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12192000"/>
  <p:notesSz cx="12192000" cy="6858000"/>
  <p:embeddedFontLst>
    <p:embeddedFont>
      <p:font typeface="Corbe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vLaYlVCJZg/w9MwViM2UP3Tj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86528B-68B6-430E-A1CE-8888F745743F}">
  <a:tblStyle styleId="{5C86528B-68B6-430E-A1CE-8888F74574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Corbel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rbel-bold.fntdata"/><Relationship Id="rId16" Type="http://schemas.openxmlformats.org/officeDocument/2006/relationships/slide" Target="slides/slide10.xml"/><Relationship Id="rId38" Type="http://schemas.openxmlformats.org/officeDocument/2006/relationships/font" Target="fonts/Corbel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5668ee7ae_0_19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95668ee7ae_0_192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5668ee7ae_0_14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95668ee7ae_0_145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5668ee7ae_0_6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further research showed there to be an even better factor…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95668ee7ae_0_63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95668ee7ae_0_7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it still gets outperformed within decades…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95668ee7ae_0_75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5668ee7ae_0_8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95668ee7ae_0_87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a75e1f9e28_0_23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what our final strategy is; talk about what this table means; talk about how the portfolio is equally weighted and we tried other schemes; talk about pulling data from Bloomberg + Python scripts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a75e1f9e28_0_234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9443beb8bf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9443beb8bf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a75e1f9e28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mkt cap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a75e1f9e28_0_0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a57a04e818_3_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mkt cap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a57a04e818_3_11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9443beb8bf_0_2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mkt cap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9443beb8bf_0_29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d23449c55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19d23449c55_0_0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9443beb8bf_0_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mkt cap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9443beb8bf_0_10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9443beb8bf_0_4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mkt cap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19443beb8bf_0_46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Implementation - Mike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This is the portfolio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If unconstrained, how would we have built it?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No sector constraints, top 50 ranked – Sample portfolio w/ no constraints (top 50, diversify idiosyncratic risk)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We are constrained – audience heard about it from other teams – here’s what we did to build around those constraints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Put up final product of comparative metrics (ours versus unconstrained)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2-weeks of returns (vs russel 3000)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>
                <a:solidFill>
                  <a:schemeClr val="dk1"/>
                </a:solidFill>
              </a:rPr>
              <a:t>Future: tracking, rebalancing, etc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95668ee7ae_0_45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195668ee7ae_0_454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9c702bd790_0_1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19c702bd790_0_115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a75e1f9e28_0_6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1a75e1f9e28_0_64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ae983953a2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ae983953a2_0_0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a75e1f9e28_0_13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1a75e1f9e28_0_136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a75e1f9e28_0_18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a75e1f9e28_0_185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5668ee7ae_0_34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95668ee7ae_0_343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94200887a8_0_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194200887a8_0_16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94200887a8_0_3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194200887a8_0_31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how we were given some papers to read, but there were some flaws with them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5668ee7ae_0_29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95668ee7ae_0_297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9ca2f964ca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9ca2f964ca_0_0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5668ee7ae_0_25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95668ee7ae_0_251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95668ee7ae_0_39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95668ee7ae_0_395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95668ee7ae_0_40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95668ee7ae_0_407:notes"/>
          <p:cNvSpPr/>
          <p:nvPr>
            <p:ph idx="2" type="sldImg"/>
          </p:nvPr>
        </p:nvSpPr>
        <p:spPr>
          <a:xfrm>
            <a:off x="3810000" y="514350"/>
            <a:ext cx="4573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4523708" y="2392362"/>
            <a:ext cx="3144583" cy="1031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402742" y="1110437"/>
            <a:ext cx="11386515" cy="189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23708" y="2392362"/>
            <a:ext cx="3144583" cy="1031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ctrTitle"/>
          </p:nvPr>
        </p:nvSpPr>
        <p:spPr>
          <a:xfrm>
            <a:off x="366121" y="105953"/>
            <a:ext cx="11459756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23708" y="2392362"/>
            <a:ext cx="3144583" cy="1031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6176771"/>
            <a:ext cx="12192000" cy="681355"/>
          </a:xfrm>
          <a:custGeom>
            <a:rect b="b" l="l" r="r" t="t"/>
            <a:pathLst>
              <a:path extrusionOk="0" h="681354" w="12192000">
                <a:moveTo>
                  <a:pt x="0" y="681227"/>
                </a:moveTo>
                <a:lnTo>
                  <a:pt x="12192000" y="681227"/>
                </a:lnTo>
                <a:lnTo>
                  <a:pt x="12192000" y="0"/>
                </a:lnTo>
                <a:lnTo>
                  <a:pt x="0" y="0"/>
                </a:lnTo>
                <a:lnTo>
                  <a:pt x="0" y="681227"/>
                </a:lnTo>
                <a:close/>
              </a:path>
            </a:pathLst>
          </a:custGeom>
          <a:solidFill>
            <a:srgbClr val="74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1"/>
          <p:cNvSpPr/>
          <p:nvPr/>
        </p:nvSpPr>
        <p:spPr>
          <a:xfrm>
            <a:off x="761" y="671322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28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1"/>
          <p:cNvSpPr/>
          <p:nvPr/>
        </p:nvSpPr>
        <p:spPr>
          <a:xfrm>
            <a:off x="761" y="727709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28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1"/>
          <p:cNvSpPr/>
          <p:nvPr/>
        </p:nvSpPr>
        <p:spPr>
          <a:xfrm>
            <a:off x="10355580" y="175260"/>
            <a:ext cx="1394459" cy="320039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1"/>
          <p:cNvSpPr txBox="1"/>
          <p:nvPr>
            <p:ph type="title"/>
          </p:nvPr>
        </p:nvSpPr>
        <p:spPr>
          <a:xfrm>
            <a:off x="4523708" y="2392362"/>
            <a:ext cx="3144583" cy="1031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02742" y="1110437"/>
            <a:ext cx="11386515" cy="189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37.png"/><Relationship Id="rId7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1" Type="http://schemas.openxmlformats.org/officeDocument/2006/relationships/image" Target="../media/image13.jpg"/><Relationship Id="rId10" Type="http://schemas.openxmlformats.org/officeDocument/2006/relationships/image" Target="../media/image17.png"/><Relationship Id="rId12" Type="http://schemas.openxmlformats.org/officeDocument/2006/relationships/image" Target="../media/image16.jpg"/><Relationship Id="rId9" Type="http://schemas.openxmlformats.org/officeDocument/2006/relationships/image" Target="../media/image22.jp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1" Type="http://schemas.openxmlformats.org/officeDocument/2006/relationships/image" Target="../media/image44.png"/><Relationship Id="rId10" Type="http://schemas.openxmlformats.org/officeDocument/2006/relationships/image" Target="../media/image39.png"/><Relationship Id="rId9" Type="http://schemas.openxmlformats.org/officeDocument/2006/relationships/image" Target="../media/image42.png"/><Relationship Id="rId5" Type="http://schemas.openxmlformats.org/officeDocument/2006/relationships/image" Target="../media/image1.png"/><Relationship Id="rId6" Type="http://schemas.openxmlformats.org/officeDocument/2006/relationships/image" Target="../media/image35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s://docs.google.com/document/d/1rodyeY9ATsMqFju9kWhEYIB6B-cG3NY96FAspK71aYM/edit?usp=sharin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s://docs.google.com/document/d/1rodyeY9ATsMqFju9kWhEYIB6B-cG3NY96FAspK71aYM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s://docs.google.com/document/d/1rodyeY9ATsMqFju9kWhEYIB6B-cG3NY96FAspK71aYM/edit?usp=sharing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s://docs.google.com/document/d/1rodyeY9ATsMqFju9kWhEYIB6B-cG3NY96FAspK71aYM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/>
          <p:nvPr/>
        </p:nvSpPr>
        <p:spPr>
          <a:xfrm>
            <a:off x="0" y="5990623"/>
            <a:ext cx="12191999" cy="8673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0" y="6063996"/>
            <a:ext cx="12192000" cy="794385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10233659" y="6214871"/>
            <a:ext cx="1808988" cy="492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316988" y="3472688"/>
            <a:ext cx="11462025" cy="133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333756" y="3509771"/>
            <a:ext cx="11386820" cy="0"/>
          </a:xfrm>
          <a:custGeom>
            <a:rect b="b" l="l" r="r" t="t"/>
            <a:pathLst>
              <a:path extrusionOk="0" h="120000" w="11386820">
                <a:moveTo>
                  <a:pt x="0" y="0"/>
                </a:moveTo>
                <a:lnTo>
                  <a:pt x="11386312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>
            <p:ph type="title"/>
          </p:nvPr>
        </p:nvSpPr>
        <p:spPr>
          <a:xfrm>
            <a:off x="412800" y="2087321"/>
            <a:ext cx="992378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MBA Student Investment Management Fund</a:t>
            </a:r>
            <a:endParaRPr sz="3600"/>
          </a:p>
        </p:txBody>
      </p:sp>
      <p:sp>
        <p:nvSpPr>
          <p:cNvPr id="54" name="Google Shape;54;p1"/>
          <p:cNvSpPr txBox="1"/>
          <p:nvPr/>
        </p:nvSpPr>
        <p:spPr>
          <a:xfrm>
            <a:off x="142443" y="6503390"/>
            <a:ext cx="19888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12800" y="2907925"/>
            <a:ext cx="44133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Semi-Annual Presentation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5668ee7ae_0_192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95668ee7ae_0_192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95668ee7ae_0_192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95668ee7ae_0_192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95668ee7ae_0_192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95668ee7ae_0_192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So why not go straight to earnings?</a:t>
            </a:r>
            <a:endParaRPr sz="4400"/>
          </a:p>
        </p:txBody>
      </p:sp>
      <p:sp>
        <p:nvSpPr>
          <p:cNvPr id="192" name="Google Shape;192;g195668ee7ae_0_192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95668ee7ae_0_192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4" name="Google Shape;194;g195668ee7ae_0_192"/>
          <p:cNvGraphicFramePr/>
          <p:nvPr/>
        </p:nvGraphicFramePr>
        <p:xfrm>
          <a:off x="1569720" y="1874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2651750"/>
                <a:gridCol w="1280150"/>
                <a:gridCol w="1280150"/>
                <a:gridCol w="1280150"/>
                <a:gridCol w="1280150"/>
                <a:gridCol w="1280150"/>
              </a:tblGrid>
              <a:tr h="5486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Average Annual Compound Rates of Return by Decade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1A2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1960s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1970s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1980s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1990s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2000s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Earnings-to-Price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13.03%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20.38%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16.02%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Book-to-Market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13.29%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21.25%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9.12%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All Stocks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13.36%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15.35%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E/P Outperformance 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5.47%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3.60%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0.67%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10.47%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g195668ee7ae_0_192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5668ee7ae_0_145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95668ee7ae_0_145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95668ee7ae_0_145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95668ee7ae_0_145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95668ee7ae_0_145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95668ee7ae_0_145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But what about cash-based earnings?</a:t>
            </a:r>
            <a:endParaRPr sz="4400"/>
          </a:p>
        </p:txBody>
      </p:sp>
      <p:sp>
        <p:nvSpPr>
          <p:cNvPr id="206" name="Google Shape;206;g195668ee7ae_0_145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95668ee7ae_0_145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195668ee7ae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084" y="1123637"/>
            <a:ext cx="5357985" cy="273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g195668ee7ae_0_145"/>
          <p:cNvGraphicFramePr/>
          <p:nvPr/>
        </p:nvGraphicFramePr>
        <p:xfrm>
          <a:off x="585336" y="41795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1554475"/>
                <a:gridCol w="1554475"/>
                <a:gridCol w="1554475"/>
                <a:gridCol w="1554475"/>
                <a:gridCol w="1554475"/>
                <a:gridCol w="1554475"/>
                <a:gridCol w="1554475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2021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2020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2019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2018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2017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Sum</a:t>
                      </a:r>
                      <a:endParaRPr b="1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Net Income     (</a:t>
                      </a:r>
                      <a:r>
                        <a:rPr b="1" lang="en-US"/>
                        <a:t>in Millions)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$5,116</a:t>
                      </a:r>
                      <a:r>
                        <a:rPr lang="en-US"/>
                        <a:t>.23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$2,761</a:t>
                      </a:r>
                      <a:r>
                        <a:rPr lang="en-US"/>
                        <a:t>.40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$1,866</a:t>
                      </a:r>
                      <a:r>
                        <a:rPr lang="en-US"/>
                        <a:t>.92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$1,211</a:t>
                      </a:r>
                      <a:r>
                        <a:rPr lang="en-US"/>
                        <a:t>.24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$558</a:t>
                      </a:r>
                      <a:r>
                        <a:rPr lang="en-US"/>
                        <a:t>.93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$11,514</a:t>
                      </a:r>
                      <a:r>
                        <a:rPr lang="en-US"/>
                        <a:t>.71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FCF                 (in Millions)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($131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.98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$1,929</a:t>
                      </a:r>
                      <a:r>
                        <a:rPr lang="en-US"/>
                        <a:t>.15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($3,140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.36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($2,893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.01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($2,012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.97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($6,249</a:t>
                      </a:r>
                      <a:r>
                        <a:rPr lang="en-US"/>
                        <a:t>.16</a:t>
                      </a:r>
                      <a:r>
                        <a:rPr lang="en-US" sz="1400" u="none" cap="none" strike="noStrike"/>
                        <a:t>)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95668ee7ae_0_63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95668ee7ae_0_63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195668ee7ae_0_63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95668ee7ae_0_63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95668ee7ae_0_63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95668ee7ae_0_63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Free Cash Flow-to-Price</a:t>
            </a:r>
            <a:endParaRPr sz="4400"/>
          </a:p>
        </p:txBody>
      </p:sp>
      <p:sp>
        <p:nvSpPr>
          <p:cNvPr id="220" name="Google Shape;220;g195668ee7ae_0_63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95668ee7ae_0_63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g195668ee7ae_0_63"/>
          <p:cNvGraphicFramePr/>
          <p:nvPr/>
        </p:nvGraphicFramePr>
        <p:xfrm>
          <a:off x="1453896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2651750"/>
                <a:gridCol w="1280150"/>
                <a:gridCol w="1280150"/>
                <a:gridCol w="1280150"/>
                <a:gridCol w="1280150"/>
                <a:gridCol w="1280150"/>
              </a:tblGrid>
              <a:tr h="5486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Average Annual Compound Rates of Return by Decade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1A2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1960s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1970s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1980s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1990s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2000s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FCF-to-Price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13.64%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19.27%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16.62%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Earnings-to-Price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13.03%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20.83%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16.02%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Book-to-Market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13.29%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21.25%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9.12%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All Stocks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13.36%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r>
                        <a:rPr b="1" lang="en-US" sz="1400" u="none" cap="none" strike="noStrike"/>
                        <a:t>.</a:t>
                      </a:r>
                      <a:r>
                        <a:rPr lang="en-US" sz="1400" u="none" cap="none" strike="noStrike"/>
                        <a:t>78%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15.35%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FCF/P Outperformance 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2.50%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6.08%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2.49%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1.27%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</a:tbl>
          </a:graphicData>
        </a:graphic>
      </p:graphicFrame>
      <p:sp>
        <p:nvSpPr>
          <p:cNvPr id="223" name="Google Shape;223;g195668ee7ae_0_63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5668ee7ae_0_75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95668ee7ae_0_75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95668ee7ae_0_75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95668ee7ae_0_75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95668ee7ae_0_75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95668ee7ae_0_75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EBITDA-to-EV</a:t>
            </a:r>
            <a:endParaRPr sz="4400"/>
          </a:p>
        </p:txBody>
      </p:sp>
      <p:sp>
        <p:nvSpPr>
          <p:cNvPr id="234" name="Google Shape;234;g195668ee7ae_0_75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95668ee7ae_0_75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g195668ee7ae_0_75"/>
          <p:cNvGraphicFramePr/>
          <p:nvPr/>
        </p:nvGraphicFramePr>
        <p:xfrm>
          <a:off x="1453896" y="1325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2651750"/>
                <a:gridCol w="1280150"/>
                <a:gridCol w="1280150"/>
                <a:gridCol w="1280150"/>
                <a:gridCol w="1280150"/>
                <a:gridCol w="1280150"/>
              </a:tblGrid>
              <a:tr h="5486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Average Annual Compound Rates of Return by Decade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1A2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1960s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1970s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1980s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1990s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2000s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EBITDA-to-EV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14.14%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13.82%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19.95%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18.59%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15.55%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FCF-to-Price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13.64%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19.27%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16.62%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Earnings-to-Price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13.03%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20.38%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16.02%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Book-to-Market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13.29%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21.25%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9.12%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All Stocks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13.36%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15.35%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EBITDA/EV</a:t>
                      </a:r>
                      <a:r>
                        <a:rPr b="1" lang="en-US" sz="1400" u="none" cap="none" strike="noStrike"/>
                        <a:t> Outperformance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6.26%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3.17%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3.24%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11.16%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</a:tbl>
          </a:graphicData>
        </a:graphic>
      </p:graphicFrame>
      <p:sp>
        <p:nvSpPr>
          <p:cNvPr id="237" name="Google Shape;237;g195668ee7ae_0_75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5668ee7ae_0_87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95668ee7ae_0_87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95668ee7ae_0_87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95668ee7ae_0_87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95668ee7ae_0_87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95668ee7ae_0_87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But combining them has the best results of all!</a:t>
            </a:r>
            <a:endParaRPr sz="4400"/>
          </a:p>
        </p:txBody>
      </p:sp>
      <p:sp>
        <p:nvSpPr>
          <p:cNvPr id="248" name="Google Shape;248;g195668ee7ae_0_87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95668ee7ae_0_87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0" name="Google Shape;250;g195668ee7ae_0_87"/>
          <p:cNvGraphicFramePr/>
          <p:nvPr/>
        </p:nvGraphicFramePr>
        <p:xfrm>
          <a:off x="1569720" y="1203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2651750"/>
                <a:gridCol w="1280150"/>
                <a:gridCol w="1280150"/>
                <a:gridCol w="1280150"/>
                <a:gridCol w="1280150"/>
                <a:gridCol w="1280150"/>
              </a:tblGrid>
              <a:tr h="5486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Average Annual Compound Rates of Return by Decade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1A2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1960s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1970s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1980s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1990s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2000s</a:t>
                      </a:r>
                      <a:endParaRPr/>
                    </a:p>
                  </a:txBody>
                  <a:tcPr marT="45725" marB="45725" marR="91450" marL="91450" anchor="b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Combined </a:t>
                      </a:r>
                      <a:r>
                        <a:rPr b="1" lang="en-US"/>
                        <a:t>Metric</a:t>
                      </a:r>
                      <a:r>
                        <a:rPr b="1" lang="en-US" sz="1400" u="none" cap="none" strike="noStrike"/>
                        <a:t>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16.84%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22.21%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15.73%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EBITDA-to-EV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14.14%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13.82%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19.95%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18.59%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15.55%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NOCF-to-Price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13.64%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19.27%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16.62%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Earnings-to-Price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13.03%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20.38%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16.02%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14.86%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Book-to-Market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13.29%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21.25%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14.68%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9.12%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All Stocks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13.36%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7.56%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16.78%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15.35%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  <a:tr h="50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Combined </a:t>
                      </a:r>
                      <a:r>
                        <a:rPr b="1" lang="en-US"/>
                        <a:t>Metric</a:t>
                      </a:r>
                      <a:r>
                        <a:rPr b="1" lang="en-US" sz="1400" u="none" cap="none" strike="noStrike"/>
                        <a:t> Outperformance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3.48%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7.22%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5.43%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0.99%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</a:tbl>
          </a:graphicData>
        </a:graphic>
      </p:graphicFrame>
      <p:sp>
        <p:nvSpPr>
          <p:cNvPr id="251" name="Google Shape;251;g195668ee7ae_0_87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a75e1f9e28_0_234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a75e1f9e28_0_234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a75e1f9e28_0_234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a75e1f9e28_0_234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a75e1f9e28_0_234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a75e1f9e28_0_234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Our Strategy</a:t>
            </a:r>
            <a:endParaRPr sz="4400"/>
          </a:p>
        </p:txBody>
      </p:sp>
      <p:sp>
        <p:nvSpPr>
          <p:cNvPr id="262" name="Google Shape;262;g1a75e1f9e28_0_234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a75e1f9e28_0_234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g1a75e1f9e28_0_234"/>
          <p:cNvGraphicFramePr/>
          <p:nvPr/>
        </p:nvGraphicFramePr>
        <p:xfrm>
          <a:off x="937874" y="1341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3183925"/>
                <a:gridCol w="1188725"/>
                <a:gridCol w="1188725"/>
                <a:gridCol w="1188725"/>
                <a:gridCol w="1188725"/>
                <a:gridCol w="1188725"/>
                <a:gridCol w="1188725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Name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E/P Rank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FCF/P Rank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EBITDA/EV Rank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B/P Rank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Score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Rank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UNITED STATES STEEL CORP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EAGLE BULK SHIPPING INC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22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154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231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MR COOPER GROUP INC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184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231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LUMEN TECHNOLOGIES INC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42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124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238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RESOLUTE FOREST PRODUCTS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72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31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86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243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TAYLOR MORRISON HOME CORP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45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249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GENCO SHIPPING &amp; TRADING LTD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258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FULGENT GENETICS INC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128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284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LAREDO PETROLEUM INC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50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229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299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BERRY CORP</a:t>
                      </a:r>
                      <a:endParaRPr b="1"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67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78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144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313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9443beb8bf_0_0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9443beb8bf_0_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9443beb8bf_0_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9443beb8bf_0_0"/>
          <p:cNvSpPr/>
          <p:nvPr/>
        </p:nvSpPr>
        <p:spPr>
          <a:xfrm>
            <a:off x="316988" y="3472688"/>
            <a:ext cx="114621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9443beb8bf_0_0"/>
          <p:cNvSpPr/>
          <p:nvPr/>
        </p:nvSpPr>
        <p:spPr>
          <a:xfrm>
            <a:off x="333756" y="3509771"/>
            <a:ext cx="11386820" cy="0"/>
          </a:xfrm>
          <a:custGeom>
            <a:rect b="b" l="l" r="r" t="t"/>
            <a:pathLst>
              <a:path extrusionOk="0" h="120000" w="11386820">
                <a:moveTo>
                  <a:pt x="0" y="0"/>
                </a:moveTo>
                <a:lnTo>
                  <a:pt x="11386312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9443beb8bf_0_0"/>
          <p:cNvSpPr txBox="1"/>
          <p:nvPr>
            <p:ph type="title"/>
          </p:nvPr>
        </p:nvSpPr>
        <p:spPr>
          <a:xfrm>
            <a:off x="412800" y="2443100"/>
            <a:ext cx="7270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Portfolio</a:t>
            </a:r>
            <a:endParaRPr sz="6000"/>
          </a:p>
        </p:txBody>
      </p:sp>
      <p:sp>
        <p:nvSpPr>
          <p:cNvPr id="275" name="Google Shape;275;g19443beb8bf_0_0"/>
          <p:cNvSpPr txBox="1"/>
          <p:nvPr/>
        </p:nvSpPr>
        <p:spPr>
          <a:xfrm>
            <a:off x="142452" y="6232500"/>
            <a:ext cx="4990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a75e1f9e28_0_0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a75e1f9e28_0_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a75e1f9e28_0_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a75e1f9e28_0_0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a75e1f9e28_0_0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a75e1f9e28_0_0"/>
          <p:cNvSpPr txBox="1"/>
          <p:nvPr>
            <p:ph type="title"/>
          </p:nvPr>
        </p:nvSpPr>
        <p:spPr>
          <a:xfrm>
            <a:off x="250353" y="38225"/>
            <a:ext cx="6554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Portfolio Seeding</a:t>
            </a:r>
            <a:endParaRPr sz="4400"/>
          </a:p>
        </p:txBody>
      </p:sp>
      <p:sp>
        <p:nvSpPr>
          <p:cNvPr id="286" name="Google Shape;286;g1a75e1f9e28_0_0"/>
          <p:cNvSpPr txBox="1"/>
          <p:nvPr/>
        </p:nvSpPr>
        <p:spPr>
          <a:xfrm>
            <a:off x="142452" y="6232500"/>
            <a:ext cx="4880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a75e1f9e28_0_0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g1a75e1f9e28_0_0"/>
          <p:cNvGrpSpPr/>
          <p:nvPr/>
        </p:nvGrpSpPr>
        <p:grpSpPr>
          <a:xfrm>
            <a:off x="1871304" y="1055007"/>
            <a:ext cx="8681608" cy="4795129"/>
            <a:chOff x="0" y="11727"/>
            <a:chExt cx="8681608" cy="4795129"/>
          </a:xfrm>
        </p:grpSpPr>
        <p:sp>
          <p:nvSpPr>
            <p:cNvPr id="289" name="Google Shape;289;g1a75e1f9e28_0_0"/>
            <p:cNvSpPr/>
            <p:nvPr/>
          </p:nvSpPr>
          <p:spPr>
            <a:xfrm>
              <a:off x="0" y="11727"/>
              <a:ext cx="6945300" cy="1057500"/>
            </a:xfrm>
            <a:prstGeom prst="roundRect">
              <a:avLst>
                <a:gd fmla="val 10000" name="adj"/>
              </a:avLst>
            </a:prstGeom>
            <a:solidFill>
              <a:srgbClr val="8B1D4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g1a75e1f9e28_0_0"/>
            <p:cNvSpPr txBox="1"/>
            <p:nvPr/>
          </p:nvSpPr>
          <p:spPr>
            <a:xfrm>
              <a:off x="30973" y="42700"/>
              <a:ext cx="57147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Python script for sector weight </a:t>
              </a:r>
              <a:b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(+/- 7.5% off Russell 3000)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1a75e1f9e28_0_0"/>
            <p:cNvSpPr/>
            <p:nvPr/>
          </p:nvSpPr>
          <p:spPr>
            <a:xfrm>
              <a:off x="581663" y="1249785"/>
              <a:ext cx="6945300" cy="1057500"/>
            </a:xfrm>
            <a:prstGeom prst="roundRect">
              <a:avLst>
                <a:gd fmla="val 10000" name="adj"/>
              </a:avLst>
            </a:prstGeom>
            <a:solidFill>
              <a:srgbClr val="8B1D4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g1a75e1f9e28_0_0"/>
            <p:cNvSpPr txBox="1"/>
            <p:nvPr/>
          </p:nvSpPr>
          <p:spPr>
            <a:xfrm>
              <a:off x="612636" y="1280758"/>
              <a:ext cx="56142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News Checks</a:t>
              </a:r>
              <a:b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person by sector)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a75e1f9e28_0_0"/>
            <p:cNvSpPr/>
            <p:nvPr/>
          </p:nvSpPr>
          <p:spPr>
            <a:xfrm>
              <a:off x="1154645" y="2499570"/>
              <a:ext cx="6945300" cy="1057500"/>
            </a:xfrm>
            <a:prstGeom prst="roundRect">
              <a:avLst>
                <a:gd fmla="val 10000" name="adj"/>
              </a:avLst>
            </a:prstGeom>
            <a:solidFill>
              <a:srgbClr val="8B1D4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g1a75e1f9e28_0_0"/>
            <p:cNvSpPr txBox="1"/>
            <p:nvPr/>
          </p:nvSpPr>
          <p:spPr>
            <a:xfrm>
              <a:off x="1185618" y="2530543"/>
              <a:ext cx="56229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Update 50 Securities</a:t>
              </a:r>
              <a:endPara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1a75e1f9e28_0_0"/>
            <p:cNvSpPr/>
            <p:nvPr/>
          </p:nvSpPr>
          <p:spPr>
            <a:xfrm>
              <a:off x="1736308" y="3749356"/>
              <a:ext cx="6945300" cy="1057500"/>
            </a:xfrm>
            <a:prstGeom prst="roundRect">
              <a:avLst>
                <a:gd fmla="val 10000" name="adj"/>
              </a:avLst>
            </a:prstGeom>
            <a:solidFill>
              <a:srgbClr val="8B1D4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g1a75e1f9e28_0_0"/>
            <p:cNvSpPr txBox="1"/>
            <p:nvPr/>
          </p:nvSpPr>
          <p:spPr>
            <a:xfrm>
              <a:off x="1767281" y="3780329"/>
              <a:ext cx="5614200" cy="9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Equal Weight Seeding</a:t>
              </a:r>
              <a:br>
                <a:rPr b="0" i="0" lang="en-US" sz="2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(2% per security)</a:t>
              </a:r>
              <a:endPara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1a75e1f9e28_0_0"/>
            <p:cNvSpPr/>
            <p:nvPr/>
          </p:nvSpPr>
          <p:spPr>
            <a:xfrm>
              <a:off x="6257853" y="809957"/>
              <a:ext cx="687300" cy="6873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929293"/>
            </a:solidFill>
            <a:ln cap="flat" cmpd="sng" w="25400">
              <a:solidFill>
                <a:srgbClr val="CFD7E7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g1a75e1f9e28_0_0"/>
            <p:cNvSpPr txBox="1"/>
            <p:nvPr/>
          </p:nvSpPr>
          <p:spPr>
            <a:xfrm>
              <a:off x="6412514" y="809957"/>
              <a:ext cx="378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1a75e1f9e28_0_0"/>
            <p:cNvSpPr/>
            <p:nvPr/>
          </p:nvSpPr>
          <p:spPr>
            <a:xfrm>
              <a:off x="6839516" y="2059742"/>
              <a:ext cx="687300" cy="6873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929293">
                <a:alpha val="89800"/>
              </a:srgbClr>
            </a:solidFill>
            <a:ln cap="flat" cmpd="sng" w="25400">
              <a:solidFill>
                <a:srgbClr val="CFD7E7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g1a75e1f9e28_0_0"/>
            <p:cNvSpPr txBox="1"/>
            <p:nvPr/>
          </p:nvSpPr>
          <p:spPr>
            <a:xfrm>
              <a:off x="6994177" y="2059742"/>
              <a:ext cx="378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a75e1f9e28_0_0"/>
            <p:cNvSpPr/>
            <p:nvPr/>
          </p:nvSpPr>
          <p:spPr>
            <a:xfrm>
              <a:off x="7412498" y="3309527"/>
              <a:ext cx="687300" cy="6873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929293">
                <a:alpha val="89800"/>
              </a:srgbClr>
            </a:solidFill>
            <a:ln cap="flat" cmpd="sng" w="25400">
              <a:solidFill>
                <a:srgbClr val="CFD7E7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g1a75e1f9e28_0_0"/>
            <p:cNvSpPr txBox="1"/>
            <p:nvPr/>
          </p:nvSpPr>
          <p:spPr>
            <a:xfrm>
              <a:off x="7567159" y="3309527"/>
              <a:ext cx="378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a57a04e818_3_11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a57a04e818_3_11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a57a04e818_3_11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a57a04e818_3_11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1a57a04e818_3_11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a57a04e818_3_11"/>
          <p:cNvSpPr txBox="1"/>
          <p:nvPr>
            <p:ph type="title"/>
          </p:nvPr>
        </p:nvSpPr>
        <p:spPr>
          <a:xfrm>
            <a:off x="250353" y="38225"/>
            <a:ext cx="6554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Portfolio Breakdown</a:t>
            </a:r>
            <a:endParaRPr sz="4400"/>
          </a:p>
        </p:txBody>
      </p:sp>
      <p:sp>
        <p:nvSpPr>
          <p:cNvPr id="313" name="Google Shape;313;g1a57a04e818_3_11"/>
          <p:cNvSpPr txBox="1"/>
          <p:nvPr/>
        </p:nvSpPr>
        <p:spPr>
          <a:xfrm>
            <a:off x="142452" y="6232500"/>
            <a:ext cx="4880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a57a04e818_3_11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g1a57a04e818_3_11"/>
          <p:cNvGrpSpPr/>
          <p:nvPr/>
        </p:nvGrpSpPr>
        <p:grpSpPr>
          <a:xfrm>
            <a:off x="1041124" y="1712108"/>
            <a:ext cx="10109893" cy="3464071"/>
            <a:chOff x="4014" y="295384"/>
            <a:chExt cx="10109893" cy="3464071"/>
          </a:xfrm>
        </p:grpSpPr>
        <p:sp>
          <p:nvSpPr>
            <p:cNvPr id="316" name="Google Shape;316;g1a57a04e818_3_11"/>
            <p:cNvSpPr/>
            <p:nvPr/>
          </p:nvSpPr>
          <p:spPr>
            <a:xfrm>
              <a:off x="6545616" y="2666714"/>
              <a:ext cx="594600" cy="639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D46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7" name="Google Shape;317;g1a57a04e818_3_11"/>
            <p:cNvSpPr/>
            <p:nvPr/>
          </p:nvSpPr>
          <p:spPr>
            <a:xfrm>
              <a:off x="6545616" y="2027422"/>
              <a:ext cx="594600" cy="6393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AD46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g1a57a04e818_3_11"/>
            <p:cNvSpPr/>
            <p:nvPr/>
          </p:nvSpPr>
          <p:spPr>
            <a:xfrm>
              <a:off x="2977469" y="1707775"/>
              <a:ext cx="594600" cy="958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83C3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g1a57a04e818_3_11"/>
            <p:cNvSpPr/>
            <p:nvPr/>
          </p:nvSpPr>
          <p:spPr>
            <a:xfrm>
              <a:off x="6545616" y="703116"/>
              <a:ext cx="5946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AD46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g1a57a04e818_3_11"/>
            <p:cNvSpPr/>
            <p:nvPr/>
          </p:nvSpPr>
          <p:spPr>
            <a:xfrm>
              <a:off x="2977469" y="748836"/>
              <a:ext cx="594600" cy="9588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983C3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g1a57a04e818_3_11"/>
            <p:cNvSpPr/>
            <p:nvPr/>
          </p:nvSpPr>
          <p:spPr>
            <a:xfrm>
              <a:off x="4014" y="1254323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g1a57a04e818_3_11"/>
            <p:cNvSpPr txBox="1"/>
            <p:nvPr/>
          </p:nvSpPr>
          <p:spPr>
            <a:xfrm>
              <a:off x="4014" y="1254323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Portfolio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1a57a04e818_3_11"/>
            <p:cNvSpPr/>
            <p:nvPr/>
          </p:nvSpPr>
          <p:spPr>
            <a:xfrm>
              <a:off x="3572160" y="295384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g1a57a04e818_3_11"/>
            <p:cNvSpPr txBox="1"/>
            <p:nvPr/>
          </p:nvSpPr>
          <p:spPr>
            <a:xfrm>
              <a:off x="3572160" y="295384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 Securities	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1a57a04e818_3_11"/>
            <p:cNvSpPr/>
            <p:nvPr/>
          </p:nvSpPr>
          <p:spPr>
            <a:xfrm>
              <a:off x="7140307" y="295384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g1a57a04e818_3_11"/>
            <p:cNvSpPr txBox="1"/>
            <p:nvPr/>
          </p:nvSpPr>
          <p:spPr>
            <a:xfrm>
              <a:off x="7140307" y="295384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Average Mkt Cap: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$8.65B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1a57a04e818_3_11"/>
            <p:cNvSpPr/>
            <p:nvPr/>
          </p:nvSpPr>
          <p:spPr>
            <a:xfrm>
              <a:off x="3572160" y="2213262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g1a57a04e818_3_11"/>
            <p:cNvSpPr txBox="1"/>
            <p:nvPr/>
          </p:nvSpPr>
          <p:spPr>
            <a:xfrm>
              <a:off x="3572160" y="2213262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Sectors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1a57a04e818_3_11"/>
            <p:cNvSpPr/>
            <p:nvPr/>
          </p:nvSpPr>
          <p:spPr>
            <a:xfrm>
              <a:off x="7140307" y="1573970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g1a57a04e818_3_11"/>
            <p:cNvSpPr txBox="1"/>
            <p:nvPr/>
          </p:nvSpPr>
          <p:spPr>
            <a:xfrm>
              <a:off x="7140307" y="1573970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Aligned w/ Russell 3000 Sector Weights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1a57a04e818_3_11"/>
            <p:cNvSpPr/>
            <p:nvPr/>
          </p:nvSpPr>
          <p:spPr>
            <a:xfrm>
              <a:off x="7140307" y="2852555"/>
              <a:ext cx="2973600" cy="906900"/>
            </a:xfrm>
            <a:prstGeom prst="rect">
              <a:avLst/>
            </a:prstGeom>
            <a:solidFill>
              <a:srgbClr val="FFD57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g1a57a04e818_3_11"/>
            <p:cNvSpPr txBox="1"/>
            <p:nvPr/>
          </p:nvSpPr>
          <p:spPr>
            <a:xfrm>
              <a:off x="7140307" y="2852555"/>
              <a:ext cx="2973600" cy="9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Under/Overweight  Sectors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9443beb8bf_0_29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9443beb8bf_0_29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9443beb8bf_0_29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9443beb8bf_0_29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9443beb8bf_0_29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19443beb8bf_0_29"/>
          <p:cNvSpPr txBox="1"/>
          <p:nvPr>
            <p:ph type="title"/>
          </p:nvPr>
        </p:nvSpPr>
        <p:spPr>
          <a:xfrm>
            <a:off x="250353" y="38225"/>
            <a:ext cx="6554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Portfolio Breakdown</a:t>
            </a:r>
            <a:endParaRPr sz="4400"/>
          </a:p>
        </p:txBody>
      </p:sp>
      <p:sp>
        <p:nvSpPr>
          <p:cNvPr id="343" name="Google Shape;343;g19443beb8bf_0_29"/>
          <p:cNvSpPr txBox="1"/>
          <p:nvPr/>
        </p:nvSpPr>
        <p:spPr>
          <a:xfrm>
            <a:off x="142452" y="6232500"/>
            <a:ext cx="4880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9443beb8bf_0_29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9443beb8bf_0_29"/>
          <p:cNvSpPr txBox="1"/>
          <p:nvPr/>
        </p:nvSpPr>
        <p:spPr>
          <a:xfrm>
            <a:off x="250345" y="962600"/>
            <a:ext cx="36876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0" lvl="0" marL="12700" marR="5080" rtl="0" algn="l">
              <a:lnSpc>
                <a:spcPct val="108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Weighting Analysis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19443beb8bf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8025" y="4994975"/>
            <a:ext cx="2394637" cy="7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19443beb8bf_0_29"/>
          <p:cNvPicPr preferRelativeResize="0"/>
          <p:nvPr/>
        </p:nvPicPr>
        <p:blipFill rotWithShape="1">
          <a:blip r:embed="rId7">
            <a:alphaModFix/>
          </a:blip>
          <a:srcRect b="0" l="0" r="635" t="0"/>
          <a:stretch/>
        </p:blipFill>
        <p:spPr>
          <a:xfrm>
            <a:off x="250350" y="1504325"/>
            <a:ext cx="8618976" cy="44158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19443beb8bf_0_29"/>
          <p:cNvSpPr/>
          <p:nvPr/>
        </p:nvSpPr>
        <p:spPr>
          <a:xfrm>
            <a:off x="7317440" y="4524930"/>
            <a:ext cx="1194600" cy="362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9443beb8bf_0_29"/>
          <p:cNvSpPr/>
          <p:nvPr/>
        </p:nvSpPr>
        <p:spPr>
          <a:xfrm>
            <a:off x="7317440" y="3871005"/>
            <a:ext cx="1194600" cy="362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d23449c55_0_0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19d23449c55_0_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19d23449c55_0_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19d23449c55_0_0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19d23449c55_0_0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19d23449c55_0_0"/>
          <p:cNvSpPr txBox="1"/>
          <p:nvPr>
            <p:ph type="title"/>
          </p:nvPr>
        </p:nvSpPr>
        <p:spPr>
          <a:xfrm>
            <a:off x="250352" y="38225"/>
            <a:ext cx="5570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MBA SIM Fund Team</a:t>
            </a:r>
            <a:endParaRPr sz="4400"/>
          </a:p>
        </p:txBody>
      </p:sp>
      <p:sp>
        <p:nvSpPr>
          <p:cNvPr id="66" name="Google Shape;66;g19d23449c55_0_0"/>
          <p:cNvSpPr txBox="1"/>
          <p:nvPr/>
        </p:nvSpPr>
        <p:spPr>
          <a:xfrm>
            <a:off x="142451" y="6232500"/>
            <a:ext cx="4431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19d23449c55_0_0"/>
          <p:cNvSpPr txBox="1"/>
          <p:nvPr/>
        </p:nvSpPr>
        <p:spPr>
          <a:xfrm>
            <a:off x="6019800" y="6387185"/>
            <a:ext cx="15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g19d23449c55_0_0"/>
          <p:cNvGrpSpPr/>
          <p:nvPr/>
        </p:nvGrpSpPr>
        <p:grpSpPr>
          <a:xfrm>
            <a:off x="1558001" y="1470787"/>
            <a:ext cx="8919405" cy="4098604"/>
            <a:chOff x="1558001" y="1470787"/>
            <a:chExt cx="8919405" cy="4098604"/>
          </a:xfrm>
        </p:grpSpPr>
        <p:sp>
          <p:nvSpPr>
            <p:cNvPr id="69" name="Google Shape;69;g19d23449c55_0_0"/>
            <p:cNvSpPr txBox="1"/>
            <p:nvPr/>
          </p:nvSpPr>
          <p:spPr>
            <a:xfrm>
              <a:off x="8024035" y="3026664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Rita Leal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19d23449c55_0_0"/>
            <p:cNvSpPr txBox="1"/>
            <p:nvPr/>
          </p:nvSpPr>
          <p:spPr>
            <a:xfrm>
              <a:off x="1558001" y="5367528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Dan Manson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9d23449c55_0_0"/>
            <p:cNvSpPr txBox="1"/>
            <p:nvPr/>
          </p:nvSpPr>
          <p:spPr>
            <a:xfrm>
              <a:off x="8877206" y="5367528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Jenna Zuberi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9d23449c55_0_0"/>
            <p:cNvSpPr txBox="1"/>
            <p:nvPr/>
          </p:nvSpPr>
          <p:spPr>
            <a:xfrm>
              <a:off x="4030805" y="5371991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Sebastian Pacheco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19d23449c55_0_0"/>
            <p:cNvSpPr txBox="1"/>
            <p:nvPr/>
          </p:nvSpPr>
          <p:spPr>
            <a:xfrm>
              <a:off x="2499185" y="3026664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Alex Arnon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g19d23449c55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6345" y="1470787"/>
              <a:ext cx="1463040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g19d23449c55_0_0"/>
            <p:cNvSpPr txBox="1"/>
            <p:nvPr/>
          </p:nvSpPr>
          <p:spPr>
            <a:xfrm>
              <a:off x="5295899" y="3026197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Camille Bryant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" name="Google Shape;76;g19d23449c55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64479" y="1472184"/>
              <a:ext cx="1463040" cy="146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g19d23449c55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92615" y="1472184"/>
              <a:ext cx="1463040" cy="146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g19d23449c55_0_0"/>
            <p:cNvPicPr preferRelativeResize="0"/>
            <p:nvPr/>
          </p:nvPicPr>
          <p:blipFill rotWithShape="1">
            <a:blip r:embed="rId9">
              <a:alphaModFix/>
            </a:blip>
            <a:srcRect b="34674" l="8686" r="6236" t="11324"/>
            <a:stretch/>
          </p:blipFill>
          <p:spPr>
            <a:xfrm>
              <a:off x="1678447" y="3785021"/>
              <a:ext cx="1463041" cy="146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g19d23449c55_0_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99385" y="3785021"/>
              <a:ext cx="1463040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g19d23449c55_0_0"/>
            <p:cNvSpPr txBox="1"/>
            <p:nvPr/>
          </p:nvSpPr>
          <p:spPr>
            <a:xfrm>
              <a:off x="6483013" y="5367528"/>
              <a:ext cx="16002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12700">
              <a:spAutoFit/>
            </a:bodyPr>
            <a:lstStyle/>
            <a:p>
              <a:pPr indent="0" lvl="0" marL="127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Mike Shufeldt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g19d23449c55_0_0"/>
            <p:cNvPicPr preferRelativeResize="0"/>
            <p:nvPr/>
          </p:nvPicPr>
          <p:blipFill rotWithShape="1">
            <a:blip r:embed="rId11">
              <a:alphaModFix/>
            </a:blip>
            <a:srcRect b="32575" l="5204" r="6580" t="6829"/>
            <a:stretch/>
          </p:blipFill>
          <p:spPr>
            <a:xfrm>
              <a:off x="6524848" y="3785616"/>
              <a:ext cx="1463041" cy="1463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g19d23449c55_0_0"/>
            <p:cNvPicPr preferRelativeResize="0"/>
            <p:nvPr/>
          </p:nvPicPr>
          <p:blipFill rotWithShape="1">
            <a:blip r:embed="rId12">
              <a:alphaModFix/>
            </a:blip>
            <a:srcRect b="33575" l="12089" r="13510" t="14936"/>
            <a:stretch/>
          </p:blipFill>
          <p:spPr>
            <a:xfrm>
              <a:off x="8945786" y="3781391"/>
              <a:ext cx="1463041" cy="14630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"/>
          <p:cNvSpPr/>
          <p:nvPr/>
        </p:nvSpPr>
        <p:spPr>
          <a:xfrm>
            <a:off x="0" y="5990623"/>
            <a:ext cx="12191999" cy="8673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7"/>
          <p:cNvSpPr/>
          <p:nvPr/>
        </p:nvSpPr>
        <p:spPr>
          <a:xfrm>
            <a:off x="0" y="6063996"/>
            <a:ext cx="12192000" cy="794385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10233659" y="6214871"/>
            <a:ext cx="1808988" cy="492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7"/>
          <p:cNvSpPr/>
          <p:nvPr/>
        </p:nvSpPr>
        <p:spPr>
          <a:xfrm>
            <a:off x="0" y="837691"/>
            <a:ext cx="12191999" cy="133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250342" y="958037"/>
            <a:ext cx="111549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12700" marR="5080" rtl="0" algn="l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Portfolio vs. Ex-Portfolio vs. Bootstrap (1000)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7"/>
          <p:cNvSpPr txBox="1"/>
          <p:nvPr/>
        </p:nvSpPr>
        <p:spPr>
          <a:xfrm>
            <a:off x="142452" y="6232500"/>
            <a:ext cx="45693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7"/>
          <p:cNvSpPr txBox="1"/>
          <p:nvPr/>
        </p:nvSpPr>
        <p:spPr>
          <a:xfrm>
            <a:off x="5980176" y="6387185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7"/>
          <p:cNvSpPr txBox="1"/>
          <p:nvPr>
            <p:ph type="title"/>
          </p:nvPr>
        </p:nvSpPr>
        <p:spPr>
          <a:xfrm>
            <a:off x="207378" y="0"/>
            <a:ext cx="5264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Comparative Metrics</a:t>
            </a:r>
            <a:endParaRPr sz="4400"/>
          </a:p>
        </p:txBody>
      </p:sp>
      <p:pic>
        <p:nvPicPr>
          <p:cNvPr id="363" name="Google Shape;36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350" y="1602427"/>
            <a:ext cx="8667125" cy="19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0950" y="3750252"/>
            <a:ext cx="7934289" cy="20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9443beb8bf_0_1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9443beb8bf_0_1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9443beb8bf_0_10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9443beb8bf_0_10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9443beb8bf_0_10"/>
          <p:cNvSpPr txBox="1"/>
          <p:nvPr>
            <p:ph type="title"/>
          </p:nvPr>
        </p:nvSpPr>
        <p:spPr>
          <a:xfrm>
            <a:off x="250350" y="38225"/>
            <a:ext cx="106341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Sector Agnostic ‘Shadow’ </a:t>
            </a:r>
            <a:r>
              <a:rPr lang="en-US" sz="4400"/>
              <a:t>Portfolio</a:t>
            </a:r>
            <a:endParaRPr sz="4400"/>
          </a:p>
        </p:txBody>
      </p:sp>
      <p:sp>
        <p:nvSpPr>
          <p:cNvPr id="374" name="Google Shape;374;g19443beb8bf_0_10"/>
          <p:cNvSpPr txBox="1"/>
          <p:nvPr/>
        </p:nvSpPr>
        <p:spPr>
          <a:xfrm>
            <a:off x="142452" y="6232500"/>
            <a:ext cx="4880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9443beb8bf_0_10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9443beb8bf_0_10"/>
          <p:cNvSpPr txBox="1"/>
          <p:nvPr/>
        </p:nvSpPr>
        <p:spPr>
          <a:xfrm>
            <a:off x="567049" y="1973900"/>
            <a:ext cx="8473800" cy="1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Universe (Mkt Cap &gt; $600M)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Ranked Securities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Cash Holdings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9443beb8bf_0_10"/>
          <p:cNvSpPr txBox="1"/>
          <p:nvPr/>
        </p:nvSpPr>
        <p:spPr>
          <a:xfrm>
            <a:off x="454451" y="1450700"/>
            <a:ext cx="584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Portfolio Breakdown</a:t>
            </a:r>
            <a:endParaRPr sz="1800"/>
          </a:p>
        </p:txBody>
      </p:sp>
      <p:pic>
        <p:nvPicPr>
          <p:cNvPr id="378" name="Google Shape;378;g19443beb8bf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7625" y="3443697"/>
            <a:ext cx="7156999" cy="16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9443beb8bf_0_46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19443beb8bf_0_46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19443beb8bf_0_46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19443beb8bf_0_46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19443beb8bf_0_46"/>
          <p:cNvSpPr txBox="1"/>
          <p:nvPr>
            <p:ph type="title"/>
          </p:nvPr>
        </p:nvSpPr>
        <p:spPr>
          <a:xfrm>
            <a:off x="250349" y="38225"/>
            <a:ext cx="8712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Sector Agnostic</a:t>
            </a:r>
            <a:r>
              <a:rPr lang="en-US" sz="4400"/>
              <a:t> ‘Shadow’ Portfolio</a:t>
            </a:r>
            <a:endParaRPr sz="4400"/>
          </a:p>
        </p:txBody>
      </p:sp>
      <p:sp>
        <p:nvSpPr>
          <p:cNvPr id="388" name="Google Shape;388;g19443beb8bf_0_46"/>
          <p:cNvSpPr txBox="1"/>
          <p:nvPr/>
        </p:nvSpPr>
        <p:spPr>
          <a:xfrm>
            <a:off x="142452" y="6232500"/>
            <a:ext cx="4880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19443beb8bf_0_46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19443beb8bf_0_46"/>
          <p:cNvSpPr txBox="1"/>
          <p:nvPr/>
        </p:nvSpPr>
        <p:spPr>
          <a:xfrm>
            <a:off x="380701" y="1053925"/>
            <a:ext cx="616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Sector Analysis (vs. our Portfolio)</a:t>
            </a:r>
            <a:endParaRPr sz="2800"/>
          </a:p>
        </p:txBody>
      </p:sp>
      <p:pic>
        <p:nvPicPr>
          <p:cNvPr id="391" name="Google Shape;391;g19443beb8bf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8025" y="5134600"/>
            <a:ext cx="2394637" cy="7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19443beb8bf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729525"/>
            <a:ext cx="8303159" cy="421218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19443beb8bf_0_46"/>
          <p:cNvSpPr/>
          <p:nvPr/>
        </p:nvSpPr>
        <p:spPr>
          <a:xfrm>
            <a:off x="6941877" y="2388720"/>
            <a:ext cx="1194600" cy="362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"/>
          <p:cNvSpPr/>
          <p:nvPr/>
        </p:nvSpPr>
        <p:spPr>
          <a:xfrm>
            <a:off x="0" y="5990623"/>
            <a:ext cx="12191999" cy="8673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>
            <a:off x="0" y="6063996"/>
            <a:ext cx="12192000" cy="794385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>
            <a:off x="10233659" y="6214871"/>
            <a:ext cx="1808988" cy="492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8"/>
          <p:cNvSpPr/>
          <p:nvPr/>
        </p:nvSpPr>
        <p:spPr>
          <a:xfrm>
            <a:off x="0" y="837691"/>
            <a:ext cx="12191999" cy="133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 txBox="1"/>
          <p:nvPr>
            <p:ph type="title"/>
          </p:nvPr>
        </p:nvSpPr>
        <p:spPr>
          <a:xfrm>
            <a:off x="250352" y="38225"/>
            <a:ext cx="8883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Returns (3-weeks, no rebalances)</a:t>
            </a:r>
            <a:endParaRPr sz="4400"/>
          </a:p>
        </p:txBody>
      </p:sp>
      <p:sp>
        <p:nvSpPr>
          <p:cNvPr id="404" name="Google Shape;404;p8"/>
          <p:cNvSpPr txBox="1"/>
          <p:nvPr/>
        </p:nvSpPr>
        <p:spPr>
          <a:xfrm>
            <a:off x="142452" y="6232500"/>
            <a:ext cx="47259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5980176" y="6387185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8"/>
          <p:cNvPicPr preferRelativeResize="0"/>
          <p:nvPr/>
        </p:nvPicPr>
        <p:blipFill rotWithShape="1">
          <a:blip r:embed="rId6">
            <a:alphaModFix/>
          </a:blip>
          <a:srcRect b="0" l="1351" r="0" t="0"/>
          <a:stretch/>
        </p:blipFill>
        <p:spPr>
          <a:xfrm>
            <a:off x="2083637" y="2511700"/>
            <a:ext cx="8024724" cy="1695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95668ee7ae_0_454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195668ee7ae_0_454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95668ee7ae_0_454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95668ee7ae_0_454"/>
          <p:cNvSpPr/>
          <p:nvPr/>
        </p:nvSpPr>
        <p:spPr>
          <a:xfrm>
            <a:off x="316988" y="3472688"/>
            <a:ext cx="114621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95668ee7ae_0_454"/>
          <p:cNvSpPr/>
          <p:nvPr/>
        </p:nvSpPr>
        <p:spPr>
          <a:xfrm>
            <a:off x="333756" y="3509771"/>
            <a:ext cx="11386820" cy="0"/>
          </a:xfrm>
          <a:custGeom>
            <a:rect b="b" l="l" r="r" t="t"/>
            <a:pathLst>
              <a:path extrusionOk="0" h="120000" w="11386820">
                <a:moveTo>
                  <a:pt x="0" y="0"/>
                </a:moveTo>
                <a:lnTo>
                  <a:pt x="11386312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95668ee7ae_0_454"/>
          <p:cNvSpPr txBox="1"/>
          <p:nvPr>
            <p:ph type="title"/>
          </p:nvPr>
        </p:nvSpPr>
        <p:spPr>
          <a:xfrm>
            <a:off x="412800" y="2443100"/>
            <a:ext cx="10250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Monitoring &amp; Rebalancing</a:t>
            </a:r>
            <a:endParaRPr sz="6000"/>
          </a:p>
        </p:txBody>
      </p:sp>
      <p:sp>
        <p:nvSpPr>
          <p:cNvPr id="417" name="Google Shape;417;g195668ee7ae_0_454"/>
          <p:cNvSpPr txBox="1"/>
          <p:nvPr/>
        </p:nvSpPr>
        <p:spPr>
          <a:xfrm>
            <a:off x="142452" y="6232500"/>
            <a:ext cx="4990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9c702bd790_0_115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19c702bd790_0_115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19c702bd790_0_115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9c702bd790_0_115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9c702bd790_0_115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9c702bd790_0_115"/>
          <p:cNvSpPr txBox="1"/>
          <p:nvPr>
            <p:ph type="title"/>
          </p:nvPr>
        </p:nvSpPr>
        <p:spPr>
          <a:xfrm>
            <a:off x="250350" y="38225"/>
            <a:ext cx="7621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Monitoring Processes</a:t>
            </a:r>
            <a:endParaRPr sz="4400"/>
          </a:p>
        </p:txBody>
      </p:sp>
      <p:sp>
        <p:nvSpPr>
          <p:cNvPr id="428" name="Google Shape;428;g19c702bd790_0_115"/>
          <p:cNvSpPr txBox="1"/>
          <p:nvPr/>
        </p:nvSpPr>
        <p:spPr>
          <a:xfrm>
            <a:off x="142452" y="6232500"/>
            <a:ext cx="4545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19c702bd790_0_115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g19c702bd790_0_115"/>
          <p:cNvGrpSpPr/>
          <p:nvPr/>
        </p:nvGrpSpPr>
        <p:grpSpPr>
          <a:xfrm>
            <a:off x="3488327" y="977686"/>
            <a:ext cx="4902748" cy="4902748"/>
            <a:chOff x="2197171" y="1185"/>
            <a:chExt cx="4902748" cy="4902748"/>
          </a:xfrm>
        </p:grpSpPr>
        <p:sp>
          <p:nvSpPr>
            <p:cNvPr id="431" name="Google Shape;431;g19c702bd790_0_115"/>
            <p:cNvSpPr/>
            <p:nvPr/>
          </p:nvSpPr>
          <p:spPr>
            <a:xfrm>
              <a:off x="3863145" y="1185"/>
              <a:ext cx="1570800" cy="1570800"/>
            </a:xfrm>
            <a:prstGeom prst="ellipse">
              <a:avLst/>
            </a:prstGeom>
            <a:solidFill>
              <a:srgbClr val="FFD57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g19c702bd790_0_115"/>
            <p:cNvSpPr txBox="1"/>
            <p:nvPr/>
          </p:nvSpPr>
          <p:spPr>
            <a:xfrm>
              <a:off x="4093166" y="231206"/>
              <a:ext cx="1110600" cy="11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Google Alerts News Tracking - Daily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19c702bd790_0_115"/>
            <p:cNvSpPr/>
            <p:nvPr/>
          </p:nvSpPr>
          <p:spPr>
            <a:xfrm rot="2700000">
              <a:off x="5265097" y="1346144"/>
              <a:ext cx="416203" cy="5299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2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g19c702bd790_0_115"/>
            <p:cNvSpPr txBox="1"/>
            <p:nvPr/>
          </p:nvSpPr>
          <p:spPr>
            <a:xfrm rot="2700000">
              <a:off x="5283245" y="1408017"/>
              <a:ext cx="291469" cy="318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19c702bd790_0_115"/>
            <p:cNvSpPr/>
            <p:nvPr/>
          </p:nvSpPr>
          <p:spPr>
            <a:xfrm>
              <a:off x="5529119" y="1667159"/>
              <a:ext cx="1570800" cy="1570800"/>
            </a:xfrm>
            <a:prstGeom prst="ellipse">
              <a:avLst/>
            </a:prstGeom>
            <a:solidFill>
              <a:srgbClr val="FFD57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g19c702bd790_0_115"/>
            <p:cNvSpPr txBox="1"/>
            <p:nvPr/>
          </p:nvSpPr>
          <p:spPr>
            <a:xfrm>
              <a:off x="5759140" y="1897180"/>
              <a:ext cx="1110600" cy="11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Keywords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19c702bd790_0_115"/>
            <p:cNvSpPr/>
            <p:nvPr/>
          </p:nvSpPr>
          <p:spPr>
            <a:xfrm rot="8100000">
              <a:off x="5281784" y="3012258"/>
              <a:ext cx="416203" cy="5299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2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g19c702bd790_0_115"/>
            <p:cNvSpPr txBox="1"/>
            <p:nvPr/>
          </p:nvSpPr>
          <p:spPr>
            <a:xfrm rot="-2700000">
              <a:off x="5388300" y="3073920"/>
              <a:ext cx="291469" cy="318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19c702bd790_0_115"/>
            <p:cNvSpPr/>
            <p:nvPr/>
          </p:nvSpPr>
          <p:spPr>
            <a:xfrm>
              <a:off x="3863145" y="3333133"/>
              <a:ext cx="1570800" cy="1570800"/>
            </a:xfrm>
            <a:prstGeom prst="ellipse">
              <a:avLst/>
            </a:prstGeom>
            <a:solidFill>
              <a:srgbClr val="FFD57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g19c702bd790_0_115"/>
            <p:cNvSpPr txBox="1"/>
            <p:nvPr/>
          </p:nvSpPr>
          <p:spPr>
            <a:xfrm>
              <a:off x="4093166" y="3563154"/>
              <a:ext cx="1110600" cy="11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Validate News Source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19c702bd790_0_115"/>
            <p:cNvSpPr/>
            <p:nvPr/>
          </p:nvSpPr>
          <p:spPr>
            <a:xfrm rot="-8100000">
              <a:off x="3615670" y="3028946"/>
              <a:ext cx="416203" cy="5299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2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g19c702bd790_0_115"/>
            <p:cNvSpPr txBox="1"/>
            <p:nvPr/>
          </p:nvSpPr>
          <p:spPr>
            <a:xfrm rot="2700000">
              <a:off x="3722230" y="3178949"/>
              <a:ext cx="291469" cy="318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19c702bd790_0_115"/>
            <p:cNvSpPr/>
            <p:nvPr/>
          </p:nvSpPr>
          <p:spPr>
            <a:xfrm>
              <a:off x="2197171" y="1667159"/>
              <a:ext cx="1570800" cy="1570800"/>
            </a:xfrm>
            <a:prstGeom prst="ellipse">
              <a:avLst/>
            </a:prstGeom>
            <a:solidFill>
              <a:srgbClr val="FFD57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g19c702bd790_0_115"/>
            <p:cNvSpPr txBox="1"/>
            <p:nvPr/>
          </p:nvSpPr>
          <p:spPr>
            <a:xfrm>
              <a:off x="2427192" y="1897180"/>
              <a:ext cx="1110600" cy="11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 Portfolio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19c702bd790_0_115"/>
            <p:cNvSpPr/>
            <p:nvPr/>
          </p:nvSpPr>
          <p:spPr>
            <a:xfrm rot="-2700000">
              <a:off x="3598983" y="1362832"/>
              <a:ext cx="416203" cy="52990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2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g19c702bd790_0_115"/>
            <p:cNvSpPr txBox="1"/>
            <p:nvPr/>
          </p:nvSpPr>
          <p:spPr>
            <a:xfrm rot="-2700000">
              <a:off x="3617367" y="1512904"/>
              <a:ext cx="291469" cy="318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7" name="Google Shape;447;g19c702bd790_0_115"/>
          <p:cNvSpPr txBox="1"/>
          <p:nvPr/>
        </p:nvSpPr>
        <p:spPr>
          <a:xfrm>
            <a:off x="296462" y="3779464"/>
            <a:ext cx="3687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Example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Keywords: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Merger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Fraud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Litigation</a:t>
            </a:r>
            <a:endParaRPr/>
          </a:p>
        </p:txBody>
      </p:sp>
      <p:sp>
        <p:nvSpPr>
          <p:cNvPr id="448" name="Google Shape;448;g19c702bd790_0_115"/>
          <p:cNvSpPr txBox="1"/>
          <p:nvPr/>
        </p:nvSpPr>
        <p:spPr>
          <a:xfrm>
            <a:off x="296448" y="1139550"/>
            <a:ext cx="4206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Example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News Sources: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Bloomberg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WSJ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Forbes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Business Insider</a:t>
            </a:r>
            <a:endParaRPr/>
          </a:p>
        </p:txBody>
      </p:sp>
      <p:sp>
        <p:nvSpPr>
          <p:cNvPr id="449" name="Google Shape;449;g19c702bd790_0_115"/>
          <p:cNvSpPr/>
          <p:nvPr/>
        </p:nvSpPr>
        <p:spPr>
          <a:xfrm>
            <a:off x="9079826" y="1272075"/>
            <a:ext cx="2552400" cy="2507400"/>
          </a:xfrm>
          <a:prstGeom prst="ellipse">
            <a:avLst/>
          </a:prstGeom>
          <a:solidFill>
            <a:srgbClr val="FFD6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‘Live’ Google Sheet Tracking Returns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a75e1f9e28_0_64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a75e1f9e28_0_64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1a75e1f9e28_0_64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1a75e1f9e28_0_64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1a75e1f9e28_0_64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a75e1f9e28_0_64"/>
          <p:cNvSpPr txBox="1"/>
          <p:nvPr/>
        </p:nvSpPr>
        <p:spPr>
          <a:xfrm>
            <a:off x="142452" y="6232500"/>
            <a:ext cx="5018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a75e1f9e28_0_64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a75e1f9e28_0_64"/>
          <p:cNvSpPr txBox="1"/>
          <p:nvPr/>
        </p:nvSpPr>
        <p:spPr>
          <a:xfrm>
            <a:off x="523306" y="3783513"/>
            <a:ext cx="102588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Rebalances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Minimize Transaction Costs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Considerations: </a:t>
            </a:r>
            <a:endParaRPr/>
          </a:p>
          <a:p>
            <a:pPr indent="-381000" lvl="1" marL="9144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ndividual Weights (+/- 2%) </a:t>
            </a:r>
            <a:endParaRPr/>
          </a:p>
          <a:p>
            <a:pPr indent="-374650" lvl="1" marL="9144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Weights (+/- 7.5%)</a:t>
            </a:r>
            <a:endParaRPr/>
          </a:p>
          <a:p>
            <a:pPr indent="-374650" lvl="1" marL="914400" marR="508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Rank Changes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1a75e1f9e28_0_64"/>
          <p:cNvSpPr txBox="1"/>
          <p:nvPr>
            <p:ph type="title"/>
          </p:nvPr>
        </p:nvSpPr>
        <p:spPr>
          <a:xfrm>
            <a:off x="250350" y="38225"/>
            <a:ext cx="7621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Rebalancing Plan</a:t>
            </a:r>
            <a:endParaRPr sz="4400"/>
          </a:p>
        </p:txBody>
      </p:sp>
      <p:grpSp>
        <p:nvGrpSpPr>
          <p:cNvPr id="463" name="Google Shape;463;g1a75e1f9e28_0_64"/>
          <p:cNvGrpSpPr/>
          <p:nvPr/>
        </p:nvGrpSpPr>
        <p:grpSpPr>
          <a:xfrm>
            <a:off x="2048367" y="929881"/>
            <a:ext cx="9994292" cy="3417497"/>
            <a:chOff x="1042293" y="2428977"/>
            <a:chExt cx="9994292" cy="3417497"/>
          </a:xfrm>
        </p:grpSpPr>
        <p:sp>
          <p:nvSpPr>
            <p:cNvPr id="464" name="Google Shape;464;g1a75e1f9e28_0_64"/>
            <p:cNvSpPr/>
            <p:nvPr/>
          </p:nvSpPr>
          <p:spPr>
            <a:xfrm>
              <a:off x="1190136" y="2487066"/>
              <a:ext cx="9482455" cy="1381125"/>
            </a:xfrm>
            <a:custGeom>
              <a:rect b="b" l="l" r="r" t="t"/>
              <a:pathLst>
                <a:path extrusionOk="0" h="1381125" w="9482455">
                  <a:moveTo>
                    <a:pt x="0" y="345186"/>
                  </a:moveTo>
                  <a:lnTo>
                    <a:pt x="8791956" y="345186"/>
                  </a:lnTo>
                  <a:lnTo>
                    <a:pt x="8791956" y="0"/>
                  </a:lnTo>
                  <a:lnTo>
                    <a:pt x="9482328" y="690372"/>
                  </a:lnTo>
                  <a:lnTo>
                    <a:pt x="8791956" y="1380744"/>
                  </a:lnTo>
                  <a:lnTo>
                    <a:pt x="8791956" y="1035558"/>
                  </a:lnTo>
                  <a:lnTo>
                    <a:pt x="0" y="1035558"/>
                  </a:lnTo>
                  <a:lnTo>
                    <a:pt x="0" y="345186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g1a75e1f9e28_0_64"/>
            <p:cNvSpPr/>
            <p:nvPr/>
          </p:nvSpPr>
          <p:spPr>
            <a:xfrm>
              <a:off x="1200800" y="3529476"/>
              <a:ext cx="2920365" cy="1564450"/>
            </a:xfrm>
            <a:custGeom>
              <a:rect b="b" l="l" r="r" t="t"/>
              <a:pathLst>
                <a:path extrusionOk="0" h="1803400" w="2920365">
                  <a:moveTo>
                    <a:pt x="0" y="1802891"/>
                  </a:moveTo>
                  <a:lnTo>
                    <a:pt x="2919984" y="1802891"/>
                  </a:lnTo>
                  <a:lnTo>
                    <a:pt x="2919984" y="0"/>
                  </a:lnTo>
                  <a:lnTo>
                    <a:pt x="0" y="0"/>
                  </a:lnTo>
                  <a:lnTo>
                    <a:pt x="0" y="1802891"/>
                  </a:lnTo>
                  <a:close/>
                </a:path>
              </a:pathLst>
            </a:custGeom>
            <a:noFill/>
            <a:ln cap="flat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g1a75e1f9e28_0_64"/>
            <p:cNvSpPr/>
            <p:nvPr/>
          </p:nvSpPr>
          <p:spPr>
            <a:xfrm>
              <a:off x="3972959" y="2852827"/>
              <a:ext cx="6835200" cy="1565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g1a75e1f9e28_0_64"/>
            <p:cNvSpPr/>
            <p:nvPr/>
          </p:nvSpPr>
          <p:spPr>
            <a:xfrm>
              <a:off x="4110120" y="2947313"/>
              <a:ext cx="6562725" cy="1381125"/>
            </a:xfrm>
            <a:custGeom>
              <a:rect b="b" l="l" r="r" t="t"/>
              <a:pathLst>
                <a:path extrusionOk="0" h="1381125" w="6562725">
                  <a:moveTo>
                    <a:pt x="0" y="345186"/>
                  </a:moveTo>
                  <a:lnTo>
                    <a:pt x="5871972" y="345186"/>
                  </a:lnTo>
                  <a:lnTo>
                    <a:pt x="5871972" y="0"/>
                  </a:lnTo>
                  <a:lnTo>
                    <a:pt x="6562344" y="690372"/>
                  </a:lnTo>
                  <a:lnTo>
                    <a:pt x="5871972" y="1380744"/>
                  </a:lnTo>
                  <a:lnTo>
                    <a:pt x="5871972" y="1035558"/>
                  </a:lnTo>
                  <a:lnTo>
                    <a:pt x="0" y="1035558"/>
                  </a:lnTo>
                  <a:lnTo>
                    <a:pt x="0" y="345186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g1a75e1f9e28_0_64"/>
            <p:cNvSpPr/>
            <p:nvPr/>
          </p:nvSpPr>
          <p:spPr>
            <a:xfrm>
              <a:off x="4113175" y="3980576"/>
              <a:ext cx="2921634" cy="1537830"/>
            </a:xfrm>
            <a:custGeom>
              <a:rect b="b" l="l" r="r" t="t"/>
              <a:pathLst>
                <a:path extrusionOk="0" h="1699260" w="2921634">
                  <a:moveTo>
                    <a:pt x="0" y="1699259"/>
                  </a:moveTo>
                  <a:lnTo>
                    <a:pt x="2921508" y="1699259"/>
                  </a:lnTo>
                  <a:lnTo>
                    <a:pt x="2921508" y="0"/>
                  </a:lnTo>
                  <a:lnTo>
                    <a:pt x="0" y="0"/>
                  </a:lnTo>
                  <a:lnTo>
                    <a:pt x="0" y="1699259"/>
                  </a:lnTo>
                  <a:close/>
                </a:path>
              </a:pathLst>
            </a:custGeom>
            <a:noFill/>
            <a:ln cap="flat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1a75e1f9e28_0_64"/>
            <p:cNvSpPr/>
            <p:nvPr/>
          </p:nvSpPr>
          <p:spPr>
            <a:xfrm>
              <a:off x="6923423" y="3313074"/>
              <a:ext cx="3855600" cy="15666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g1a75e1f9e28_0_64"/>
            <p:cNvSpPr/>
            <p:nvPr/>
          </p:nvSpPr>
          <p:spPr>
            <a:xfrm>
              <a:off x="7031628" y="3407563"/>
              <a:ext cx="3641090" cy="1382395"/>
            </a:xfrm>
            <a:custGeom>
              <a:rect b="b" l="l" r="r" t="t"/>
              <a:pathLst>
                <a:path extrusionOk="0" h="1382395" w="3641090">
                  <a:moveTo>
                    <a:pt x="0" y="345566"/>
                  </a:moveTo>
                  <a:lnTo>
                    <a:pt x="2949702" y="345566"/>
                  </a:lnTo>
                  <a:lnTo>
                    <a:pt x="2949702" y="0"/>
                  </a:lnTo>
                  <a:lnTo>
                    <a:pt x="3640836" y="691134"/>
                  </a:lnTo>
                  <a:lnTo>
                    <a:pt x="2949702" y="1382268"/>
                  </a:lnTo>
                  <a:lnTo>
                    <a:pt x="2949702" y="1036701"/>
                  </a:lnTo>
                  <a:lnTo>
                    <a:pt x="0" y="1036701"/>
                  </a:lnTo>
                  <a:lnTo>
                    <a:pt x="0" y="345566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g1a75e1f9e28_0_64"/>
            <p:cNvSpPr txBox="1"/>
            <p:nvPr/>
          </p:nvSpPr>
          <p:spPr>
            <a:xfrm>
              <a:off x="7114685" y="3796944"/>
              <a:ext cx="3921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05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Rebalance Accordingly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g1a75e1f9e28_0_64"/>
            <p:cNvSpPr/>
            <p:nvPr/>
          </p:nvSpPr>
          <p:spPr>
            <a:xfrm>
              <a:off x="7051450" y="4440826"/>
              <a:ext cx="2935604" cy="1331442"/>
            </a:xfrm>
            <a:custGeom>
              <a:rect b="b" l="l" r="r" t="t"/>
              <a:pathLst>
                <a:path extrusionOk="0" h="1539239" w="2935604">
                  <a:moveTo>
                    <a:pt x="0" y="1539239"/>
                  </a:moveTo>
                  <a:lnTo>
                    <a:pt x="2935224" y="1539239"/>
                  </a:lnTo>
                  <a:lnTo>
                    <a:pt x="2935224" y="0"/>
                  </a:lnTo>
                  <a:lnTo>
                    <a:pt x="0" y="0"/>
                  </a:lnTo>
                  <a:lnTo>
                    <a:pt x="0" y="1539239"/>
                  </a:lnTo>
                  <a:close/>
                </a:path>
              </a:pathLst>
            </a:custGeom>
            <a:noFill/>
            <a:ln cap="flat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g1a75e1f9e28_0_64"/>
            <p:cNvSpPr/>
            <p:nvPr/>
          </p:nvSpPr>
          <p:spPr>
            <a:xfrm>
              <a:off x="1100225" y="3439574"/>
              <a:ext cx="3116700" cy="16992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g1a75e1f9e28_0_64"/>
            <p:cNvSpPr/>
            <p:nvPr/>
          </p:nvSpPr>
          <p:spPr>
            <a:xfrm>
              <a:off x="4012575" y="3892199"/>
              <a:ext cx="3118200" cy="16992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g1a75e1f9e28_0_64"/>
            <p:cNvSpPr/>
            <p:nvPr/>
          </p:nvSpPr>
          <p:spPr>
            <a:xfrm>
              <a:off x="6950850" y="4353974"/>
              <a:ext cx="3131700" cy="14925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1a75e1f9e28_0_64"/>
            <p:cNvSpPr/>
            <p:nvPr/>
          </p:nvSpPr>
          <p:spPr>
            <a:xfrm>
              <a:off x="1042293" y="2428977"/>
              <a:ext cx="9767400" cy="14925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1a75e1f9e28_0_64"/>
            <p:cNvSpPr/>
            <p:nvPr/>
          </p:nvSpPr>
          <p:spPr>
            <a:xfrm>
              <a:off x="1190136" y="2487066"/>
              <a:ext cx="9482455" cy="1381125"/>
            </a:xfrm>
            <a:custGeom>
              <a:rect b="b" l="l" r="r" t="t"/>
              <a:pathLst>
                <a:path extrusionOk="0" h="1381125" w="9482455">
                  <a:moveTo>
                    <a:pt x="8791956" y="0"/>
                  </a:moveTo>
                  <a:lnTo>
                    <a:pt x="8791956" y="345186"/>
                  </a:lnTo>
                  <a:lnTo>
                    <a:pt x="0" y="345186"/>
                  </a:lnTo>
                  <a:lnTo>
                    <a:pt x="0" y="1035558"/>
                  </a:lnTo>
                  <a:lnTo>
                    <a:pt x="8791956" y="1035558"/>
                  </a:lnTo>
                  <a:lnTo>
                    <a:pt x="8791956" y="1380744"/>
                  </a:lnTo>
                  <a:lnTo>
                    <a:pt x="9482328" y="690372"/>
                  </a:lnTo>
                  <a:lnTo>
                    <a:pt x="8791956" y="0"/>
                  </a:lnTo>
                  <a:close/>
                </a:path>
              </a:pathLst>
            </a:custGeom>
            <a:solidFill>
              <a:srgbClr val="8B1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g1a75e1f9e28_0_64"/>
            <p:cNvSpPr txBox="1"/>
            <p:nvPr/>
          </p:nvSpPr>
          <p:spPr>
            <a:xfrm>
              <a:off x="1272550" y="3677467"/>
              <a:ext cx="3089700" cy="12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40000">
              <a:spAutoFit/>
            </a:bodyPr>
            <a:lstStyle/>
            <a:p>
              <a:pPr indent="0" lvl="0" marL="73025" marR="502917" rtl="0" algn="l">
                <a:lnSpc>
                  <a:spcPct val="9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Pull updated financial data from Bloomberg. Re-rank universe IAW investment criteria. 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g1a75e1f9e28_0_64"/>
            <p:cNvSpPr/>
            <p:nvPr/>
          </p:nvSpPr>
          <p:spPr>
            <a:xfrm>
              <a:off x="4110120" y="2947313"/>
              <a:ext cx="6562725" cy="1381125"/>
            </a:xfrm>
            <a:custGeom>
              <a:rect b="b" l="l" r="r" t="t"/>
              <a:pathLst>
                <a:path extrusionOk="0" h="1381125" w="6562725">
                  <a:moveTo>
                    <a:pt x="5871972" y="0"/>
                  </a:moveTo>
                  <a:lnTo>
                    <a:pt x="5871972" y="345186"/>
                  </a:lnTo>
                  <a:lnTo>
                    <a:pt x="0" y="345186"/>
                  </a:lnTo>
                  <a:lnTo>
                    <a:pt x="0" y="1035558"/>
                  </a:lnTo>
                  <a:lnTo>
                    <a:pt x="5871972" y="1035558"/>
                  </a:lnTo>
                  <a:lnTo>
                    <a:pt x="5871972" y="1380744"/>
                  </a:lnTo>
                  <a:lnTo>
                    <a:pt x="6562344" y="690372"/>
                  </a:lnTo>
                  <a:lnTo>
                    <a:pt x="5871972" y="0"/>
                  </a:lnTo>
                  <a:close/>
                </a:path>
              </a:pathLst>
            </a:custGeom>
            <a:solidFill>
              <a:srgbClr val="FFC5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g1a75e1f9e28_0_64"/>
            <p:cNvSpPr txBox="1"/>
            <p:nvPr/>
          </p:nvSpPr>
          <p:spPr>
            <a:xfrm>
              <a:off x="1272558" y="2736527"/>
              <a:ext cx="7826100" cy="9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9207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Pull/ Organize Data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33700" marR="0" rtl="0" algn="l">
                <a:lnSpc>
                  <a:spcPct val="100000"/>
                </a:lnSpc>
                <a:spcBef>
                  <a:spcPts val="62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Avoid ‘Trigger’ Companies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g1a75e1f9e28_0_64"/>
            <p:cNvSpPr txBox="1"/>
            <p:nvPr/>
          </p:nvSpPr>
          <p:spPr>
            <a:xfrm>
              <a:off x="4203084" y="4186453"/>
              <a:ext cx="3043500" cy="12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9350">
              <a:spAutoFit/>
            </a:bodyPr>
            <a:lstStyle/>
            <a:p>
              <a:pPr indent="0" lvl="0" marL="67310" marR="123825" rtl="0" algn="l">
                <a:lnSpc>
                  <a:spcPct val="9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Team will validate new potential securities as described in ‘monitoring plan’ on previous slide.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g1a75e1f9e28_0_64"/>
            <p:cNvSpPr/>
            <p:nvPr/>
          </p:nvSpPr>
          <p:spPr>
            <a:xfrm>
              <a:off x="7031628" y="3407563"/>
              <a:ext cx="3641090" cy="1382395"/>
            </a:xfrm>
            <a:custGeom>
              <a:rect b="b" l="l" r="r" t="t"/>
              <a:pathLst>
                <a:path extrusionOk="0" h="1382395" w="3641090">
                  <a:moveTo>
                    <a:pt x="2949702" y="0"/>
                  </a:moveTo>
                  <a:lnTo>
                    <a:pt x="2949702" y="345566"/>
                  </a:lnTo>
                  <a:lnTo>
                    <a:pt x="0" y="345566"/>
                  </a:lnTo>
                  <a:lnTo>
                    <a:pt x="0" y="1036701"/>
                  </a:lnTo>
                  <a:lnTo>
                    <a:pt x="2949702" y="1036701"/>
                  </a:lnTo>
                  <a:lnTo>
                    <a:pt x="2949702" y="1382268"/>
                  </a:lnTo>
                  <a:lnTo>
                    <a:pt x="3640836" y="691134"/>
                  </a:lnTo>
                  <a:lnTo>
                    <a:pt x="2949702" y="0"/>
                  </a:lnTo>
                  <a:close/>
                </a:path>
              </a:pathLst>
            </a:custGeom>
            <a:solidFill>
              <a:srgbClr val="8B1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1a75e1f9e28_0_64"/>
            <p:cNvSpPr txBox="1"/>
            <p:nvPr/>
          </p:nvSpPr>
          <p:spPr>
            <a:xfrm>
              <a:off x="7111004" y="4593790"/>
              <a:ext cx="3207300" cy="9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39350">
              <a:spAutoFit/>
            </a:bodyPr>
            <a:lstStyle/>
            <a:p>
              <a:pPr indent="0" lvl="0" marL="82550" marR="306070" rtl="0" algn="l">
                <a:lnSpc>
                  <a:spcPct val="91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Rebalance the portfolio using the guide rails described below. 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g1a75e1f9e28_0_64"/>
          <p:cNvSpPr txBox="1"/>
          <p:nvPr/>
        </p:nvSpPr>
        <p:spPr>
          <a:xfrm>
            <a:off x="8084286" y="2208996"/>
            <a:ext cx="2769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Execute Rebalance</a:t>
            </a:r>
            <a:endParaRPr b="0"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e983953a2_0_0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ae983953a2_0_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ae983953a2_0_0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ae983953a2_0_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ae983953a2_0_0"/>
          <p:cNvSpPr/>
          <p:nvPr/>
        </p:nvSpPr>
        <p:spPr>
          <a:xfrm>
            <a:off x="316988" y="3472688"/>
            <a:ext cx="11462100" cy="133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ae983953a2_0_0"/>
          <p:cNvSpPr/>
          <p:nvPr/>
        </p:nvSpPr>
        <p:spPr>
          <a:xfrm>
            <a:off x="333756" y="3509771"/>
            <a:ext cx="11386820" cy="0"/>
          </a:xfrm>
          <a:custGeom>
            <a:rect b="b" l="l" r="r" t="t"/>
            <a:pathLst>
              <a:path extrusionOk="0" h="120000" w="11386820">
                <a:moveTo>
                  <a:pt x="0" y="0"/>
                </a:moveTo>
                <a:lnTo>
                  <a:pt x="11386312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ae983953a2_0_0"/>
          <p:cNvSpPr txBox="1"/>
          <p:nvPr>
            <p:ph type="title"/>
          </p:nvPr>
        </p:nvSpPr>
        <p:spPr>
          <a:xfrm>
            <a:off x="1134150" y="2833646"/>
            <a:ext cx="9923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Thank You!</a:t>
            </a:r>
            <a:endParaRPr sz="3600"/>
          </a:p>
        </p:txBody>
      </p:sp>
      <p:sp>
        <p:nvSpPr>
          <p:cNvPr id="496" name="Google Shape;496;gae983953a2_0_0"/>
          <p:cNvSpPr txBox="1"/>
          <p:nvPr/>
        </p:nvSpPr>
        <p:spPr>
          <a:xfrm>
            <a:off x="142443" y="6503389"/>
            <a:ext cx="2913840" cy="25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ae983953a2_0_0"/>
          <p:cNvSpPr txBox="1"/>
          <p:nvPr/>
        </p:nvSpPr>
        <p:spPr>
          <a:xfrm>
            <a:off x="3889350" y="3670150"/>
            <a:ext cx="4413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a75e1f9e28_0_136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1a75e1f9e28_0_136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1a75e1f9e28_0_136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1a75e1f9e28_0_136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1a75e1f9e28_0_136"/>
          <p:cNvSpPr txBox="1"/>
          <p:nvPr>
            <p:ph type="title"/>
          </p:nvPr>
        </p:nvSpPr>
        <p:spPr>
          <a:xfrm>
            <a:off x="250350" y="964875"/>
            <a:ext cx="114687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Data Dictionary</a:t>
            </a:r>
            <a:endParaRPr sz="26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CapEx</a:t>
            </a:r>
            <a:r>
              <a:rPr lang="en-US" sz="2000"/>
              <a:t> 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</a:t>
            </a:r>
            <a:r>
              <a:rPr b="1" lang="en-US" sz="2000"/>
              <a:t>TRAIL_12M_CAP_EXPEND</a:t>
            </a:r>
            <a:r>
              <a:rPr lang="en-US" sz="2000"/>
              <a:t> - Calculated by adding Capital Expenditures from the statement of cash flows for the last four quarters, two semi annuals, or annual.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OCF (in M)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</a:t>
            </a:r>
            <a:r>
              <a:rPr b="1" lang="en-US" sz="2000"/>
              <a:t>TRAIL_12M_CASH_FROM_OPER </a:t>
            </a:r>
            <a:r>
              <a:rPr lang="en-US" sz="2000"/>
              <a:t>- Calculated by adding cash from operations from the statement of cash flows for the last four quarters, two semi annuals, or annual.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Manual FCF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Manually calculated as CapEx (in M) + OCF (in M)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BBG FCF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</a:t>
            </a:r>
            <a:r>
              <a:rPr b="1" lang="en-US" sz="2000"/>
              <a:t>TRAIL_12M_FREE_CASH_FLOW </a:t>
            </a:r>
            <a:r>
              <a:rPr lang="en-US" sz="2000"/>
              <a:t>- Calculated by adding Free Cash Flow for the last four quarters, two semi-annuals, or annual.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507" name="Google Shape;507;g1a75e1f9e28_0_136"/>
          <p:cNvSpPr txBox="1"/>
          <p:nvPr/>
        </p:nvSpPr>
        <p:spPr>
          <a:xfrm>
            <a:off x="142443" y="6503389"/>
            <a:ext cx="2913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1a75e1f9e28_0_136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1a75e1f9e28_0_136"/>
          <p:cNvSpPr txBox="1"/>
          <p:nvPr>
            <p:ph type="title"/>
          </p:nvPr>
        </p:nvSpPr>
        <p:spPr>
          <a:xfrm>
            <a:off x="250352" y="38225"/>
            <a:ext cx="3178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Appendix</a:t>
            </a:r>
            <a:endParaRPr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a75e1f9e28_0_185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1a75e1f9e28_0_185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1a75e1f9e28_0_185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1a75e1f9e28_0_185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1a75e1f9e28_0_185"/>
          <p:cNvSpPr txBox="1"/>
          <p:nvPr>
            <p:ph type="title"/>
          </p:nvPr>
        </p:nvSpPr>
        <p:spPr>
          <a:xfrm>
            <a:off x="250350" y="964875"/>
            <a:ext cx="114687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Data Dictionary</a:t>
            </a:r>
            <a:r>
              <a:rPr lang="en-US" sz="2600" u="sng">
                <a:solidFill>
                  <a:schemeClr val="hlink"/>
                </a:solidFill>
              </a:rPr>
              <a:t> - Continued</a:t>
            </a:r>
            <a:endParaRPr sz="26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Current Shares Outstanding</a:t>
            </a:r>
            <a:r>
              <a:rPr lang="en-US" sz="1900"/>
              <a:t> 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Function in Bloomberg: BS_SH_OUT - All of the shares of a corporation that have been authorized, issued, purchased, and held by investors as of period end date.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Current Shares Price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PX_LAST - Last price for the security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True Current Cap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Manually calculated as current shares outstanding X current share price 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TTM_EPS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TRAIL_12M_EPS - Sum of the most recent 12 months, four quarters, two semi annuals, or annual earnings per share (EPS)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Manual P/E 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Manually calculated as current share price/TTM EPS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BBG P/E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PE_RATIO - Ratio of the price of a stock and the company’s earnings per share. </a:t>
            </a:r>
            <a:endParaRPr sz="1900"/>
          </a:p>
        </p:txBody>
      </p:sp>
      <p:sp>
        <p:nvSpPr>
          <p:cNvPr id="519" name="Google Shape;519;g1a75e1f9e28_0_185"/>
          <p:cNvSpPr txBox="1"/>
          <p:nvPr/>
        </p:nvSpPr>
        <p:spPr>
          <a:xfrm>
            <a:off x="142443" y="6503389"/>
            <a:ext cx="2913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g1a75e1f9e28_0_185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g1a75e1f9e28_0_185"/>
          <p:cNvSpPr txBox="1"/>
          <p:nvPr>
            <p:ph type="title"/>
          </p:nvPr>
        </p:nvSpPr>
        <p:spPr>
          <a:xfrm>
            <a:off x="250352" y="38225"/>
            <a:ext cx="3178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Appendix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5668ee7ae_0_343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95668ee7ae_0_343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95668ee7ae_0_343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95668ee7ae_0_343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95668ee7ae_0_343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95668ee7ae_0_343"/>
          <p:cNvSpPr txBox="1"/>
          <p:nvPr>
            <p:ph type="title"/>
          </p:nvPr>
        </p:nvSpPr>
        <p:spPr>
          <a:xfrm>
            <a:off x="250353" y="38225"/>
            <a:ext cx="5369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Table of Contents</a:t>
            </a:r>
            <a:endParaRPr sz="4400"/>
          </a:p>
        </p:txBody>
      </p:sp>
      <p:sp>
        <p:nvSpPr>
          <p:cNvPr id="93" name="Google Shape;93;g195668ee7ae_0_343"/>
          <p:cNvSpPr txBox="1"/>
          <p:nvPr/>
        </p:nvSpPr>
        <p:spPr>
          <a:xfrm>
            <a:off x="142452" y="6232500"/>
            <a:ext cx="4980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95668ee7ae_0_343"/>
          <p:cNvSpPr txBox="1"/>
          <p:nvPr/>
        </p:nvSpPr>
        <p:spPr>
          <a:xfrm>
            <a:off x="6019800" y="6387185"/>
            <a:ext cx="15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g195668ee7ae_0_343"/>
          <p:cNvGrpSpPr/>
          <p:nvPr/>
        </p:nvGrpSpPr>
        <p:grpSpPr>
          <a:xfrm>
            <a:off x="616449" y="1312940"/>
            <a:ext cx="11188500" cy="4024801"/>
            <a:chOff x="0" y="173395"/>
            <a:chExt cx="11188500" cy="4024801"/>
          </a:xfrm>
        </p:grpSpPr>
        <p:sp>
          <p:nvSpPr>
            <p:cNvPr id="96" name="Google Shape;96;g195668ee7ae_0_343"/>
            <p:cNvSpPr/>
            <p:nvPr/>
          </p:nvSpPr>
          <p:spPr>
            <a:xfrm>
              <a:off x="0" y="173395"/>
              <a:ext cx="11188500" cy="1216800"/>
            </a:xfrm>
            <a:prstGeom prst="roundRect">
              <a:avLst>
                <a:gd fmla="val 16667" name="adj"/>
              </a:avLst>
            </a:prstGeom>
            <a:solidFill>
              <a:srgbClr val="8B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g195668ee7ae_0_343"/>
            <p:cNvSpPr txBox="1"/>
            <p:nvPr/>
          </p:nvSpPr>
          <p:spPr>
            <a:xfrm>
              <a:off x="59399" y="232794"/>
              <a:ext cx="11069700" cy="10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</a:rPr>
                <a:t>I. Investment Thesis</a:t>
              </a:r>
              <a:endParaRPr b="1"/>
            </a:p>
          </p:txBody>
        </p:sp>
        <p:sp>
          <p:nvSpPr>
            <p:cNvPr id="98" name="Google Shape;98;g195668ee7ae_0_343"/>
            <p:cNvSpPr/>
            <p:nvPr/>
          </p:nvSpPr>
          <p:spPr>
            <a:xfrm>
              <a:off x="0" y="1577396"/>
              <a:ext cx="11188500" cy="1216800"/>
            </a:xfrm>
            <a:prstGeom prst="roundRect">
              <a:avLst>
                <a:gd fmla="val 16667" name="adj"/>
              </a:avLst>
            </a:prstGeom>
            <a:solidFill>
              <a:srgbClr val="FFD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g195668ee7ae_0_343"/>
            <p:cNvSpPr txBox="1"/>
            <p:nvPr/>
          </p:nvSpPr>
          <p:spPr>
            <a:xfrm>
              <a:off x="59399" y="1636795"/>
              <a:ext cx="11069700" cy="10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</a:rPr>
                <a:t>II. Portfolio</a:t>
              </a:r>
              <a:endPara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95668ee7ae_0_343"/>
            <p:cNvSpPr/>
            <p:nvPr/>
          </p:nvSpPr>
          <p:spPr>
            <a:xfrm>
              <a:off x="0" y="2981396"/>
              <a:ext cx="11188500" cy="1216800"/>
            </a:xfrm>
            <a:prstGeom prst="roundRect">
              <a:avLst>
                <a:gd fmla="val 16667" name="adj"/>
              </a:avLst>
            </a:prstGeom>
            <a:solidFill>
              <a:srgbClr val="92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g195668ee7ae_0_343"/>
            <p:cNvSpPr txBox="1"/>
            <p:nvPr/>
          </p:nvSpPr>
          <p:spPr>
            <a:xfrm>
              <a:off x="59399" y="3040795"/>
              <a:ext cx="11069700" cy="10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3600" u="none" cap="none" strike="noStrike">
                  <a:solidFill>
                    <a:schemeClr val="dk1"/>
                  </a:solidFill>
                </a:rPr>
                <a:t>III. </a:t>
              </a:r>
              <a:r>
                <a:rPr b="1" lang="en-US" sz="3600">
                  <a:solidFill>
                    <a:schemeClr val="dk1"/>
                  </a:solidFill>
                </a:rPr>
                <a:t>Monitoring &amp; Rebalancing</a:t>
              </a:r>
              <a:endPara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94200887a8_0_16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g194200887a8_0_16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194200887a8_0_16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194200887a8_0_16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194200887a8_0_16"/>
          <p:cNvSpPr txBox="1"/>
          <p:nvPr>
            <p:ph type="title"/>
          </p:nvPr>
        </p:nvSpPr>
        <p:spPr>
          <a:xfrm>
            <a:off x="326550" y="964875"/>
            <a:ext cx="114687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Data Dictionary - Continued</a:t>
            </a:r>
            <a:endParaRPr sz="26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Manual FCF/P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Manually calculated as </a:t>
            </a:r>
            <a:r>
              <a:rPr lang="en-US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(Manual FCF * 1000000)/True Current Cap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/>
              <a:t>BBG FCF/P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PX_TO_FREE_CASH_FLOW - Valuation metric that compares a company’s market price to its level of training 12 month free cash flow per share. Calculated as Last Price / Trailing 12 Month FCF Per Share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TTM EBITDA (In M)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TRAIL_12M_EBITDA - Calculated by adding EBITDA for the last four quarters, two semi annuals, or annual as determined by Primary Periodicity.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Current EV (in M)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Bloomberg Function: CURR_ENTP_VAL - Calculated as Market Capitalization + EV Components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Manual EBITDA/EV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Manually calculated as </a:t>
            </a:r>
            <a:r>
              <a:rPr lang="en-US" sz="2000"/>
              <a:t>TTM EBITDA/Current EV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31" name="Google Shape;531;g194200887a8_0_16"/>
          <p:cNvSpPr txBox="1"/>
          <p:nvPr/>
        </p:nvSpPr>
        <p:spPr>
          <a:xfrm>
            <a:off x="142443" y="6503389"/>
            <a:ext cx="2913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194200887a8_0_16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194200887a8_0_16"/>
          <p:cNvSpPr txBox="1"/>
          <p:nvPr>
            <p:ph type="title"/>
          </p:nvPr>
        </p:nvSpPr>
        <p:spPr>
          <a:xfrm>
            <a:off x="250352" y="38225"/>
            <a:ext cx="3178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Appendix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94200887a8_0_31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194200887a8_0_31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194200887a8_0_31"/>
          <p:cNvSpPr txBox="1"/>
          <p:nvPr/>
        </p:nvSpPr>
        <p:spPr>
          <a:xfrm>
            <a:off x="142451" y="6175350"/>
            <a:ext cx="45249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MBA 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194200887a8_0_31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194200887a8_0_31"/>
          <p:cNvSpPr txBox="1"/>
          <p:nvPr>
            <p:ph type="title"/>
          </p:nvPr>
        </p:nvSpPr>
        <p:spPr>
          <a:xfrm>
            <a:off x="326550" y="964875"/>
            <a:ext cx="114687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u="sng">
                <a:solidFill>
                  <a:schemeClr val="hlink"/>
                </a:solidFill>
                <a:hlinkClick r:id="rId5"/>
              </a:rPr>
              <a:t>Data Dictionary - Continued</a:t>
            </a:r>
            <a:endParaRPr sz="26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BBG EBITDA/EV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CURRENT_EV_TO_T12M_EBITDA - Enterprise value as a percentage of trailing 12 month earnings before interest, taxes, depreciation, and amortization (EBITDA). Calculate as Current Enterprise Value / (Trailing 12 Month EBITDA+EBITDA Annualization Transition Adjustment for Operating Lease) 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Book PS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BOOK_VAL_PER_SH - Measured used by owners of common shares in a firm to determine the level of safety associated with each individual share after all debts are paid accordingly. Units: Actual Calculated as Total Common Equity / Number of Shares Outstanding </a:t>
            </a:r>
            <a:endParaRPr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Manual P/B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Manually calculated as Current Share Price/Book PS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BBG P/B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Bloomberg Function: MARKET_CAPITALIZATION_TO_BV - Measure of the relative value of a company compared to its market value. Unit: Actual. Calculated as Market Capitalization / Book Value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43" name="Google Shape;543;g194200887a8_0_31"/>
          <p:cNvSpPr txBox="1"/>
          <p:nvPr/>
        </p:nvSpPr>
        <p:spPr>
          <a:xfrm>
            <a:off x="142443" y="6503389"/>
            <a:ext cx="29139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194200887a8_0_31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194200887a8_0_31"/>
          <p:cNvSpPr txBox="1"/>
          <p:nvPr>
            <p:ph type="title"/>
          </p:nvPr>
        </p:nvSpPr>
        <p:spPr>
          <a:xfrm>
            <a:off x="250352" y="38225"/>
            <a:ext cx="3178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Appendix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0" y="5990623"/>
            <a:ext cx="12191999" cy="8673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0" y="6063996"/>
            <a:ext cx="12192000" cy="794385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0233659" y="6214871"/>
            <a:ext cx="1808988" cy="492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316988" y="3472688"/>
            <a:ext cx="11462025" cy="133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33756" y="3509771"/>
            <a:ext cx="11386820" cy="0"/>
          </a:xfrm>
          <a:custGeom>
            <a:rect b="b" l="l" r="r" t="t"/>
            <a:pathLst>
              <a:path extrusionOk="0" h="120000" w="11386820">
                <a:moveTo>
                  <a:pt x="0" y="0"/>
                </a:moveTo>
                <a:lnTo>
                  <a:pt x="11386312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>
            <p:ph type="title"/>
          </p:nvPr>
        </p:nvSpPr>
        <p:spPr>
          <a:xfrm>
            <a:off x="412800" y="2443100"/>
            <a:ext cx="7270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Investment Thesis</a:t>
            </a:r>
            <a:endParaRPr sz="6000"/>
          </a:p>
        </p:txBody>
      </p:sp>
      <p:sp>
        <p:nvSpPr>
          <p:cNvPr id="112" name="Google Shape;112;p4"/>
          <p:cNvSpPr txBox="1"/>
          <p:nvPr/>
        </p:nvSpPr>
        <p:spPr>
          <a:xfrm>
            <a:off x="142452" y="6232500"/>
            <a:ext cx="49905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5668ee7ae_0_297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95668ee7ae_0_297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95668ee7ae_0_297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95668ee7ae_0_297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95668ee7ae_0_297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g195668ee7ae_0_297"/>
          <p:cNvGrpSpPr/>
          <p:nvPr/>
        </p:nvGrpSpPr>
        <p:grpSpPr>
          <a:xfrm>
            <a:off x="1383940" y="523521"/>
            <a:ext cx="9192501" cy="5029200"/>
            <a:chOff x="469688" y="286015"/>
            <a:chExt cx="9192501" cy="5029200"/>
          </a:xfrm>
        </p:grpSpPr>
        <p:sp>
          <p:nvSpPr>
            <p:cNvPr id="123" name="Google Shape;123;g195668ee7ae_0_297"/>
            <p:cNvSpPr/>
            <p:nvPr/>
          </p:nvSpPr>
          <p:spPr>
            <a:xfrm>
              <a:off x="469688" y="286015"/>
              <a:ext cx="9144000" cy="4572000"/>
            </a:xfrm>
            <a:prstGeom prst="rect">
              <a:avLst/>
            </a:prstGeom>
            <a:solidFill>
              <a:schemeClr val="dk1">
                <a:alpha val="81180"/>
              </a:schemeClr>
            </a:solidFill>
            <a:ln cap="flat" cmpd="sng" w="9525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95668ee7ae_0_297"/>
            <p:cNvSpPr/>
            <p:nvPr/>
          </p:nvSpPr>
          <p:spPr>
            <a:xfrm>
              <a:off x="6765989" y="4400815"/>
              <a:ext cx="2896200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 (2019)</a:t>
              </a:r>
              <a:endParaRPr/>
            </a:p>
          </p:txBody>
        </p:sp>
        <p:sp>
          <p:nvSpPr>
            <p:cNvPr id="125" name="Google Shape;125;g195668ee7ae_0_297"/>
            <p:cNvSpPr/>
            <p:nvPr/>
          </p:nvSpPr>
          <p:spPr>
            <a:xfrm>
              <a:off x="609600" y="471716"/>
              <a:ext cx="9052500" cy="4480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“The book-to-market ratio has been widely used to explain the cross-sectional variation in stock returns, but </a:t>
              </a:r>
              <a:r>
                <a:rPr b="1" i="1" lang="en-US" sz="3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the explanatory power is weaker in recent decades than in the 1970s</a:t>
              </a:r>
              <a:r>
                <a:rPr b="0" i="0" lang="en-US" sz="36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.”</a:t>
              </a:r>
              <a:endPara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ca2f964ca_0_0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9ca2f964ca_0_0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9ca2f964ca_0_0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9ca2f964ca_0_0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9ca2f964ca_0_0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9ca2f964ca_0_0"/>
          <p:cNvSpPr txBox="1"/>
          <p:nvPr/>
        </p:nvSpPr>
        <p:spPr>
          <a:xfrm>
            <a:off x="250350" y="874390"/>
            <a:ext cx="112635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0" lvl="0" marL="12700" marR="5080" rtl="0" algn="l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9ca2f964ca_0_0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Book-to-Market did perform very well!</a:t>
            </a:r>
            <a:endParaRPr sz="4400"/>
          </a:p>
        </p:txBody>
      </p:sp>
      <p:sp>
        <p:nvSpPr>
          <p:cNvPr id="137" name="Google Shape;137;g19ca2f964ca_0_0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9ca2f964ca_0_0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g19ca2f964ca_0_0"/>
          <p:cNvGraphicFramePr/>
          <p:nvPr/>
        </p:nvGraphicFramePr>
        <p:xfrm>
          <a:off x="1524000" y="1341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743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Book-to-Market Decile Analysis, January 1, 1967, to December 31, 1984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1A2C"/>
                    </a:solidFill>
                  </a:tcPr>
                </a:tc>
                <a:tc hMerge="1"/>
                <a:tc hMerge="1"/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Decile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E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Annual Compound Return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E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Annual Outperformance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E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Standard Deviation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E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Sharpe Ratio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E77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 (highest B/M)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16.60%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5.43%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20.69%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0.56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16.35%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5.18%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18.33%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0.62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14.19%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3.02%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17.15%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0.54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12.08%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0.91%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17.53%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0.40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10.92%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(0.25%)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18.40%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0.32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10.75%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(0.42%)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19.17%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0.30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9.05%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(2.12%)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19.68%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0.21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7.29%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(3.88%)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20.76%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6.54%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(4.63%)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21.87%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 (lowest B/M)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6.90%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(4.27%)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24.47%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Market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11.17%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19.29%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0.32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</a:tbl>
          </a:graphicData>
        </a:graphic>
      </p:graphicFrame>
      <p:sp>
        <p:nvSpPr>
          <p:cNvPr id="140" name="Google Shape;140;g19ca2f964ca_0_0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5668ee7ae_0_251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95668ee7ae_0_251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95668ee7ae_0_251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95668ee7ae_0_251"/>
          <p:cNvSpPr/>
          <p:nvPr/>
        </p:nvSpPr>
        <p:spPr>
          <a:xfrm>
            <a:off x="0" y="837691"/>
            <a:ext cx="12192000" cy="133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95668ee7ae_0_251"/>
          <p:cNvSpPr/>
          <p:nvPr/>
        </p:nvSpPr>
        <p:spPr>
          <a:xfrm>
            <a:off x="0" y="874775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57900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95668ee7ae_0_251"/>
          <p:cNvSpPr txBox="1"/>
          <p:nvPr>
            <p:ph type="title"/>
          </p:nvPr>
        </p:nvSpPr>
        <p:spPr>
          <a:xfrm>
            <a:off x="250350" y="38225"/>
            <a:ext cx="11730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But was that just an outlier?</a:t>
            </a:r>
            <a:endParaRPr sz="4400"/>
          </a:p>
        </p:txBody>
      </p:sp>
      <p:sp>
        <p:nvSpPr>
          <p:cNvPr id="151" name="Google Shape;151;g195668ee7ae_0_251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95668ee7ae_0_251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g195668ee7ae_0_251"/>
          <p:cNvGraphicFramePr/>
          <p:nvPr/>
        </p:nvGraphicFramePr>
        <p:xfrm>
          <a:off x="1158240" y="18443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{5C86528B-68B6-430E-A1CE-8888F745743F}</a:tableStyleId>
              </a:tblPr>
              <a:tblGrid>
                <a:gridCol w="2560325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08900">
                <a:tc grid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Average Annual Compound Rates of Return by Decade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1A2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1930s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1940s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1950s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1960s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1970s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1980s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1990s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2000s</a:t>
                      </a:r>
                      <a:endParaRPr/>
                    </a:p>
                  </a:txBody>
                  <a:tcPr marT="45725" marB="45725" marR="91450" marL="91450" anchor="b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Book-to-Market Decile 1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(10.97%)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17.34%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18.53%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11.34%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13.29%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21.25%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14.68%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9.12%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All Stocks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(0.03%)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11.57%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18.07%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10.72%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7.56%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16.78%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15.35%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4.39%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579"/>
                    </a:solidFill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Value Outperformance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(10.94%)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5.77%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0.46%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0.62%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</a:t>
                      </a:r>
                      <a:r>
                        <a:rPr lang="en-US"/>
                        <a:t>4</a:t>
                      </a:r>
                      <a:r>
                        <a:rPr lang="en-US" sz="1400" u="none" cap="none" strike="noStrike"/>
                        <a:t>3%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4.47%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(0.67%)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43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4.73%</a:t>
                      </a:r>
                      <a:endParaRPr/>
                    </a:p>
                  </a:txBody>
                  <a:tcPr marT="45725" marB="45725" marR="91450" marL="91450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89B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g195668ee7ae_0_251"/>
          <p:cNvSpPr txBox="1"/>
          <p:nvPr/>
        </p:nvSpPr>
        <p:spPr>
          <a:xfrm>
            <a:off x="10350999" y="5669275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O’Shaughnessy, 2012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5668ee7ae_0_395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95668ee7ae_0_395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95668ee7ae_0_395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95668ee7ae_0_395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95668ee7ae_0_395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g195668ee7ae_0_395"/>
          <p:cNvGrpSpPr/>
          <p:nvPr/>
        </p:nvGrpSpPr>
        <p:grpSpPr>
          <a:xfrm>
            <a:off x="1365104" y="535397"/>
            <a:ext cx="9230173" cy="5070178"/>
            <a:chOff x="469688" y="286015"/>
            <a:chExt cx="9230173" cy="5070178"/>
          </a:xfrm>
        </p:grpSpPr>
        <p:sp>
          <p:nvSpPr>
            <p:cNvPr id="165" name="Google Shape;165;g195668ee7ae_0_395"/>
            <p:cNvSpPr/>
            <p:nvPr/>
          </p:nvSpPr>
          <p:spPr>
            <a:xfrm>
              <a:off x="469688" y="286015"/>
              <a:ext cx="9144000" cy="4572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195668ee7ae_0_395"/>
            <p:cNvSpPr/>
            <p:nvPr/>
          </p:nvSpPr>
          <p:spPr>
            <a:xfrm>
              <a:off x="6803661" y="4441793"/>
              <a:ext cx="2896200" cy="914400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Arnott et al (2021)</a:t>
              </a:r>
              <a:endParaRPr/>
            </a:p>
          </p:txBody>
        </p:sp>
        <p:sp>
          <p:nvSpPr>
            <p:cNvPr id="167" name="Google Shape;167;g195668ee7ae_0_395"/>
            <p:cNvSpPr/>
            <p:nvPr/>
          </p:nvSpPr>
          <p:spPr>
            <a:xfrm>
              <a:off x="647272" y="513707"/>
              <a:ext cx="9052500" cy="4480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“We addressed the important issue of mismeasurement of value because of </a:t>
              </a:r>
              <a:r>
                <a:rPr b="1" i="1" lang="en-US" sz="3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core failing of book value as a valuation metric</a:t>
              </a:r>
              <a:r>
                <a:rPr b="0" i="0" lang="en-US" sz="3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This classic measure of value was </a:t>
              </a:r>
              <a:r>
                <a:rPr b="1" i="1" lang="en-US" sz="3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designed at a time when the economy was much less reliant on intellectual property and other intangibles</a:t>
              </a:r>
              <a:r>
                <a:rPr b="0" i="0" lang="en-US" sz="3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.”</a:t>
              </a:r>
              <a:endPara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95668ee7ae_0_407"/>
          <p:cNvSpPr/>
          <p:nvPr/>
        </p:nvSpPr>
        <p:spPr>
          <a:xfrm>
            <a:off x="0" y="5990623"/>
            <a:ext cx="12192000" cy="8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95668ee7ae_0_407"/>
          <p:cNvSpPr/>
          <p:nvPr/>
        </p:nvSpPr>
        <p:spPr>
          <a:xfrm>
            <a:off x="0" y="6063996"/>
            <a:ext cx="12192000" cy="794384"/>
          </a:xfrm>
          <a:custGeom>
            <a:rect b="b" l="l" r="r" t="t"/>
            <a:pathLst>
              <a:path extrusionOk="0" h="794384" w="12192000">
                <a:moveTo>
                  <a:pt x="0" y="794003"/>
                </a:moveTo>
                <a:lnTo>
                  <a:pt x="12192000" y="794003"/>
                </a:lnTo>
                <a:lnTo>
                  <a:pt x="12192000" y="0"/>
                </a:lnTo>
                <a:lnTo>
                  <a:pt x="0" y="0"/>
                </a:lnTo>
                <a:lnTo>
                  <a:pt x="0" y="794003"/>
                </a:lnTo>
                <a:close/>
              </a:path>
            </a:pathLst>
          </a:custGeom>
          <a:solidFill>
            <a:srgbClr val="8B1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95668ee7ae_0_407"/>
          <p:cNvSpPr/>
          <p:nvPr/>
        </p:nvSpPr>
        <p:spPr>
          <a:xfrm>
            <a:off x="10233659" y="6214871"/>
            <a:ext cx="1809000" cy="492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95668ee7ae_0_407"/>
          <p:cNvSpPr txBox="1"/>
          <p:nvPr/>
        </p:nvSpPr>
        <p:spPr>
          <a:xfrm>
            <a:off x="142452" y="6232500"/>
            <a:ext cx="4651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MBA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Investment Management Fund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Arizona State University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95668ee7ae_0_407"/>
          <p:cNvSpPr txBox="1"/>
          <p:nvPr/>
        </p:nvSpPr>
        <p:spPr>
          <a:xfrm>
            <a:off x="5980176" y="6387185"/>
            <a:ext cx="23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g195668ee7ae_0_407"/>
          <p:cNvGrpSpPr/>
          <p:nvPr/>
        </p:nvGrpSpPr>
        <p:grpSpPr>
          <a:xfrm>
            <a:off x="1383940" y="571022"/>
            <a:ext cx="9192501" cy="5029200"/>
            <a:chOff x="469688" y="286015"/>
            <a:chExt cx="9192501" cy="5029200"/>
          </a:xfrm>
        </p:grpSpPr>
        <p:sp>
          <p:nvSpPr>
            <p:cNvPr id="178" name="Google Shape;178;g195668ee7ae_0_407"/>
            <p:cNvSpPr/>
            <p:nvPr/>
          </p:nvSpPr>
          <p:spPr>
            <a:xfrm>
              <a:off x="469688" y="286015"/>
              <a:ext cx="9144000" cy="45720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195668ee7ae_0_407"/>
            <p:cNvSpPr/>
            <p:nvPr/>
          </p:nvSpPr>
          <p:spPr>
            <a:xfrm>
              <a:off x="6765989" y="4400815"/>
              <a:ext cx="2896200" cy="91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Graham (1937)</a:t>
              </a:r>
              <a:endParaRPr/>
            </a:p>
          </p:txBody>
        </p:sp>
        <p:sp>
          <p:nvSpPr>
            <p:cNvPr id="180" name="Google Shape;180;g195668ee7ae_0_407"/>
            <p:cNvSpPr/>
            <p:nvPr/>
          </p:nvSpPr>
          <p:spPr>
            <a:xfrm>
              <a:off x="609600" y="471716"/>
              <a:ext cx="9052500" cy="44805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1" name="Google Shape;181;g195668ee7ae_0_407"/>
            <p:cNvPicPr preferRelativeResize="0"/>
            <p:nvPr/>
          </p:nvPicPr>
          <p:blipFill rotWithShape="1">
            <a:blip r:embed="rId5">
              <a:alphaModFix amt="66000"/>
            </a:blip>
            <a:srcRect b="0" l="0" r="0" t="0"/>
            <a:stretch/>
          </p:blipFill>
          <p:spPr>
            <a:xfrm>
              <a:off x="1188677" y="1093152"/>
              <a:ext cx="8026671" cy="337006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ctr" dir="5400000" dist="50800">
                <a:srgbClr val="000000">
                  <a:alpha val="0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2020-12-01T00:22:01Z</dcterms:created>
  <dc:creator>Gabrielle DeGravina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2019-12-13T00:00:00Z</vt:filetime>
  </property>
  <property fmtid="{D5CDD505-2E9C-101B-9397-08002B2CF9AE}" pid="3" name="Creator">
    <vt:lpwstr>Adobe Acrobat Pro 11.0.23</vt:lpwstr>
  </property>
  <property fmtid="{D5CDD505-2E9C-101B-9397-08002B2CF9AE}" pid="4" name="LastSaved">
    <vt:filetime>2020-12-01T00:00:00Z</vt:filetime>
  </property>
</Properties>
</file>