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96" r:id="rId6"/>
    <p:sldId id="261" r:id="rId7"/>
    <p:sldId id="262" r:id="rId8"/>
    <p:sldId id="264" r:id="rId9"/>
    <p:sldId id="303" r:id="rId10"/>
    <p:sldId id="304" r:id="rId11"/>
    <p:sldId id="309" r:id="rId12"/>
    <p:sldId id="314" r:id="rId13"/>
    <p:sldId id="315" r:id="rId14"/>
    <p:sldId id="316" r:id="rId15"/>
    <p:sldId id="321" r:id="rId16"/>
    <p:sldId id="317" r:id="rId17"/>
    <p:sldId id="331" r:id="rId18"/>
    <p:sldId id="265" r:id="rId19"/>
    <p:sldId id="269" r:id="rId20"/>
    <p:sldId id="323" r:id="rId21"/>
    <p:sldId id="268" r:id="rId22"/>
    <p:sldId id="322" r:id="rId23"/>
    <p:sldId id="276" r:id="rId24"/>
    <p:sldId id="280" r:id="rId25"/>
    <p:sldId id="330" r:id="rId26"/>
    <p:sldId id="297" r:id="rId27"/>
    <p:sldId id="308" r:id="rId28"/>
    <p:sldId id="329" r:id="rId29"/>
    <p:sldId id="328" r:id="rId30"/>
    <p:sldId id="326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28" autoAdjust="0"/>
  </p:normalViewPr>
  <p:slideViewPr>
    <p:cSldViewPr snapToGrid="0" snapToObjects="1">
      <p:cViewPr varScale="1">
        <p:scale>
          <a:sx n="50" d="100"/>
          <a:sy n="50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ettit\Dropbox\SIM%20Fund%20Folder\Pi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ettit\Dropbox\SIM%20Fund%20Folder\Pi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:Dropbox:SIM%20Fund%20Folder:Pie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pettit\AppData\Local\Microsoft\Windows\Temporary%20Internet%20Files\Content.Outlook\UPA9C5A1\Portfolio%20File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Lbls>
            <c:dLbl>
              <c:idx val="8"/>
              <c:layout>
                <c:manualLayout>
                  <c:x val="9.2040938330538294E-2"/>
                  <c:y val="-0.334597975316974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Domestic</a:t>
                    </a:r>
                    <a:r>
                      <a:rPr lang="en-US" baseline="0"/>
                      <a:t> Equities</a:t>
                    </a:r>
                    <a:r>
                      <a:rPr lang="en-US"/>
                      <a:t>, 55%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8376068376068397E-2"/>
                  <c:y val="-0.3543441860332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Domestic Equities, 55%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Sheet1!$X$2:$X$9</c:f>
              <c:strCache>
                <c:ptCount val="8"/>
                <c:pt idx="0">
                  <c:v>International Equities</c:v>
                </c:pt>
                <c:pt idx="1">
                  <c:v>Real Estate</c:v>
                </c:pt>
                <c:pt idx="2">
                  <c:v>Fixed Income</c:v>
                </c:pt>
                <c:pt idx="3">
                  <c:v>Domestic Core</c:v>
                </c:pt>
                <c:pt idx="4">
                  <c:v>Small Cap</c:v>
                </c:pt>
                <c:pt idx="5">
                  <c:v>Financials</c:v>
                </c:pt>
                <c:pt idx="6">
                  <c:v>Health Care</c:v>
                </c:pt>
                <c:pt idx="7">
                  <c:v>Technology</c:v>
                </c:pt>
              </c:strCache>
            </c:strRef>
          </c:cat>
          <c:val>
            <c:numRef>
              <c:f>Sheet1!$Y$2:$Y$9</c:f>
              <c:numCache>
                <c:formatCode>0%</c:formatCode>
                <c:ptCount val="8"/>
                <c:pt idx="0">
                  <c:v>0.2</c:v>
                </c:pt>
                <c:pt idx="1">
                  <c:v>0.1</c:v>
                </c:pt>
                <c:pt idx="2">
                  <c:v>0.15</c:v>
                </c:pt>
                <c:pt idx="3">
                  <c:v>0.3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5"/>
        <c:secondPieSize val="75"/>
        <c:serLines/>
      </c:of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5"/>
        <c:secondPieSize val="75"/>
        <c:serLines/>
      </c:of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Lbls>
            <c:dLbl>
              <c:idx val="7"/>
              <c:layout>
                <c:manualLayout>
                  <c:x val="7.97209640712679E-2"/>
                  <c:y val="-0.33898305084745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Domestic Equities, 60%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7870642398899603E-2"/>
                  <c:y val="-0.3446712018140590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Domestic</a:t>
                    </a:r>
                    <a:r>
                      <a:rPr lang="en-US" sz="1400" b="1" baseline="0"/>
                      <a:t> Equities</a:t>
                    </a:r>
                    <a:r>
                      <a:rPr lang="en-US" sz="1400" b="1"/>
                      <a:t>, 55%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8376068376068397E-2"/>
                  <c:y val="-0.35434418603320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Domestic Equities, 55%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Sheet1!$X$2:$X$8</c:f>
              <c:strCache>
                <c:ptCount val="7"/>
                <c:pt idx="0">
                  <c:v>International Equities</c:v>
                </c:pt>
                <c:pt idx="1">
                  <c:v>Real Estate</c:v>
                </c:pt>
                <c:pt idx="2">
                  <c:v>Domestic Core</c:v>
                </c:pt>
                <c:pt idx="3">
                  <c:v>Small Cap</c:v>
                </c:pt>
                <c:pt idx="4">
                  <c:v>Financials</c:v>
                </c:pt>
                <c:pt idx="5">
                  <c:v>Health Care</c:v>
                </c:pt>
                <c:pt idx="6">
                  <c:v>Technology</c:v>
                </c:pt>
              </c:strCache>
            </c:strRef>
          </c:cat>
          <c:val>
            <c:numRef>
              <c:f>Sheet1!$Y$2:$Y$8</c:f>
              <c:numCache>
                <c:formatCode>0%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plitType val="pos"/>
        <c:splitPos val="5"/>
        <c:secondPieSize val="75"/>
        <c:serLines/>
      </c:of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'[Portfolio File (3).xlsx]Sheet3'!$G$3:$G$5</c:f>
              <c:strCache>
                <c:ptCount val="3"/>
                <c:pt idx="0">
                  <c:v>Russell 3000</c:v>
                </c:pt>
                <c:pt idx="1">
                  <c:v>Barclays Aggregate Bond Index</c:v>
                </c:pt>
                <c:pt idx="2">
                  <c:v>MSCI ACWI Ex US Index</c:v>
                </c:pt>
              </c:strCache>
            </c:strRef>
          </c:cat>
          <c:val>
            <c:numRef>
              <c:f>'[Portfolio File (3).xlsx]Sheet3'!$H$3:$H$5</c:f>
              <c:numCache>
                <c:formatCode>0.00%</c:formatCode>
                <c:ptCount val="3"/>
                <c:pt idx="0">
                  <c:v>0.65</c:v>
                </c:pt>
                <c:pt idx="1">
                  <c:v>0.15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98C50-5ED9-49B7-8349-6ECDF04B234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B7EDD-F79D-4139-808A-56BBD40FC33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374CAB10-5832-4408-B90C-E29102CCC491}" type="parTrans" cxnId="{0FFF6306-7C37-4FE8-936E-1F1BD745EB82}">
      <dgm:prSet/>
      <dgm:spPr/>
      <dgm:t>
        <a:bodyPr/>
        <a:lstStyle/>
        <a:p>
          <a:endParaRPr lang="en-US"/>
        </a:p>
      </dgm:t>
    </dgm:pt>
    <dgm:pt modelId="{5AFAC325-C279-4850-ADB0-94A8023217F5}" type="sibTrans" cxnId="{0FFF6306-7C37-4FE8-936E-1F1BD745EB82}">
      <dgm:prSet/>
      <dgm:spPr/>
      <dgm:t>
        <a:bodyPr/>
        <a:lstStyle/>
        <a:p>
          <a:endParaRPr lang="en-US"/>
        </a:p>
      </dgm:t>
    </dgm:pt>
    <dgm:pt modelId="{77FD824D-0807-425A-BB68-4526C4BB126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Fund Objective</a:t>
          </a:r>
          <a:endParaRPr lang="en-US" dirty="0"/>
        </a:p>
      </dgm:t>
    </dgm:pt>
    <dgm:pt modelId="{863FB611-7DDD-43AE-9F35-A5570D7879A6}" type="parTrans" cxnId="{0A77CB0D-0B9B-4FC4-A358-E79C114E6FB0}">
      <dgm:prSet/>
      <dgm:spPr/>
      <dgm:t>
        <a:bodyPr/>
        <a:lstStyle/>
        <a:p>
          <a:endParaRPr lang="en-US"/>
        </a:p>
      </dgm:t>
    </dgm:pt>
    <dgm:pt modelId="{7CA39505-B513-4545-AD77-504E9F4FC5AF}" type="sibTrans" cxnId="{0A77CB0D-0B9B-4FC4-A358-E79C114E6FB0}">
      <dgm:prSet/>
      <dgm:spPr/>
      <dgm:t>
        <a:bodyPr/>
        <a:lstStyle/>
        <a:p>
          <a:endParaRPr lang="en-US"/>
        </a:p>
      </dgm:t>
    </dgm:pt>
    <dgm:pt modelId="{3CA1D7C4-CA5C-477A-9465-CC90AF9496E4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General Strategy: Asset Allocation</a:t>
          </a:r>
          <a:endParaRPr lang="en-US" dirty="0"/>
        </a:p>
      </dgm:t>
    </dgm:pt>
    <dgm:pt modelId="{81CE9EC0-5723-40D3-BA45-C3FBEBE91F5D}" type="parTrans" cxnId="{678924DD-B6A8-4716-9533-81E1ACDC166B}">
      <dgm:prSet/>
      <dgm:spPr/>
      <dgm:t>
        <a:bodyPr/>
        <a:lstStyle/>
        <a:p>
          <a:endParaRPr lang="en-US"/>
        </a:p>
      </dgm:t>
    </dgm:pt>
    <dgm:pt modelId="{9BFA52A3-2940-41D3-A5B6-825E422BFBA6}" type="sibTrans" cxnId="{678924DD-B6A8-4716-9533-81E1ACDC166B}">
      <dgm:prSet/>
      <dgm:spPr/>
      <dgm:t>
        <a:bodyPr/>
        <a:lstStyle/>
        <a:p>
          <a:endParaRPr lang="en-US"/>
        </a:p>
      </dgm:t>
    </dgm:pt>
    <dgm:pt modelId="{92E3B2E5-EEDD-4B40-93BA-812A9942A13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Discussions on Rebalancing</a:t>
          </a:r>
          <a:endParaRPr lang="en-US" dirty="0"/>
        </a:p>
      </dgm:t>
    </dgm:pt>
    <dgm:pt modelId="{0EFA4A4E-0CB0-4324-A588-D854ABE19EE5}" type="parTrans" cxnId="{F62F7DA0-FB6C-4002-9E92-AAA1C9B0B678}">
      <dgm:prSet/>
      <dgm:spPr/>
      <dgm:t>
        <a:bodyPr/>
        <a:lstStyle/>
        <a:p>
          <a:endParaRPr lang="en-US"/>
        </a:p>
      </dgm:t>
    </dgm:pt>
    <dgm:pt modelId="{D1FC362A-9653-4FAF-8DCB-7D8CC2C4B1E6}" type="sibTrans" cxnId="{F62F7DA0-FB6C-4002-9E92-AAA1C9B0B678}">
      <dgm:prSet/>
      <dgm:spPr/>
      <dgm:t>
        <a:bodyPr/>
        <a:lstStyle/>
        <a:p>
          <a:endParaRPr lang="en-US"/>
        </a:p>
      </dgm:t>
    </dgm:pt>
    <dgm:pt modelId="{81D5D121-7DF6-463A-94AE-441D5FF087C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Other Positions</a:t>
          </a:r>
          <a:endParaRPr lang="en-US" dirty="0"/>
        </a:p>
      </dgm:t>
    </dgm:pt>
    <dgm:pt modelId="{8E483F96-F504-4FF7-A412-62C8CB4B25D5}" type="parTrans" cxnId="{228A05D5-7D89-40CD-BC66-320C6E069653}">
      <dgm:prSet/>
      <dgm:spPr/>
      <dgm:t>
        <a:bodyPr/>
        <a:lstStyle/>
        <a:p>
          <a:endParaRPr lang="en-US"/>
        </a:p>
      </dgm:t>
    </dgm:pt>
    <dgm:pt modelId="{3FA25C11-FFFC-4C99-9AB7-C4BC4ED1D018}" type="sibTrans" cxnId="{228A05D5-7D89-40CD-BC66-320C6E069653}">
      <dgm:prSet/>
      <dgm:spPr/>
      <dgm:t>
        <a:bodyPr/>
        <a:lstStyle/>
        <a:p>
          <a:endParaRPr lang="en-US"/>
        </a:p>
      </dgm:t>
    </dgm:pt>
    <dgm:pt modelId="{C55A0418-E4D1-1047-90AA-F85E8797A62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Active Strategy: Global Momentum</a:t>
          </a:r>
          <a:endParaRPr lang="en-US" dirty="0"/>
        </a:p>
      </dgm:t>
    </dgm:pt>
    <dgm:pt modelId="{9D2C78AE-84C4-044E-BEE9-B2C33F540B65}" type="parTrans" cxnId="{694ACC3E-E4D5-CE4E-9392-F14204DF4350}">
      <dgm:prSet/>
      <dgm:spPr/>
      <dgm:t>
        <a:bodyPr/>
        <a:lstStyle/>
        <a:p>
          <a:endParaRPr lang="en-US"/>
        </a:p>
      </dgm:t>
    </dgm:pt>
    <dgm:pt modelId="{D9DEF433-7FE3-3346-B7F2-777861EB5602}" type="sibTrans" cxnId="{694ACC3E-E4D5-CE4E-9392-F14204DF4350}">
      <dgm:prSet/>
      <dgm:spPr/>
      <dgm:t>
        <a:bodyPr/>
        <a:lstStyle/>
        <a:p>
          <a:endParaRPr lang="en-US"/>
        </a:p>
      </dgm:t>
    </dgm:pt>
    <dgm:pt modelId="{BFC2FB69-DFBF-8248-A68D-1C4D553FD1E3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800000"/>
        </a:solidFill>
      </dgm:spPr>
      <dgm:t>
        <a:bodyPr/>
        <a:lstStyle/>
        <a:p>
          <a:r>
            <a:rPr lang="en-US" dirty="0" smtClean="0"/>
            <a:t>Performance and Final Thoughts</a:t>
          </a:r>
          <a:endParaRPr lang="en-US" dirty="0"/>
        </a:p>
      </dgm:t>
    </dgm:pt>
    <dgm:pt modelId="{087A1244-9BC5-474C-A089-06756863D17B}" type="parTrans" cxnId="{660A1C6C-58F2-8146-9414-8F2E806897CD}">
      <dgm:prSet/>
      <dgm:spPr/>
    </dgm:pt>
    <dgm:pt modelId="{83CF6814-913C-0841-A09D-009B660711F8}" type="sibTrans" cxnId="{660A1C6C-58F2-8146-9414-8F2E806897CD}">
      <dgm:prSet/>
      <dgm:spPr/>
    </dgm:pt>
    <dgm:pt modelId="{0E9D8B65-C9C6-4048-BAA3-B40CF609E0CE}" type="pres">
      <dgm:prSet presAssocID="{A5398C50-5ED9-49B7-8349-6ECDF04B2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95EC7-5853-4FDE-813A-6E3C648B1085}" type="pres">
      <dgm:prSet presAssocID="{412B7EDD-F79D-4139-808A-56BBD40FC33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006DB-CB31-4D8A-BC0F-59A7BB9DBDE8}" type="pres">
      <dgm:prSet presAssocID="{5AFAC325-C279-4850-ADB0-94A8023217F5}" presName="spacer" presStyleCnt="0"/>
      <dgm:spPr/>
      <dgm:t>
        <a:bodyPr/>
        <a:lstStyle/>
        <a:p>
          <a:endParaRPr lang="en-US"/>
        </a:p>
      </dgm:t>
    </dgm:pt>
    <dgm:pt modelId="{B05A367A-3924-4A30-87DC-5851C0FA8031}" type="pres">
      <dgm:prSet presAssocID="{77FD824D-0807-425A-BB68-4526C4BB126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9496E-484E-4315-898D-63E409FEA700}" type="pres">
      <dgm:prSet presAssocID="{7CA39505-B513-4545-AD77-504E9F4FC5AF}" presName="spacer" presStyleCnt="0"/>
      <dgm:spPr/>
      <dgm:t>
        <a:bodyPr/>
        <a:lstStyle/>
        <a:p>
          <a:endParaRPr lang="en-US"/>
        </a:p>
      </dgm:t>
    </dgm:pt>
    <dgm:pt modelId="{EDB358A7-9049-4F06-AF74-CF40410D006E}" type="pres">
      <dgm:prSet presAssocID="{3CA1D7C4-CA5C-477A-9465-CC90AF9496E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32768-D819-43A4-A046-FC37B100887F}" type="pres">
      <dgm:prSet presAssocID="{9BFA52A3-2940-41D3-A5B6-825E422BFBA6}" presName="spacer" presStyleCnt="0"/>
      <dgm:spPr/>
      <dgm:t>
        <a:bodyPr/>
        <a:lstStyle/>
        <a:p>
          <a:endParaRPr lang="en-US"/>
        </a:p>
      </dgm:t>
    </dgm:pt>
    <dgm:pt modelId="{BCB49F5B-A362-4D3A-AE1F-F7C7FFD9C595}" type="pres">
      <dgm:prSet presAssocID="{92E3B2E5-EEDD-4B40-93BA-812A9942A13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2CABE-0C79-41CA-A7ED-74249B716E87}" type="pres">
      <dgm:prSet presAssocID="{D1FC362A-9653-4FAF-8DCB-7D8CC2C4B1E6}" presName="spacer" presStyleCnt="0"/>
      <dgm:spPr/>
      <dgm:t>
        <a:bodyPr/>
        <a:lstStyle/>
        <a:p>
          <a:endParaRPr lang="en-US"/>
        </a:p>
      </dgm:t>
    </dgm:pt>
    <dgm:pt modelId="{4D9157FC-F537-2644-B8A3-3F1D6A570398}" type="pres">
      <dgm:prSet presAssocID="{C55A0418-E4D1-1047-90AA-F85E8797A62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E5B24-681F-6D4D-97B8-65CC7704D4E3}" type="pres">
      <dgm:prSet presAssocID="{D9DEF433-7FE3-3346-B7F2-777861EB5602}" presName="spacer" presStyleCnt="0"/>
      <dgm:spPr/>
    </dgm:pt>
    <dgm:pt modelId="{7DBE951A-1572-424B-BDFB-BCDACF6279F3}" type="pres">
      <dgm:prSet presAssocID="{81D5D121-7DF6-463A-94AE-441D5FF087C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7664E-8259-D442-A061-80772C86C2F5}" type="pres">
      <dgm:prSet presAssocID="{3FA25C11-FFFC-4C99-9AB7-C4BC4ED1D018}" presName="spacer" presStyleCnt="0"/>
      <dgm:spPr/>
    </dgm:pt>
    <dgm:pt modelId="{11A60838-1EE6-5043-AAD6-B030E49F2DAB}" type="pres">
      <dgm:prSet presAssocID="{BFC2FB69-DFBF-8248-A68D-1C4D553FD1E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924DD-B6A8-4716-9533-81E1ACDC166B}" srcId="{A5398C50-5ED9-49B7-8349-6ECDF04B2347}" destId="{3CA1D7C4-CA5C-477A-9465-CC90AF9496E4}" srcOrd="2" destOrd="0" parTransId="{81CE9EC0-5723-40D3-BA45-C3FBEBE91F5D}" sibTransId="{9BFA52A3-2940-41D3-A5B6-825E422BFBA6}"/>
    <dgm:cxn modelId="{33D74BAD-4F4C-7445-85EB-3DDFCE7DE10B}" type="presOf" srcId="{3CA1D7C4-CA5C-477A-9465-CC90AF9496E4}" destId="{EDB358A7-9049-4F06-AF74-CF40410D006E}" srcOrd="0" destOrd="0" presId="urn:microsoft.com/office/officeart/2005/8/layout/vList2"/>
    <dgm:cxn modelId="{0A77CB0D-0B9B-4FC4-A358-E79C114E6FB0}" srcId="{A5398C50-5ED9-49B7-8349-6ECDF04B2347}" destId="{77FD824D-0807-425A-BB68-4526C4BB126A}" srcOrd="1" destOrd="0" parTransId="{863FB611-7DDD-43AE-9F35-A5570D7879A6}" sibTransId="{7CA39505-B513-4545-AD77-504E9F4FC5AF}"/>
    <dgm:cxn modelId="{660A1C6C-58F2-8146-9414-8F2E806897CD}" srcId="{A5398C50-5ED9-49B7-8349-6ECDF04B2347}" destId="{BFC2FB69-DFBF-8248-A68D-1C4D553FD1E3}" srcOrd="6" destOrd="0" parTransId="{087A1244-9BC5-474C-A089-06756863D17B}" sibTransId="{83CF6814-913C-0841-A09D-009B660711F8}"/>
    <dgm:cxn modelId="{228A05D5-7D89-40CD-BC66-320C6E069653}" srcId="{A5398C50-5ED9-49B7-8349-6ECDF04B2347}" destId="{81D5D121-7DF6-463A-94AE-441D5FF087C3}" srcOrd="5" destOrd="0" parTransId="{8E483F96-F504-4FF7-A412-62C8CB4B25D5}" sibTransId="{3FA25C11-FFFC-4C99-9AB7-C4BC4ED1D018}"/>
    <dgm:cxn modelId="{694ACC3E-E4D5-CE4E-9392-F14204DF4350}" srcId="{A5398C50-5ED9-49B7-8349-6ECDF04B2347}" destId="{C55A0418-E4D1-1047-90AA-F85E8797A62C}" srcOrd="4" destOrd="0" parTransId="{9D2C78AE-84C4-044E-BEE9-B2C33F540B65}" sibTransId="{D9DEF433-7FE3-3346-B7F2-777861EB5602}"/>
    <dgm:cxn modelId="{5AA4D474-ECF3-1B48-9069-0175A4C2A990}" type="presOf" srcId="{A5398C50-5ED9-49B7-8349-6ECDF04B2347}" destId="{0E9D8B65-C9C6-4048-BAA3-B40CF609E0CE}" srcOrd="0" destOrd="0" presId="urn:microsoft.com/office/officeart/2005/8/layout/vList2"/>
    <dgm:cxn modelId="{0FFF6306-7C37-4FE8-936E-1F1BD745EB82}" srcId="{A5398C50-5ED9-49B7-8349-6ECDF04B2347}" destId="{412B7EDD-F79D-4139-808A-56BBD40FC339}" srcOrd="0" destOrd="0" parTransId="{374CAB10-5832-4408-B90C-E29102CCC491}" sibTransId="{5AFAC325-C279-4850-ADB0-94A8023217F5}"/>
    <dgm:cxn modelId="{FE87896D-2337-F149-8076-CB73F2A1CBCC}" type="presOf" srcId="{BFC2FB69-DFBF-8248-A68D-1C4D553FD1E3}" destId="{11A60838-1EE6-5043-AAD6-B030E49F2DAB}" srcOrd="0" destOrd="0" presId="urn:microsoft.com/office/officeart/2005/8/layout/vList2"/>
    <dgm:cxn modelId="{F62F7DA0-FB6C-4002-9E92-AAA1C9B0B678}" srcId="{A5398C50-5ED9-49B7-8349-6ECDF04B2347}" destId="{92E3B2E5-EEDD-4B40-93BA-812A9942A13C}" srcOrd="3" destOrd="0" parTransId="{0EFA4A4E-0CB0-4324-A588-D854ABE19EE5}" sibTransId="{D1FC362A-9653-4FAF-8DCB-7D8CC2C4B1E6}"/>
    <dgm:cxn modelId="{51546F81-67CD-7546-9AAB-002D42C29789}" type="presOf" srcId="{92E3B2E5-EEDD-4B40-93BA-812A9942A13C}" destId="{BCB49F5B-A362-4D3A-AE1F-F7C7FFD9C595}" srcOrd="0" destOrd="0" presId="urn:microsoft.com/office/officeart/2005/8/layout/vList2"/>
    <dgm:cxn modelId="{FA00DE47-11F5-5A44-A324-F09A2D99B4A4}" type="presOf" srcId="{412B7EDD-F79D-4139-808A-56BBD40FC339}" destId="{A1595EC7-5853-4FDE-813A-6E3C648B1085}" srcOrd="0" destOrd="0" presId="urn:microsoft.com/office/officeart/2005/8/layout/vList2"/>
    <dgm:cxn modelId="{1BFBE5B2-9620-D44E-A7BF-3B01F1DD5C1D}" type="presOf" srcId="{81D5D121-7DF6-463A-94AE-441D5FF087C3}" destId="{7DBE951A-1572-424B-BDFB-BCDACF6279F3}" srcOrd="0" destOrd="0" presId="urn:microsoft.com/office/officeart/2005/8/layout/vList2"/>
    <dgm:cxn modelId="{1B3CD6E1-AAFB-7D44-8DC6-878821167CE4}" type="presOf" srcId="{77FD824D-0807-425A-BB68-4526C4BB126A}" destId="{B05A367A-3924-4A30-87DC-5851C0FA8031}" srcOrd="0" destOrd="0" presId="urn:microsoft.com/office/officeart/2005/8/layout/vList2"/>
    <dgm:cxn modelId="{A58670BC-7C1B-FC42-A63E-D47ECE21D375}" type="presOf" srcId="{C55A0418-E4D1-1047-90AA-F85E8797A62C}" destId="{4D9157FC-F537-2644-B8A3-3F1D6A570398}" srcOrd="0" destOrd="0" presId="urn:microsoft.com/office/officeart/2005/8/layout/vList2"/>
    <dgm:cxn modelId="{7EA2DD78-423B-2540-83C2-8F85FFC09ED8}" type="presParOf" srcId="{0E9D8B65-C9C6-4048-BAA3-B40CF609E0CE}" destId="{A1595EC7-5853-4FDE-813A-6E3C648B1085}" srcOrd="0" destOrd="0" presId="urn:microsoft.com/office/officeart/2005/8/layout/vList2"/>
    <dgm:cxn modelId="{F0E41584-3E7E-3946-A067-0AF0D1165C0C}" type="presParOf" srcId="{0E9D8B65-C9C6-4048-BAA3-B40CF609E0CE}" destId="{1BA006DB-CB31-4D8A-BC0F-59A7BB9DBDE8}" srcOrd="1" destOrd="0" presId="urn:microsoft.com/office/officeart/2005/8/layout/vList2"/>
    <dgm:cxn modelId="{C12AF3DF-B7AB-DD42-BABE-5FA4681F9E3A}" type="presParOf" srcId="{0E9D8B65-C9C6-4048-BAA3-B40CF609E0CE}" destId="{B05A367A-3924-4A30-87DC-5851C0FA8031}" srcOrd="2" destOrd="0" presId="urn:microsoft.com/office/officeart/2005/8/layout/vList2"/>
    <dgm:cxn modelId="{442C6F32-55CA-6C46-94F7-70B084B8DEEF}" type="presParOf" srcId="{0E9D8B65-C9C6-4048-BAA3-B40CF609E0CE}" destId="{1609496E-484E-4315-898D-63E409FEA700}" srcOrd="3" destOrd="0" presId="urn:microsoft.com/office/officeart/2005/8/layout/vList2"/>
    <dgm:cxn modelId="{27B45D37-FE27-4948-B464-BCA26574FA6C}" type="presParOf" srcId="{0E9D8B65-C9C6-4048-BAA3-B40CF609E0CE}" destId="{EDB358A7-9049-4F06-AF74-CF40410D006E}" srcOrd="4" destOrd="0" presId="urn:microsoft.com/office/officeart/2005/8/layout/vList2"/>
    <dgm:cxn modelId="{B3156E73-22A3-404C-A67D-4B3C14A1F009}" type="presParOf" srcId="{0E9D8B65-C9C6-4048-BAA3-B40CF609E0CE}" destId="{1A032768-D819-43A4-A046-FC37B100887F}" srcOrd="5" destOrd="0" presId="urn:microsoft.com/office/officeart/2005/8/layout/vList2"/>
    <dgm:cxn modelId="{C781C150-8540-6C4B-93F1-E02160CC92FA}" type="presParOf" srcId="{0E9D8B65-C9C6-4048-BAA3-B40CF609E0CE}" destId="{BCB49F5B-A362-4D3A-AE1F-F7C7FFD9C595}" srcOrd="6" destOrd="0" presId="urn:microsoft.com/office/officeart/2005/8/layout/vList2"/>
    <dgm:cxn modelId="{5F50FE53-6D93-DE43-B6CA-254F8C1BC41F}" type="presParOf" srcId="{0E9D8B65-C9C6-4048-BAA3-B40CF609E0CE}" destId="{0CF2CABE-0C79-41CA-A7ED-74249B716E87}" srcOrd="7" destOrd="0" presId="urn:microsoft.com/office/officeart/2005/8/layout/vList2"/>
    <dgm:cxn modelId="{23051730-9F9C-644C-B5E0-692C4188F726}" type="presParOf" srcId="{0E9D8B65-C9C6-4048-BAA3-B40CF609E0CE}" destId="{4D9157FC-F537-2644-B8A3-3F1D6A570398}" srcOrd="8" destOrd="0" presId="urn:microsoft.com/office/officeart/2005/8/layout/vList2"/>
    <dgm:cxn modelId="{013B0917-7729-4144-8EE7-370DBFC799CF}" type="presParOf" srcId="{0E9D8B65-C9C6-4048-BAA3-B40CF609E0CE}" destId="{558E5B24-681F-6D4D-97B8-65CC7704D4E3}" srcOrd="9" destOrd="0" presId="urn:microsoft.com/office/officeart/2005/8/layout/vList2"/>
    <dgm:cxn modelId="{BDF6DC64-120A-1549-8C2C-1219278CD43E}" type="presParOf" srcId="{0E9D8B65-C9C6-4048-BAA3-B40CF609E0CE}" destId="{7DBE951A-1572-424B-BDFB-BCDACF6279F3}" srcOrd="10" destOrd="0" presId="urn:microsoft.com/office/officeart/2005/8/layout/vList2"/>
    <dgm:cxn modelId="{7F42373F-F0A3-BF43-A18F-F590A4DAE33A}" type="presParOf" srcId="{0E9D8B65-C9C6-4048-BAA3-B40CF609E0CE}" destId="{AC87664E-8259-D442-A061-80772C86C2F5}" srcOrd="11" destOrd="0" presId="urn:microsoft.com/office/officeart/2005/8/layout/vList2"/>
    <dgm:cxn modelId="{6E824B48-1295-3347-A273-778B027597BC}" type="presParOf" srcId="{0E9D8B65-C9C6-4048-BAA3-B40CF609E0CE}" destId="{11A60838-1EE6-5043-AAD6-B030E49F2DAB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95EC7-5853-4FDE-813A-6E3C648B1085}">
      <dsp:nvSpPr>
        <dsp:cNvPr id="0" name=""/>
        <dsp:cNvSpPr/>
      </dsp:nvSpPr>
      <dsp:spPr>
        <a:xfrm>
          <a:off x="0" y="1475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Introduction</a:t>
          </a:r>
          <a:endParaRPr lang="en-US" sz="2500" kern="1200" dirty="0"/>
        </a:p>
      </dsp:txBody>
      <dsp:txXfrm>
        <a:off x="29271" y="30746"/>
        <a:ext cx="8171058" cy="541083"/>
      </dsp:txXfrm>
    </dsp:sp>
    <dsp:sp modelId="{B05A367A-3924-4A30-87DC-5851C0FA8031}">
      <dsp:nvSpPr>
        <dsp:cNvPr id="0" name=""/>
        <dsp:cNvSpPr/>
      </dsp:nvSpPr>
      <dsp:spPr>
        <a:xfrm>
          <a:off x="0" y="673100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Fund Objective</a:t>
          </a:r>
          <a:endParaRPr lang="en-US" sz="2500" kern="1200" dirty="0"/>
        </a:p>
      </dsp:txBody>
      <dsp:txXfrm>
        <a:off x="29271" y="702371"/>
        <a:ext cx="8171058" cy="541083"/>
      </dsp:txXfrm>
    </dsp:sp>
    <dsp:sp modelId="{EDB358A7-9049-4F06-AF74-CF40410D006E}">
      <dsp:nvSpPr>
        <dsp:cNvPr id="0" name=""/>
        <dsp:cNvSpPr/>
      </dsp:nvSpPr>
      <dsp:spPr>
        <a:xfrm>
          <a:off x="0" y="1344725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General Strategy: Asset Allocation</a:t>
          </a:r>
          <a:endParaRPr lang="en-US" sz="2500" kern="1200" dirty="0"/>
        </a:p>
      </dsp:txBody>
      <dsp:txXfrm>
        <a:off x="29271" y="1373996"/>
        <a:ext cx="8171058" cy="541083"/>
      </dsp:txXfrm>
    </dsp:sp>
    <dsp:sp modelId="{BCB49F5B-A362-4D3A-AE1F-F7C7FFD9C595}">
      <dsp:nvSpPr>
        <dsp:cNvPr id="0" name=""/>
        <dsp:cNvSpPr/>
      </dsp:nvSpPr>
      <dsp:spPr>
        <a:xfrm>
          <a:off x="0" y="2016350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Discussions on Rebalancing</a:t>
          </a:r>
          <a:endParaRPr lang="en-US" sz="2500" kern="1200" dirty="0"/>
        </a:p>
      </dsp:txBody>
      <dsp:txXfrm>
        <a:off x="29271" y="2045621"/>
        <a:ext cx="8171058" cy="541083"/>
      </dsp:txXfrm>
    </dsp:sp>
    <dsp:sp modelId="{4D9157FC-F537-2644-B8A3-3F1D6A570398}">
      <dsp:nvSpPr>
        <dsp:cNvPr id="0" name=""/>
        <dsp:cNvSpPr/>
      </dsp:nvSpPr>
      <dsp:spPr>
        <a:xfrm>
          <a:off x="0" y="2687975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Active Strategy: Global Momentum</a:t>
          </a:r>
          <a:endParaRPr lang="en-US" sz="2500" kern="1200" dirty="0"/>
        </a:p>
      </dsp:txBody>
      <dsp:txXfrm>
        <a:off x="29271" y="2717246"/>
        <a:ext cx="8171058" cy="541083"/>
      </dsp:txXfrm>
    </dsp:sp>
    <dsp:sp modelId="{7DBE951A-1572-424B-BDFB-BCDACF6279F3}">
      <dsp:nvSpPr>
        <dsp:cNvPr id="0" name=""/>
        <dsp:cNvSpPr/>
      </dsp:nvSpPr>
      <dsp:spPr>
        <a:xfrm>
          <a:off x="0" y="3359600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Other Positions</a:t>
          </a:r>
          <a:endParaRPr lang="en-US" sz="2500" kern="1200" dirty="0"/>
        </a:p>
      </dsp:txBody>
      <dsp:txXfrm>
        <a:off x="29271" y="3388871"/>
        <a:ext cx="8171058" cy="541083"/>
      </dsp:txXfrm>
    </dsp:sp>
    <dsp:sp modelId="{11A60838-1EE6-5043-AAD6-B030E49F2DAB}">
      <dsp:nvSpPr>
        <dsp:cNvPr id="0" name=""/>
        <dsp:cNvSpPr/>
      </dsp:nvSpPr>
      <dsp:spPr>
        <a:xfrm>
          <a:off x="0" y="4031225"/>
          <a:ext cx="8229600" cy="599625"/>
        </a:xfrm>
        <a:prstGeom prst="roundRect">
          <a:avLst/>
        </a:prstGeom>
        <a:solidFill>
          <a:srgbClr val="80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Performance and Final Thoughts</a:t>
          </a:r>
          <a:endParaRPr lang="en-US" sz="2500" kern="1200" dirty="0"/>
        </a:p>
      </dsp:txBody>
      <dsp:txXfrm>
        <a:off x="29271" y="4060496"/>
        <a:ext cx="817105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AA7FB-E145-FF4E-8508-969736437365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B78FC-131B-CE45-B133-C3E627DEB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this in</a:t>
            </a:r>
            <a:r>
              <a:rPr lang="en-US" baseline="0" dirty="0" smtClean="0"/>
              <a:t> contact. “Last time there was discussion about asset allocation…”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CMMS – Center</a:t>
            </a:r>
            <a:r>
              <a:rPr lang="en-US" baseline="0" dirty="0" smtClean="0"/>
              <a:t> for 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Anticipate</a:t>
            </a:r>
            <a:r>
              <a:rPr lang="en-US" baseline="0" dirty="0" smtClean="0"/>
              <a:t> questions about components of healthcare.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Security: Vanguard Healthcare ETF (VHT)</a:t>
            </a:r>
          </a:p>
          <a:p>
            <a:r>
              <a:rPr lang="en-US" dirty="0" smtClean="0"/>
              <a:t>Investment Amount: 5% of Fund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Passively Managed</a:t>
            </a:r>
          </a:p>
          <a:p>
            <a:pPr lvl="1"/>
            <a:r>
              <a:rPr lang="en-US" dirty="0" smtClean="0"/>
              <a:t>Seeks to track the performance of a benchmark index that measures the investment return of stocks in the Healthcare sector</a:t>
            </a:r>
          </a:p>
          <a:p>
            <a:pPr lvl="1"/>
            <a:r>
              <a:rPr lang="en-US" dirty="0" smtClean="0"/>
              <a:t>Number of stocks: 293</a:t>
            </a:r>
          </a:p>
          <a:p>
            <a:pPr lvl="1"/>
            <a:r>
              <a:rPr lang="en-US" dirty="0" smtClean="0"/>
              <a:t>Fund total net assets: $1.1 billion</a:t>
            </a:r>
          </a:p>
          <a:p>
            <a:pPr lvl="1"/>
            <a:r>
              <a:rPr lang="en-US" dirty="0" smtClean="0"/>
              <a:t>Do not say unless asked - Net assets of ten largest holdings: 52.3% ( 10 holdings are J&amp;J,</a:t>
            </a:r>
            <a:r>
              <a:rPr lang="en-US" baseline="0" dirty="0" smtClean="0"/>
              <a:t> Pfizer, </a:t>
            </a:r>
            <a:r>
              <a:rPr lang="en-US" baseline="0" dirty="0" err="1" smtClean="0"/>
              <a:t>AmGen</a:t>
            </a:r>
            <a:r>
              <a:rPr lang="en-US" baseline="0" dirty="0" smtClean="0"/>
              <a:t>,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88% lower than the average expense ratio of funds with similar holdings.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 have produced higher returns than large cap </a:t>
            </a:r>
          </a:p>
          <a:p>
            <a:r>
              <a:rPr lang="en-US" dirty="0" smtClean="0"/>
              <a:t>Diversified small-cap fund</a:t>
            </a:r>
          </a:p>
          <a:p>
            <a:r>
              <a:rPr lang="en-US" dirty="0" smtClean="0"/>
              <a:t>Accommodative Fed</a:t>
            </a:r>
          </a:p>
          <a:p>
            <a:r>
              <a:rPr lang="en-US" dirty="0" smtClean="0"/>
              <a:t>Delinquent loan estimates have decreased </a:t>
            </a:r>
          </a:p>
          <a:p>
            <a:r>
              <a:rPr lang="en-US" dirty="0" smtClean="0"/>
              <a:t>Businesses are starting to increase borrowing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Diversification benefit</a:t>
            </a:r>
          </a:p>
          <a:p>
            <a:r>
              <a:rPr lang="en-US" dirty="0" smtClean="0"/>
              <a:t>Real estate prices are recovering</a:t>
            </a:r>
          </a:p>
          <a:p>
            <a:endParaRPr lang="en-US" dirty="0" smtClean="0"/>
          </a:p>
          <a:p>
            <a:r>
              <a:rPr lang="en-US" dirty="0" smtClean="0"/>
              <a:t>Investment: VGRSX - Vanguard REIT Index Fund Signal Shares</a:t>
            </a:r>
          </a:p>
          <a:p>
            <a:r>
              <a:rPr lang="en-US" dirty="0" smtClean="0"/>
              <a:t>Expense Ratio: 0.10%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Passively managed fully replicating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Turnover Rate: 9.80%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 correlation with other investments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0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Don't need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recall</a:t>
            </a:r>
            <a:r>
              <a:rPr lang="en-US" baseline="0" dirty="0" smtClean="0"/>
              <a:t> from December…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Tilt because, small endowments have</a:t>
            </a:r>
            <a:r>
              <a:rPr lang="en-US" baseline="0" dirty="0" smtClean="0"/>
              <a:t> a hard time investing in hedge funds.  Also liquidity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5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 this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5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B78FC-131B-CE45-B133-C3E627DEB7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Vanguard Funds have low relative</a:t>
            </a:r>
            <a:r>
              <a:rPr lang="en-US" baseline="0" dirty="0" smtClean="0"/>
              <a:t> expense ratios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Security: Vanguard Total Stock Market (VTI)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3,000 stocks representative of the whole U.S. market</a:t>
            </a:r>
          </a:p>
          <a:p>
            <a:pPr lvl="1"/>
            <a:r>
              <a:rPr lang="en-US" dirty="0" smtClean="0"/>
              <a:t>Goal is to keep pace with U.S. stock market returns</a:t>
            </a:r>
          </a:p>
          <a:p>
            <a:pPr lvl="1"/>
            <a:r>
              <a:rPr lang="en-US" dirty="0" smtClean="0"/>
              <a:t>Fund total net assets: $201.4 billion</a:t>
            </a:r>
          </a:p>
          <a:p>
            <a:r>
              <a:rPr lang="en-US" dirty="0" smtClean="0"/>
              <a:t>Reasons for Investing:</a:t>
            </a:r>
          </a:p>
          <a:p>
            <a:pPr lvl="1"/>
            <a:r>
              <a:rPr lang="en-US" dirty="0" smtClean="0"/>
              <a:t>Diversification</a:t>
            </a:r>
          </a:p>
          <a:p>
            <a:pPr lvl="1"/>
            <a:r>
              <a:rPr lang="en-US" dirty="0" smtClean="0"/>
              <a:t>Expense ratio: 0.06% which is 95% lower than the average expense ratio of funds with similar holdings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Net assets of ten largest holdings:	 16.9%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Applications penetrating new territory and devices become interconnected</a:t>
            </a:r>
          </a:p>
          <a:p>
            <a:r>
              <a:rPr lang="en-US" dirty="0" smtClean="0"/>
              <a:t>Cloud computing</a:t>
            </a:r>
          </a:p>
          <a:p>
            <a:r>
              <a:rPr lang="en-US" dirty="0" smtClean="0"/>
              <a:t>Compressed valuations and strong prospects for an earnings rebound</a:t>
            </a:r>
          </a:p>
          <a:p>
            <a:r>
              <a:rPr lang="en-US" dirty="0" smtClean="0"/>
              <a:t>Growth in business investment in technology is now outpacing growth in total business investment</a:t>
            </a:r>
          </a:p>
          <a:p>
            <a:endParaRPr lang="en-US" dirty="0" smtClean="0"/>
          </a:p>
          <a:p>
            <a:r>
              <a:rPr lang="en-US" dirty="0" smtClean="0"/>
              <a:t>Security: Vanguard Technology ETF (VGT)</a:t>
            </a:r>
          </a:p>
          <a:p>
            <a:r>
              <a:rPr lang="en-US" dirty="0" smtClean="0"/>
              <a:t>Investment Amount: 5% of Fund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Passively Managed</a:t>
            </a:r>
          </a:p>
          <a:p>
            <a:pPr lvl="1"/>
            <a:r>
              <a:rPr lang="en-US" dirty="0" smtClean="0"/>
              <a:t>Seeks to track the performance of a benchmark index that measures the investment return of stocks in the Technology sector</a:t>
            </a:r>
          </a:p>
          <a:p>
            <a:pPr lvl="1"/>
            <a:r>
              <a:rPr lang="en-US" dirty="0" smtClean="0"/>
              <a:t>Number of stocks: 410</a:t>
            </a:r>
          </a:p>
          <a:p>
            <a:pPr lvl="1"/>
            <a:r>
              <a:rPr lang="en-US" dirty="0" smtClean="0"/>
              <a:t>Fund total net assets: $2.5 billion</a:t>
            </a:r>
          </a:p>
          <a:p>
            <a:pPr lvl="1"/>
            <a:r>
              <a:rPr lang="en-US" dirty="0" smtClean="0"/>
              <a:t>Don’t mention, unless</a:t>
            </a:r>
            <a:r>
              <a:rPr lang="en-US" baseline="0" dirty="0" smtClean="0"/>
              <a:t> asked - </a:t>
            </a:r>
            <a:r>
              <a:rPr lang="en-US" dirty="0" smtClean="0"/>
              <a:t>Net assets of ten largest holdings: 60.4%  (Top</a:t>
            </a:r>
            <a:r>
              <a:rPr lang="en-US" baseline="0" dirty="0" smtClean="0"/>
              <a:t> 10: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88% lower than the average expense ratio of funds with similar holdings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3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Healthcare investment opportunities throughout this decade </a:t>
            </a:r>
          </a:p>
          <a:p>
            <a:r>
              <a:rPr lang="en-US" dirty="0" smtClean="0"/>
              <a:t>Expansion of Medicare and Medicaid</a:t>
            </a:r>
          </a:p>
          <a:p>
            <a:r>
              <a:rPr lang="en-US" dirty="0" smtClean="0"/>
              <a:t>17% of US GDP, and could rise to 20% of US GDP by 2018 CMMS</a:t>
            </a:r>
          </a:p>
          <a:p>
            <a:r>
              <a:rPr lang="en-US" dirty="0" smtClean="0"/>
              <a:t>Balance sheets in the health-care sector remain flush with cash</a:t>
            </a:r>
          </a:p>
          <a:p>
            <a:r>
              <a:rPr lang="en-US" dirty="0" smtClean="0"/>
              <a:t>Aging population and rising obesity rates</a:t>
            </a:r>
          </a:p>
          <a:p>
            <a:r>
              <a:rPr lang="en-US" dirty="0" smtClean="0"/>
              <a:t>CMMS – Center</a:t>
            </a:r>
            <a:r>
              <a:rPr lang="en-US" baseline="0" dirty="0" smtClean="0"/>
              <a:t> for 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Security: Vanguard Healthcare ETF (VHT)</a:t>
            </a:r>
          </a:p>
          <a:p>
            <a:r>
              <a:rPr lang="en-US" dirty="0" smtClean="0"/>
              <a:t>Investment Amount: 5% of Fund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Passively Managed</a:t>
            </a:r>
          </a:p>
          <a:p>
            <a:pPr lvl="1"/>
            <a:r>
              <a:rPr lang="en-US" dirty="0" smtClean="0"/>
              <a:t>Seeks to track the performance of a benchmark index that measures the investment return of stocks in the Healthcare sector</a:t>
            </a:r>
          </a:p>
          <a:p>
            <a:pPr lvl="1"/>
            <a:r>
              <a:rPr lang="en-US" dirty="0" smtClean="0"/>
              <a:t>Number of stocks: 293</a:t>
            </a:r>
          </a:p>
          <a:p>
            <a:pPr lvl="1"/>
            <a:r>
              <a:rPr lang="en-US" dirty="0" smtClean="0"/>
              <a:t>Fund total net assets: $1.1 billion</a:t>
            </a:r>
          </a:p>
          <a:p>
            <a:pPr lvl="1"/>
            <a:r>
              <a:rPr lang="en-US" dirty="0" smtClean="0"/>
              <a:t>Do not say unless asked - Net assets of ten largest holdings: 52.3% ( 10 holdings are J&amp;J,</a:t>
            </a:r>
            <a:r>
              <a:rPr lang="en-US" baseline="0" dirty="0" smtClean="0"/>
              <a:t> Pfizer, </a:t>
            </a:r>
            <a:r>
              <a:rPr lang="en-US" baseline="0" dirty="0" err="1" smtClean="0"/>
              <a:t>AmGen</a:t>
            </a:r>
            <a:r>
              <a:rPr lang="en-US" baseline="0" dirty="0" smtClean="0"/>
              <a:t>, 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88% lower than the average expense ratio of funds with similar holdings.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CFA39-7F6F-6244-9C66-5537691376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/>
          <p:nvPr/>
        </p:nvSpPr>
        <p:spPr>
          <a:xfrm>
            <a:off x="914400" y="3048000"/>
            <a:ext cx="7315200" cy="1279525"/>
          </a:xfrm>
          <a:prstGeom prst="rect">
            <a:avLst/>
          </a:prstGeom>
          <a:noFill/>
          <a:ln w="6350" cap="rnd" cmpd="sng" algn="ctr">
            <a:solidFill>
              <a:srgbClr val="C0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32"/>
          <p:cNvSpPr/>
          <p:nvPr/>
        </p:nvSpPr>
        <p:spPr>
          <a:xfrm>
            <a:off x="923925" y="4448175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21"/>
          <p:cNvSpPr/>
          <p:nvPr/>
        </p:nvSpPr>
        <p:spPr>
          <a:xfrm>
            <a:off x="914400" y="3048000"/>
            <a:ext cx="228600" cy="1279525"/>
          </a:xfrm>
          <a:prstGeom prst="rect">
            <a:avLst/>
          </a:prstGeom>
          <a:solidFill>
            <a:srgbClr val="882345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31"/>
          <p:cNvSpPr/>
          <p:nvPr/>
        </p:nvSpPr>
        <p:spPr>
          <a:xfrm>
            <a:off x="923925" y="4448175"/>
            <a:ext cx="228600" cy="685800"/>
          </a:xfrm>
          <a:prstGeom prst="rect">
            <a:avLst/>
          </a:prstGeom>
          <a:solidFill>
            <a:srgbClr val="FDC82F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ctrTitle"/>
          </p:nvPr>
        </p:nvSpPr>
        <p:spPr>
          <a:xfrm>
            <a:off x="1228725" y="3286125"/>
            <a:ext cx="6858000" cy="990600"/>
          </a:xfrm>
        </p:spPr>
        <p:txBody>
          <a:bodyPr anchor="t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/>
          </p:nvPr>
        </p:nvSpPr>
        <p:spPr>
          <a:xfrm>
            <a:off x="1228725" y="4524375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" y="6248400"/>
            <a:ext cx="1981200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MBA Generic 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WPC MBA SIM Fund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April</a:t>
            </a:r>
            <a:r>
              <a:rPr lang="en-US" b="1" dirty="0" smtClean="0">
                <a:solidFill>
                  <a:schemeClr val="tx1"/>
                </a:solidFill>
              </a:rPr>
              <a:t> 26, 2013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Semi-Annual Board Update</a:t>
            </a:r>
            <a:endParaRPr lang="en-US" b="1" dirty="0">
              <a:solidFill>
                <a:schemeClr val="tx1"/>
              </a:solidFill>
            </a:endParaRPr>
          </a:p>
        </p:txBody>
      </p:sp>
      <p:sp useBgFill="1">
        <p:nvSpPr>
          <p:cNvPr id="2" name="TextBox 1"/>
          <p:cNvSpPr txBox="1"/>
          <p:nvPr/>
        </p:nvSpPr>
        <p:spPr>
          <a:xfrm>
            <a:off x="296333" y="6139555"/>
            <a:ext cx="289277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January Rebalancing Discussions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Income</a:t>
            </a:r>
          </a:p>
          <a:p>
            <a:endParaRPr lang="en-US" dirty="0" smtClean="0"/>
          </a:p>
          <a:p>
            <a:r>
              <a:rPr lang="en-US" dirty="0" smtClean="0"/>
              <a:t>Commodities</a:t>
            </a:r>
            <a:r>
              <a:rPr lang="en-US" dirty="0"/>
              <a:t>: </a:t>
            </a:r>
            <a:r>
              <a:rPr lang="en-US" dirty="0" smtClean="0"/>
              <a:t>Investment in oil?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Sell or not to Sell</a:t>
            </a:r>
          </a:p>
          <a:p>
            <a:pPr lvl="1"/>
            <a:r>
              <a:rPr lang="en-US" dirty="0" smtClean="0"/>
              <a:t>Turkey and other country ETFs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Global Momentum Strategy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Expanded the momentum strategy to pursue the top performing countries out of the 45 countries as indicated by the ACWI Ex US Index</a:t>
            </a:r>
          </a:p>
          <a:p>
            <a:pPr lvl="1"/>
            <a:r>
              <a:rPr lang="en-US" dirty="0"/>
              <a:t>Rank the  t-12 to t-2 MSCI index returns for each of the 45 countries in the index </a:t>
            </a:r>
          </a:p>
          <a:p>
            <a:pPr lvl="1"/>
            <a:r>
              <a:rPr lang="en-US" dirty="0"/>
              <a:t>Equally allocate our 20% across the top five momentum countries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39" y="4539817"/>
            <a:ext cx="1867261" cy="18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DCE00"/>
                </a:solidFill>
              </a:rPr>
              <a:t>Country </a:t>
            </a:r>
            <a:r>
              <a:rPr lang="en-US" dirty="0" smtClean="0">
                <a:solidFill>
                  <a:srgbClr val="FDCE00"/>
                </a:solidFill>
              </a:rPr>
              <a:t>Allocation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100" dirty="0" smtClean="0">
                <a:solidFill>
                  <a:srgbClr val="FDCE00"/>
                </a:solidFill>
              </a:rPr>
              <a:t> (November-January)</a:t>
            </a:r>
            <a:endParaRPr lang="en-US" sz="3100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093" y="1600200"/>
            <a:ext cx="416560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Thailand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Philippines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Belgium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Zealand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Mexico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23" y="1600200"/>
            <a:ext cx="3498850" cy="298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46" y="3220873"/>
            <a:ext cx="1309002" cy="21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189839" y="2743200"/>
            <a:ext cx="3002507" cy="1269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89839" y="4476465"/>
            <a:ext cx="3002507" cy="1228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DCE00"/>
                </a:solidFill>
              </a:rPr>
              <a:t>Country Allocation</a:t>
            </a:r>
            <a:br>
              <a:rPr lang="en-US" dirty="0">
                <a:solidFill>
                  <a:srgbClr val="FDCE00"/>
                </a:solidFill>
              </a:rPr>
            </a:br>
            <a:r>
              <a:rPr lang="en-US" sz="3100" dirty="0">
                <a:solidFill>
                  <a:srgbClr val="FDCE00"/>
                </a:solidFill>
              </a:rPr>
              <a:t> </a:t>
            </a:r>
            <a:r>
              <a:rPr lang="en-US" sz="3100" dirty="0" smtClean="0">
                <a:solidFill>
                  <a:srgbClr val="FDCE00"/>
                </a:solidFill>
              </a:rPr>
              <a:t>(February-Present)</a:t>
            </a:r>
            <a:endParaRPr lang="en-US" sz="3100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7691" y="1600200"/>
            <a:ext cx="3962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Philippines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Thailand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Belgium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Zealand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Ireland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Denmark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6" name="Curved Left Arrow 5"/>
          <p:cNvSpPr/>
          <p:nvPr/>
        </p:nvSpPr>
        <p:spPr>
          <a:xfrm>
            <a:off x="4844558" y="3411940"/>
            <a:ext cx="1441205" cy="2524836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5333" y="1600200"/>
            <a:ext cx="3398292" cy="265790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07691" y="3125338"/>
            <a:ext cx="2135875" cy="772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5334" y="5254388"/>
            <a:ext cx="2193876" cy="871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765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DCE00"/>
                </a:solidFill>
              </a:rPr>
              <a:t>Global Momentum vs. ACWI Ex-US Index</a:t>
            </a:r>
            <a:br>
              <a:rPr lang="en-US" sz="3600" dirty="0" smtClean="0">
                <a:solidFill>
                  <a:srgbClr val="FDCE00"/>
                </a:solidFill>
              </a:rPr>
            </a:br>
            <a:r>
              <a:rPr lang="en-US" sz="2400" i="1" dirty="0" smtClean="0">
                <a:solidFill>
                  <a:srgbClr val="FDCE00"/>
                </a:solidFill>
              </a:rPr>
              <a:t>(11/20/2012-04/25/2013)</a:t>
            </a:r>
            <a:endParaRPr lang="en-US" sz="2400" i="1" dirty="0">
              <a:solidFill>
                <a:srgbClr val="FDCE00"/>
              </a:solidFill>
            </a:endParaRPr>
          </a:p>
        </p:txBody>
      </p:sp>
      <p:pic>
        <p:nvPicPr>
          <p:cNvPr id="5" name="Content Placeholder 3" descr="Screen Clippi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29"/>
            <a:ext cx="9144000" cy="36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8" y="225287"/>
            <a:ext cx="8865704" cy="1364629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DCE00"/>
                </a:solidFill>
              </a:rPr>
              <a:t>Global Momentum vs. Unconstrained Portfolio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>
                <a:solidFill>
                  <a:srgbClr val="FDCE00"/>
                </a:solidFill>
              </a:rPr>
              <a:t>(11/20/2012-04/25/2013)</a:t>
            </a:r>
            <a:endParaRPr lang="en-US" sz="2700" i="1" dirty="0">
              <a:solidFill>
                <a:srgbClr val="FDCE00"/>
              </a:solidFill>
            </a:endParaRPr>
          </a:p>
        </p:txBody>
      </p:sp>
      <p:pic>
        <p:nvPicPr>
          <p:cNvPr id="5" name="Content Placeholder 3" descr="Screen Clippi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471"/>
            <a:ext cx="9144000" cy="36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DCE00"/>
                </a:solidFill>
              </a:rPr>
              <a:t>Global Momentum vs. Emerging Markets</a:t>
            </a:r>
            <a:br>
              <a:rPr lang="en-US" sz="3600" dirty="0" smtClean="0">
                <a:solidFill>
                  <a:srgbClr val="FDCE00"/>
                </a:solidFill>
              </a:rPr>
            </a:br>
            <a:r>
              <a:rPr lang="en-US" sz="2400" i="1" dirty="0">
                <a:solidFill>
                  <a:srgbClr val="FDCE00"/>
                </a:solidFill>
              </a:rPr>
              <a:t>(11/20/2012-04/25/2013)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706"/>
            <a:ext cx="9144000" cy="36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Global Momentum Portfolio Statistics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2800" i="1" dirty="0">
                <a:solidFill>
                  <a:srgbClr val="FDCE00"/>
                </a:solidFill>
              </a:rPr>
              <a:t>(11/20/2012-04/25/2013)</a:t>
            </a:r>
            <a:endParaRPr lang="en-US" sz="2700" dirty="0">
              <a:solidFill>
                <a:srgbClr val="FDCE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1748336"/>
            <a:ext cx="7668696" cy="4229691"/>
          </a:xfrm>
        </p:spPr>
      </p:pic>
    </p:spTree>
    <p:extLst>
      <p:ext uri="{BB962C8B-B14F-4D97-AF65-F5344CB8AC3E}">
        <p14:creationId xmlns:p14="http://schemas.microsoft.com/office/powerpoint/2010/main" val="17535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US Equities – 60%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Equity Core – 30%</a:t>
            </a:r>
          </a:p>
          <a:p>
            <a:pPr lvl="1"/>
            <a:r>
              <a:rPr lang="en-US" dirty="0" smtClean="0"/>
              <a:t>Vanguard </a:t>
            </a:r>
            <a:r>
              <a:rPr lang="en-US" dirty="0"/>
              <a:t>Total Stock Market </a:t>
            </a:r>
            <a:r>
              <a:rPr lang="en-US" dirty="0" smtClean="0"/>
              <a:t>(VTI)</a:t>
            </a:r>
            <a:endParaRPr lang="en-US" dirty="0"/>
          </a:p>
          <a:p>
            <a:r>
              <a:rPr lang="en-US" dirty="0" smtClean="0"/>
              <a:t>Sector Overweight - 5% Each</a:t>
            </a:r>
          </a:p>
          <a:p>
            <a:pPr lvl="1"/>
            <a:r>
              <a:rPr lang="en-US" sz="2400" dirty="0" smtClean="0"/>
              <a:t>Vanguard Sector ETFs </a:t>
            </a:r>
          </a:p>
          <a:p>
            <a:pPr lvl="2"/>
            <a:r>
              <a:rPr lang="en-US" sz="2000" dirty="0"/>
              <a:t>VFH – Financials</a:t>
            </a:r>
          </a:p>
          <a:p>
            <a:pPr lvl="2"/>
            <a:r>
              <a:rPr lang="en-US" sz="2000" dirty="0"/>
              <a:t>VHT – Healthcare</a:t>
            </a:r>
          </a:p>
          <a:p>
            <a:pPr lvl="2"/>
            <a:r>
              <a:rPr lang="en-US" sz="2000" dirty="0"/>
              <a:t>VGT – Information Technology</a:t>
            </a:r>
          </a:p>
          <a:p>
            <a:r>
              <a:rPr lang="en-US" dirty="0"/>
              <a:t>Small Cap Overweight – 15%</a:t>
            </a:r>
          </a:p>
          <a:p>
            <a:pPr lvl="1"/>
            <a:r>
              <a:rPr lang="en-US" dirty="0"/>
              <a:t>Vanguard Small Cap Index ETF (VB)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7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US Technology Sector vs. Russell 3000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200" i="1" dirty="0">
                <a:solidFill>
                  <a:srgbClr val="FDCE00"/>
                </a:solidFill>
              </a:rPr>
              <a:t>(11/20/2012-04/25/2013)</a:t>
            </a:r>
            <a:endParaRPr lang="en-US" sz="3100" dirty="0">
              <a:solidFill>
                <a:srgbClr val="FDCE00"/>
              </a:solidFill>
            </a:endParaRPr>
          </a:p>
        </p:txBody>
      </p:sp>
      <p:pic>
        <p:nvPicPr>
          <p:cNvPr id="6" name="Content Placeholder 3" descr="Screen Clippi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589"/>
            <a:ext cx="9144000" cy="3655458"/>
          </a:xfrm>
        </p:spPr>
      </p:pic>
    </p:spTree>
    <p:extLst>
      <p:ext uri="{BB962C8B-B14F-4D97-AF65-F5344CB8AC3E}">
        <p14:creationId xmlns:p14="http://schemas.microsoft.com/office/powerpoint/2010/main" val="40560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Agenda</a:t>
            </a:r>
            <a:endParaRPr lang="en-US" dirty="0">
              <a:solidFill>
                <a:srgbClr val="FDCE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10029"/>
              </p:ext>
            </p:extLst>
          </p:nvPr>
        </p:nvGraphicFramePr>
        <p:xfrm>
          <a:off x="457200" y="1417638"/>
          <a:ext cx="8229600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4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US Healthcare Sector vs. Russell 3000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200" i="1" dirty="0">
                <a:solidFill>
                  <a:srgbClr val="FDCE00"/>
                </a:solidFill>
              </a:rPr>
              <a:t>(11/20/2012-04/25/2013)</a:t>
            </a:r>
            <a:endParaRPr lang="en-US" sz="3100" dirty="0">
              <a:solidFill>
                <a:srgbClr val="FDCE00"/>
              </a:solidFill>
            </a:endParaRPr>
          </a:p>
        </p:txBody>
      </p:sp>
      <p:pic>
        <p:nvPicPr>
          <p:cNvPr id="5" name="Content Placeholder 3" descr="Screen Clippi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706"/>
            <a:ext cx="9144000" cy="3695403"/>
          </a:xfrm>
        </p:spPr>
      </p:pic>
    </p:spTree>
    <p:extLst>
      <p:ext uri="{BB962C8B-B14F-4D97-AF65-F5344CB8AC3E}">
        <p14:creationId xmlns:p14="http://schemas.microsoft.com/office/powerpoint/2010/main" val="18177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US Financial Sector vs. Russell 3000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200" i="1" dirty="0">
                <a:solidFill>
                  <a:srgbClr val="FDCE00"/>
                </a:solidFill>
              </a:rPr>
              <a:t>(11/20/2012-04/25/2013)</a:t>
            </a:r>
            <a:endParaRPr lang="en-US" sz="3100" dirty="0">
              <a:solidFill>
                <a:srgbClr val="FDCE00"/>
              </a:solidFill>
            </a:endParaRPr>
          </a:p>
        </p:txBody>
      </p:sp>
      <p:pic>
        <p:nvPicPr>
          <p:cNvPr id="5" name="Content Placeholder 6" descr="Screen Clippi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29"/>
            <a:ext cx="9144000" cy="3649922"/>
          </a:xfrm>
        </p:spPr>
      </p:pic>
    </p:spTree>
    <p:extLst>
      <p:ext uri="{BB962C8B-B14F-4D97-AF65-F5344CB8AC3E}">
        <p14:creationId xmlns:p14="http://schemas.microsoft.com/office/powerpoint/2010/main" val="971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DCE00"/>
                </a:solidFill>
              </a:rPr>
              <a:t>US Small Cap Equity </a:t>
            </a:r>
            <a:r>
              <a:rPr lang="en-US" dirty="0" smtClean="0">
                <a:solidFill>
                  <a:srgbClr val="FDCE00"/>
                </a:solidFill>
              </a:rPr>
              <a:t>vs. Russell 3000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200" i="1" dirty="0">
                <a:solidFill>
                  <a:srgbClr val="FDCE00"/>
                </a:solidFill>
              </a:rPr>
              <a:t>(11/20/2012-04/25/2013)</a:t>
            </a:r>
            <a:endParaRPr lang="en-US" sz="3100" dirty="0"/>
          </a:p>
        </p:txBody>
      </p:sp>
      <p:pic>
        <p:nvPicPr>
          <p:cNvPr id="5" name="Content Placeholder 3" descr="Screen Clippi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588"/>
            <a:ext cx="9144000" cy="3661890"/>
          </a:xfrm>
        </p:spPr>
      </p:pic>
    </p:spTree>
    <p:extLst>
      <p:ext uri="{BB962C8B-B14F-4D97-AF65-F5344CB8AC3E}">
        <p14:creationId xmlns:p14="http://schemas.microsoft.com/office/powerpoint/2010/main" val="28332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Real Estate vs. Russell 3000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3200" i="1" dirty="0">
                <a:solidFill>
                  <a:srgbClr val="FDCE00"/>
                </a:solidFill>
              </a:rPr>
              <a:t>(11/20/2012-04/25/2013)</a:t>
            </a:r>
            <a:endParaRPr lang="en-US" sz="3100" dirty="0">
              <a:solidFill>
                <a:srgbClr val="FDCE00"/>
              </a:solidFill>
            </a:endParaRPr>
          </a:p>
        </p:txBody>
      </p:sp>
      <p:pic>
        <p:nvPicPr>
          <p:cNvPr id="6" name="Content Placeholder 4" descr="Screen Clippi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589"/>
            <a:ext cx="9144000" cy="3661890"/>
          </a:xfrm>
        </p:spPr>
      </p:pic>
    </p:spTree>
    <p:extLst>
      <p:ext uri="{BB962C8B-B14F-4D97-AF65-F5344CB8AC3E}">
        <p14:creationId xmlns:p14="http://schemas.microsoft.com/office/powerpoint/2010/main" val="1428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Benchmarking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018"/>
            <a:ext cx="8229600" cy="4525963"/>
          </a:xfrm>
        </p:spPr>
        <p:txBody>
          <a:bodyPr/>
          <a:lstStyle/>
          <a:p>
            <a:r>
              <a:rPr lang="en-US" dirty="0" smtClean="0"/>
              <a:t>Benchmark our returns against the Russell 3000 and a custom benchmark of the following: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878559"/>
              </p:ext>
            </p:extLst>
          </p:nvPr>
        </p:nvGraphicFramePr>
        <p:xfrm>
          <a:off x="1835624" y="2958151"/>
          <a:ext cx="5452280" cy="329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5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DCE00"/>
                </a:solidFill>
              </a:rPr>
              <a:t>Total Portfolio Vs. Russell 3000</a:t>
            </a:r>
            <a:br>
              <a:rPr lang="en-US" sz="3600" dirty="0" smtClean="0">
                <a:solidFill>
                  <a:srgbClr val="FDCE00"/>
                </a:solidFill>
              </a:rPr>
            </a:br>
            <a:r>
              <a:rPr lang="en-US" sz="2400" i="1" dirty="0">
                <a:solidFill>
                  <a:srgbClr val="FDCE00"/>
                </a:solidFill>
              </a:rPr>
              <a:t>(11/20/2012-04/25/2013)</a:t>
            </a:r>
          </a:p>
        </p:txBody>
      </p:sp>
      <p:pic>
        <p:nvPicPr>
          <p:cNvPr id="5" name="Content Placeholder 4" descr="Screen Clippi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6824"/>
            <a:ext cx="9144000" cy="3725943"/>
          </a:xfrm>
        </p:spPr>
      </p:pic>
    </p:spTree>
    <p:extLst>
      <p:ext uri="{BB962C8B-B14F-4D97-AF65-F5344CB8AC3E}">
        <p14:creationId xmlns:p14="http://schemas.microsoft.com/office/powerpoint/2010/main" val="1441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Total Fund Performance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2400" i="1" dirty="0">
                <a:solidFill>
                  <a:srgbClr val="FDCE00"/>
                </a:solidFill>
              </a:rPr>
              <a:t>(11/20/2012-04/25/2013)</a:t>
            </a:r>
            <a:endParaRPr lang="en-US" i="1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Clippin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53"/>
            <a:ext cx="9144000" cy="38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73050"/>
            <a:ext cx="7620000" cy="79375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DCE00"/>
                </a:solidFill>
              </a:rPr>
              <a:t>Recommendations</a:t>
            </a:r>
            <a:endParaRPr lang="en-US" sz="4400" dirty="0">
              <a:solidFill>
                <a:srgbClr val="FDCE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International Equity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Increase allocation allowance to 40%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Better representation of the world economy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841" r="7003" b="32297"/>
          <a:stretch/>
        </p:blipFill>
        <p:spPr bwMode="auto">
          <a:xfrm>
            <a:off x="3575050" y="2280305"/>
            <a:ext cx="5111750" cy="31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4225" y="1756874"/>
            <a:ext cx="51054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MSCI World Index (USD)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Appendix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Total Portfolio Heat Map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2700" dirty="0">
                <a:solidFill>
                  <a:srgbClr val="FDCE00"/>
                </a:solidFill>
              </a:rPr>
              <a:t>11/20/12 – </a:t>
            </a:r>
            <a:r>
              <a:rPr lang="en-US" sz="2700" dirty="0" smtClean="0">
                <a:solidFill>
                  <a:srgbClr val="FDCE00"/>
                </a:solidFill>
              </a:rPr>
              <a:t>4/24/13</a:t>
            </a:r>
            <a:endParaRPr lang="en-US" sz="2700" dirty="0">
              <a:solidFill>
                <a:srgbClr val="FDCE00"/>
              </a:solidFill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269427"/>
          </a:xfrm>
        </p:spPr>
      </p:pic>
      <p:sp>
        <p:nvSpPr>
          <p:cNvPr id="5" name="Rectangle 4"/>
          <p:cNvSpPr/>
          <p:nvPr/>
        </p:nvSpPr>
        <p:spPr>
          <a:xfrm>
            <a:off x="473676" y="5641027"/>
            <a:ext cx="1676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dirty="0" smtClean="0">
                <a:solidFill>
                  <a:srgbClr val="FDCE00"/>
                </a:solidFill>
              </a:rPr>
              <a:t>2012 – 2013 SIM Fund Team</a:t>
            </a:r>
            <a:endParaRPr lang="en-US" b="1" dirty="0">
              <a:solidFill>
                <a:srgbClr val="FDCE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17" r="6058"/>
          <a:stretch/>
        </p:blipFill>
        <p:spPr bwMode="auto">
          <a:xfrm>
            <a:off x="3312594" y="1600200"/>
            <a:ext cx="1030806" cy="155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15" y="1505843"/>
            <a:ext cx="1084811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78" y="3958232"/>
            <a:ext cx="109728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 bwMode="auto">
          <a:xfrm>
            <a:off x="1856696" y="4007240"/>
            <a:ext cx="1097280" cy="15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88" y="3973912"/>
            <a:ext cx="1097280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70030" y="3200988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Martin Brcka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4897" y="3199520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John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538" y="3201832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Kris Kaminski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3538" y="5630119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Joe Zanck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11574" y="5630119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Colin Porter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3440" y="5630119"/>
            <a:ext cx="161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Chris Pettit</a:t>
            </a:r>
          </a:p>
          <a:p>
            <a:pPr algn="ctr"/>
            <a:r>
              <a:rPr lang="en-US" sz="1200" dirty="0" smtClean="0"/>
              <a:t>Portfolio Manager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b="6304"/>
          <a:stretch/>
        </p:blipFill>
        <p:spPr bwMode="auto">
          <a:xfrm>
            <a:off x="1842009" y="1630709"/>
            <a:ext cx="1070423" cy="141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36" y="1505843"/>
            <a:ext cx="1089553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77738" y="3204209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Paul Balskus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4897" y="5632412"/>
            <a:ext cx="13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/>
              <a:t>Eric Williams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036" y="4013456"/>
            <a:ext cx="1082948" cy="16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Total Portfolio Statistics</a:t>
            </a:r>
            <a:br>
              <a:rPr lang="en-US" dirty="0" smtClean="0">
                <a:solidFill>
                  <a:srgbClr val="FDCE00"/>
                </a:solidFill>
              </a:rPr>
            </a:br>
            <a:r>
              <a:rPr lang="en-US" sz="2700" dirty="0">
                <a:solidFill>
                  <a:srgbClr val="FDCE00"/>
                </a:solidFill>
              </a:rPr>
              <a:t>11/20/12 – </a:t>
            </a:r>
            <a:r>
              <a:rPr lang="en-US" sz="2700" dirty="0" smtClean="0">
                <a:solidFill>
                  <a:srgbClr val="FDCE00"/>
                </a:solidFill>
              </a:rPr>
              <a:t>4/24/13</a:t>
            </a:r>
            <a:endParaRPr lang="en-US" sz="2700" dirty="0">
              <a:solidFill>
                <a:srgbClr val="FDCE00"/>
              </a:solidFill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3" y="1757862"/>
            <a:ext cx="7725854" cy="4210638"/>
          </a:xfrm>
        </p:spPr>
      </p:pic>
    </p:spTree>
    <p:extLst>
      <p:ext uri="{BB962C8B-B14F-4D97-AF65-F5344CB8AC3E}">
        <p14:creationId xmlns:p14="http://schemas.microsoft.com/office/powerpoint/2010/main" val="25482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DCE00"/>
                </a:solidFill>
              </a:rPr>
              <a:t>Vanguard Total Stock Market ETF (VTI)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21875" r="45141" b="30596"/>
          <a:stretch/>
        </p:blipFill>
        <p:spPr bwMode="auto">
          <a:xfrm>
            <a:off x="606732" y="2124761"/>
            <a:ext cx="3739535" cy="34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0" t="39879" r="15805" b="17957"/>
          <a:stretch/>
        </p:blipFill>
        <p:spPr bwMode="auto">
          <a:xfrm>
            <a:off x="4804628" y="2320991"/>
            <a:ext cx="3725743" cy="30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CE00"/>
                </a:solidFill>
              </a:rPr>
              <a:t>Vanguard Small-Cap ETF (VB)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9" t="40252" r="15700" b="17957"/>
          <a:stretch/>
        </p:blipFill>
        <p:spPr bwMode="auto">
          <a:xfrm>
            <a:off x="4797732" y="2334634"/>
            <a:ext cx="3739535" cy="30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21875" r="45141" b="30224"/>
          <a:stretch/>
        </p:blipFill>
        <p:spPr bwMode="auto">
          <a:xfrm>
            <a:off x="627225" y="2111154"/>
            <a:ext cx="3698549" cy="350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CE00"/>
                </a:solidFill>
              </a:rPr>
              <a:t>Vanguard Financials ETF (VFH)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22762" r="53428" b="7649"/>
          <a:stretch/>
        </p:blipFill>
        <p:spPr bwMode="auto">
          <a:xfrm>
            <a:off x="513971" y="1206357"/>
            <a:ext cx="2545636" cy="491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7" t="39366" r="15877" b="18843"/>
          <a:stretch/>
        </p:blipFill>
        <p:spPr bwMode="auto">
          <a:xfrm>
            <a:off x="5104819" y="2334634"/>
            <a:ext cx="3725873" cy="30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8722" r="53671" b="5643"/>
          <a:stretch/>
        </p:blipFill>
        <p:spPr bwMode="auto">
          <a:xfrm>
            <a:off x="3059607" y="1468624"/>
            <a:ext cx="1962778" cy="47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DCE00"/>
                </a:solidFill>
              </a:rPr>
              <a:t>Vanguard Health Care ETF (VHT)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0" t="32229" r="15910" b="25607"/>
          <a:stretch/>
        </p:blipFill>
        <p:spPr bwMode="auto">
          <a:xfrm>
            <a:off x="4811459" y="2320991"/>
            <a:ext cx="3712081" cy="30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13246" r="45141" b="6250"/>
          <a:stretch/>
        </p:blipFill>
        <p:spPr bwMode="auto">
          <a:xfrm>
            <a:off x="1055256" y="1600200"/>
            <a:ext cx="28424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6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CE00"/>
                </a:solidFill>
              </a:rPr>
              <a:t>Vanguard Information Technology ETF (VGT)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1" t="22715" r="24406" b="45382"/>
          <a:stretch/>
        </p:blipFill>
        <p:spPr bwMode="auto">
          <a:xfrm>
            <a:off x="5254944" y="2696297"/>
            <a:ext cx="2825111" cy="233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7" t="8209" r="46505" b="4850"/>
          <a:stretch/>
        </p:blipFill>
        <p:spPr bwMode="auto">
          <a:xfrm>
            <a:off x="1485853" y="1600200"/>
            <a:ext cx="19812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CE00"/>
                </a:solidFill>
              </a:rPr>
              <a:t>MSCI Thailand Investable Market Index Fund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34958" r="50586" b="30084"/>
          <a:stretch/>
        </p:blipFill>
        <p:spPr bwMode="auto">
          <a:xfrm>
            <a:off x="457200" y="2754922"/>
            <a:ext cx="4038600" cy="221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t="12873" r="51120" b="33209"/>
          <a:stretch/>
        </p:blipFill>
        <p:spPr bwMode="auto">
          <a:xfrm>
            <a:off x="4648200" y="2110678"/>
            <a:ext cx="4038600" cy="350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2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CE00"/>
                </a:solidFill>
              </a:rPr>
              <a:t>MSCI Philippines Investable Market Index Fund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8685" r="50586" b="35658"/>
          <a:stretch/>
        </p:blipFill>
        <p:spPr bwMode="auto">
          <a:xfrm>
            <a:off x="457200" y="2729469"/>
            <a:ext cx="4038600" cy="226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4179" r="50910" b="30970"/>
          <a:stretch/>
        </p:blipFill>
        <p:spPr bwMode="auto">
          <a:xfrm>
            <a:off x="4648200" y="2101535"/>
            <a:ext cx="4038600" cy="35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3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DCE00"/>
                </a:solidFill>
              </a:rPr>
              <a:t>MSCI New Zealand Investable Market Index Fund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23647" r="50586" b="39972"/>
          <a:stretch/>
        </p:blipFill>
        <p:spPr bwMode="auto">
          <a:xfrm>
            <a:off x="457200" y="2709809"/>
            <a:ext cx="4038600" cy="23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24440" r="50910" b="21455"/>
          <a:stretch/>
        </p:blipFill>
        <p:spPr bwMode="auto">
          <a:xfrm>
            <a:off x="4648200" y="2125494"/>
            <a:ext cx="4038600" cy="34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CE00"/>
                </a:solidFill>
              </a:rPr>
              <a:t>MSCI Turkey Investable Market Index Fund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15762" r="51015" b="29290"/>
          <a:stretch/>
        </p:blipFill>
        <p:spPr bwMode="auto">
          <a:xfrm>
            <a:off x="4648200" y="2103646"/>
            <a:ext cx="4038600" cy="351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17117" r="50585" b="47435"/>
          <a:stretch/>
        </p:blipFill>
        <p:spPr bwMode="auto">
          <a:xfrm>
            <a:off x="457200" y="2732822"/>
            <a:ext cx="4038600" cy="22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6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Fund Objectives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approximately $560,000 of the Arizona State Foundation</a:t>
            </a:r>
          </a:p>
          <a:p>
            <a:r>
              <a:rPr lang="en-US" dirty="0" smtClean="0"/>
              <a:t>Applying the MBA program’s teachings on fundamental analysis, portfolio management, and fund administration</a:t>
            </a:r>
          </a:p>
          <a:p>
            <a:r>
              <a:rPr lang="en-US" dirty="0" smtClean="0"/>
              <a:t>Track portfolio’s performance and continue to look for attractive investment opportunities</a:t>
            </a:r>
          </a:p>
          <a:p>
            <a:r>
              <a:rPr lang="en-US" dirty="0" smtClean="0"/>
              <a:t>Achieve positive returns relative to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DCE00"/>
                </a:solidFill>
              </a:rPr>
              <a:t>MSCI Mexico Investable Market Index Fund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28731" r="50910" b="16254"/>
          <a:stretch/>
        </p:blipFill>
        <p:spPr bwMode="auto">
          <a:xfrm>
            <a:off x="4648200" y="2096268"/>
            <a:ext cx="4038600" cy="353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5066" r="50586" b="48554"/>
          <a:stretch/>
        </p:blipFill>
        <p:spPr bwMode="auto">
          <a:xfrm>
            <a:off x="457200" y="2709841"/>
            <a:ext cx="4038600" cy="23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DCE00"/>
                </a:solidFill>
              </a:rPr>
              <a:t>Vanguard REIT Index Fund Signal </a:t>
            </a:r>
            <a:r>
              <a:rPr lang="en-US" sz="2800" dirty="0" smtClean="0">
                <a:solidFill>
                  <a:srgbClr val="FDCE00"/>
                </a:solidFill>
              </a:rPr>
              <a:t>Shares (VGRSX)</a:t>
            </a:r>
            <a:endParaRPr lang="en-US" sz="2800" dirty="0">
              <a:solidFill>
                <a:srgbClr val="FDCE0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5" t="30924" r="19372" b="31390"/>
          <a:stretch/>
        </p:blipFill>
        <p:spPr bwMode="auto">
          <a:xfrm>
            <a:off x="5220882" y="2484778"/>
            <a:ext cx="3357267" cy="27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75925" y="1354540"/>
            <a:ext cx="4681181" cy="4650688"/>
            <a:chOff x="518617" y="1153024"/>
            <a:chExt cx="4681181" cy="465068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0" t="13806" r="53271" b="22618"/>
            <a:stretch/>
          </p:blipFill>
          <p:spPr bwMode="auto">
            <a:xfrm>
              <a:off x="518617" y="1153024"/>
              <a:ext cx="2340591" cy="465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2" t="8535" r="53408" b="30644"/>
            <a:stretch/>
          </p:blipFill>
          <p:spPr bwMode="auto">
            <a:xfrm>
              <a:off x="2859208" y="1354540"/>
              <a:ext cx="2340590" cy="4449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7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DCE00"/>
                </a:solidFill>
              </a:rPr>
              <a:t>Vanguard Intermediate-Term Investment-Grade Fund Admiral Shares (VFIDX)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38573" r="19266" b="44823"/>
          <a:stretch/>
        </p:blipFill>
        <p:spPr bwMode="auto">
          <a:xfrm>
            <a:off x="4975139" y="3255873"/>
            <a:ext cx="3384721" cy="121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40858" r="45561" b="16254"/>
          <a:stretch/>
        </p:blipFill>
        <p:spPr bwMode="auto">
          <a:xfrm>
            <a:off x="791035" y="2294510"/>
            <a:ext cx="3370929" cy="31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63806" r="45666" b="29105"/>
          <a:stretch/>
        </p:blipFill>
        <p:spPr bwMode="auto">
          <a:xfrm>
            <a:off x="791035" y="5431853"/>
            <a:ext cx="3357350" cy="5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Research on Asset Allocation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CFA Institute Whitepaper</a:t>
            </a:r>
          </a:p>
          <a:p>
            <a:pPr lvl="1"/>
            <a:r>
              <a:rPr lang="en-US" dirty="0" smtClean="0"/>
              <a:t>Asset Allocation vs. Security Selection: Their Relative Importance</a:t>
            </a:r>
          </a:p>
          <a:p>
            <a:r>
              <a:rPr lang="en-US" dirty="0" smtClean="0"/>
              <a:t>The Importance of Asset Allocation</a:t>
            </a:r>
            <a:endParaRPr lang="en-US" dirty="0"/>
          </a:p>
          <a:p>
            <a:pPr lvl="1"/>
            <a:r>
              <a:rPr lang="en-US" dirty="0" smtClean="0"/>
              <a:t>by Roger G. Ibbotson</a:t>
            </a:r>
          </a:p>
        </p:txBody>
      </p:sp>
    </p:spTree>
    <p:extLst>
      <p:ext uri="{BB962C8B-B14F-4D97-AF65-F5344CB8AC3E}">
        <p14:creationId xmlns:p14="http://schemas.microsoft.com/office/powerpoint/2010/main" val="23281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Asset Allocation Methodology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Reviewed average asset allocations for two types of institutional investors </a:t>
            </a:r>
          </a:p>
          <a:p>
            <a:pPr lvl="1"/>
            <a:r>
              <a:rPr lang="en-US" dirty="0" smtClean="0"/>
              <a:t>NCSE study of 823 endowments as of June 2011</a:t>
            </a:r>
          </a:p>
          <a:p>
            <a:pPr lvl="1"/>
            <a:r>
              <a:rPr lang="en-US" dirty="0" smtClean="0"/>
              <a:t>Pension &amp; Investments Top 1000 retirement funds as of December 2011</a:t>
            </a:r>
          </a:p>
          <a:p>
            <a:r>
              <a:rPr lang="en-US" dirty="0" smtClean="0"/>
              <a:t>Reasons for looking at these institutional average asset allocations</a:t>
            </a:r>
          </a:p>
          <a:p>
            <a:pPr lvl="1"/>
            <a:r>
              <a:rPr lang="en-US" dirty="0"/>
              <a:t>Long-term outlook</a:t>
            </a:r>
          </a:p>
          <a:p>
            <a:pPr lvl="1"/>
            <a:r>
              <a:rPr lang="en-US" dirty="0"/>
              <a:t>SIM Fund is part of ASU </a:t>
            </a:r>
            <a:r>
              <a:rPr lang="en-US" dirty="0" smtClean="0"/>
              <a:t>Foundation </a:t>
            </a:r>
            <a:r>
              <a:rPr lang="en-US" dirty="0"/>
              <a:t>Fund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Average Asset Allocations</a:t>
            </a:r>
            <a:endParaRPr lang="en-US" dirty="0">
              <a:solidFill>
                <a:srgbClr val="FDCE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i="1" u="sng" dirty="0" smtClean="0">
                <a:solidFill>
                  <a:srgbClr val="FDCE00"/>
                </a:solidFill>
              </a:rPr>
              <a:t>NCSE 2011 Report</a:t>
            </a:r>
            <a:endParaRPr lang="en-US" i="1" u="sng" dirty="0">
              <a:solidFill>
                <a:srgbClr val="FDCE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 smtClean="0">
                <a:solidFill>
                  <a:srgbClr val="FDCE00"/>
                </a:solidFill>
              </a:rPr>
              <a:t>P&amp;I Online Top 1000 Funds</a:t>
            </a:r>
            <a:endParaRPr lang="en-US" i="1" u="sng" dirty="0">
              <a:solidFill>
                <a:srgbClr val="FDCE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23" y="5170344"/>
            <a:ext cx="39741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2011 NACUBO-Commonfund Study of Endowment Results</a:t>
            </a:r>
            <a:endParaRPr lang="en-US" sz="1100" dirty="0"/>
          </a:p>
        </p:txBody>
      </p:sp>
      <p:pic>
        <p:nvPicPr>
          <p:cNvPr id="10" name="Picture 1" descr="http://www.pionline.com/storyimage/CO/20120206/CHART01/120229864/AR/0/020612-asset-mixes-1000-retirement-plan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15717"/>
            <a:ext cx="4321055" cy="249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5024" y="5007337"/>
            <a:ext cx="432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Pension &amp; Investments Online – February 6, 2012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" y="2377218"/>
            <a:ext cx="3691719" cy="279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CE00"/>
                </a:solidFill>
              </a:rPr>
              <a:t>MBA Portfolio Allocation: Oct -Jan</a:t>
            </a:r>
            <a:endParaRPr lang="en-US" dirty="0">
              <a:solidFill>
                <a:srgbClr val="FDCE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11823"/>
              </p:ext>
            </p:extLst>
          </p:nvPr>
        </p:nvGraphicFramePr>
        <p:xfrm>
          <a:off x="0" y="1153023"/>
          <a:ext cx="9144000" cy="504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00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DCE00"/>
                </a:solidFill>
              </a:rPr>
              <a:t>MBA Portfolio Allocation: Jan - April</a:t>
            </a:r>
            <a:endParaRPr lang="en-US" dirty="0">
              <a:solidFill>
                <a:srgbClr val="FDCE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779254"/>
              </p:ext>
            </p:extLst>
          </p:nvPr>
        </p:nvGraphicFramePr>
        <p:xfrm>
          <a:off x="0" y="1153023"/>
          <a:ext cx="9144000" cy="504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69101"/>
              </p:ext>
            </p:extLst>
          </p:nvPr>
        </p:nvGraphicFramePr>
        <p:xfrm>
          <a:off x="0" y="1417638"/>
          <a:ext cx="9144000" cy="446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7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8748</TotalTime>
  <Words>1156</Words>
  <Application>Microsoft Office PowerPoint</Application>
  <PresentationFormat>On-screen Show (4:3)</PresentationFormat>
  <Paragraphs>213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 Black </vt:lpstr>
      <vt:lpstr>WPC MBA SIM Fund</vt:lpstr>
      <vt:lpstr>Agenda</vt:lpstr>
      <vt:lpstr>2012 – 2013 SIM Fund Team</vt:lpstr>
      <vt:lpstr>Fund Objectives</vt:lpstr>
      <vt:lpstr>Research on Asset Allocation</vt:lpstr>
      <vt:lpstr>Asset Allocation Methodology</vt:lpstr>
      <vt:lpstr>Average Asset Allocations</vt:lpstr>
      <vt:lpstr>MBA Portfolio Allocation: Oct -Jan</vt:lpstr>
      <vt:lpstr>MBA Portfolio Allocation: Jan - April</vt:lpstr>
      <vt:lpstr>January Rebalancing Discussions</vt:lpstr>
      <vt:lpstr>Global Momentum Strategy</vt:lpstr>
      <vt:lpstr>Country Allocation  (November-January)</vt:lpstr>
      <vt:lpstr>Country Allocation  (February-Present)</vt:lpstr>
      <vt:lpstr>Global Momentum vs. ACWI Ex-US Index (11/20/2012-04/25/2013)</vt:lpstr>
      <vt:lpstr>Global Momentum vs. Unconstrained Portfolio (11/20/2012-04/25/2013)</vt:lpstr>
      <vt:lpstr>Global Momentum vs. Emerging Markets (11/20/2012-04/25/2013)</vt:lpstr>
      <vt:lpstr>Global Momentum Portfolio Statistics (11/20/2012-04/25/2013)</vt:lpstr>
      <vt:lpstr>US Equities – 60%</vt:lpstr>
      <vt:lpstr>US Technology Sector vs. Russell 3000 (11/20/2012-04/25/2013)</vt:lpstr>
      <vt:lpstr>US Healthcare Sector vs. Russell 3000 (11/20/2012-04/25/2013)</vt:lpstr>
      <vt:lpstr>US Financial Sector vs. Russell 3000 (11/20/2012-04/25/2013)</vt:lpstr>
      <vt:lpstr>US Small Cap Equity vs. Russell 3000 (11/20/2012-04/25/2013)</vt:lpstr>
      <vt:lpstr>Real Estate vs. Russell 3000 (11/20/2012-04/25/2013)</vt:lpstr>
      <vt:lpstr>Benchmarking</vt:lpstr>
      <vt:lpstr>Total Portfolio Vs. Russell 3000 (11/20/2012-04/25/2013)</vt:lpstr>
      <vt:lpstr>Total Fund Performance (11/20/2012-04/25/2013)</vt:lpstr>
      <vt:lpstr>Recommendations</vt:lpstr>
      <vt:lpstr>Appendix</vt:lpstr>
      <vt:lpstr>Total Portfolio Heat Map 11/20/12 – 4/24/13</vt:lpstr>
      <vt:lpstr>Total Portfolio Statistics 11/20/12 – 4/24/13</vt:lpstr>
      <vt:lpstr>Vanguard Total Stock Market ETF (VTI)</vt:lpstr>
      <vt:lpstr>Vanguard Small-Cap ETF (VB)</vt:lpstr>
      <vt:lpstr>Vanguard Financials ETF (VFH)</vt:lpstr>
      <vt:lpstr>Vanguard Health Care ETF (VHT)</vt:lpstr>
      <vt:lpstr>Vanguard Information Technology ETF (VGT)</vt:lpstr>
      <vt:lpstr>MSCI Thailand Investable Market Index Fund</vt:lpstr>
      <vt:lpstr>MSCI Philippines Investable Market Index Fund</vt:lpstr>
      <vt:lpstr>MSCI New Zealand Investable Market Index Fund</vt:lpstr>
      <vt:lpstr>MSCI Turkey Investable Market Index Fund</vt:lpstr>
      <vt:lpstr>MSCI Mexico Investable Market Index Fund</vt:lpstr>
      <vt:lpstr>Vanguard REIT Index Fund Signal Shares (VGRSX)</vt:lpstr>
      <vt:lpstr>Vanguard Intermediate-Term Investment-Grade Fund Admiral Shares (VFIDX)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WPC MBA SIM Fund</dc:title>
  <dc:creator>Kris Kaminski</dc:creator>
  <cp:lastModifiedBy>W. P. Carey School of Business</cp:lastModifiedBy>
  <cp:revision>48</cp:revision>
  <dcterms:created xsi:type="dcterms:W3CDTF">2013-04-09T18:36:34Z</dcterms:created>
  <dcterms:modified xsi:type="dcterms:W3CDTF">2013-04-26T21:34:47Z</dcterms:modified>
</cp:coreProperties>
</file>