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 id="2147483653" r:id="rId2"/>
    <p:sldMasterId id="2147483773" r:id="rId3"/>
    <p:sldMasterId id="2147483788" r:id="rId4"/>
    <p:sldMasterId id="2147483803" r:id="rId5"/>
  </p:sldMasterIdLst>
  <p:notesMasterIdLst>
    <p:notesMasterId r:id="rId41"/>
  </p:notesMasterIdLst>
  <p:handoutMasterIdLst>
    <p:handoutMasterId r:id="rId42"/>
  </p:handoutMasterIdLst>
  <p:sldIdLst>
    <p:sldId id="386" r:id="rId6"/>
    <p:sldId id="495" r:id="rId7"/>
    <p:sldId id="496" r:id="rId8"/>
    <p:sldId id="404" r:id="rId9"/>
    <p:sldId id="478" r:id="rId10"/>
    <p:sldId id="503" r:id="rId11"/>
    <p:sldId id="626" r:id="rId12"/>
    <p:sldId id="625" r:id="rId13"/>
    <p:sldId id="613" r:id="rId14"/>
    <p:sldId id="614" r:id="rId15"/>
    <p:sldId id="585" r:id="rId16"/>
    <p:sldId id="572" r:id="rId17"/>
    <p:sldId id="633" r:id="rId18"/>
    <p:sldId id="641" r:id="rId19"/>
    <p:sldId id="635" r:id="rId20"/>
    <p:sldId id="637" r:id="rId21"/>
    <p:sldId id="615" r:id="rId22"/>
    <p:sldId id="616" r:id="rId23"/>
    <p:sldId id="617" r:id="rId24"/>
    <p:sldId id="638" r:id="rId25"/>
    <p:sldId id="618" r:id="rId26"/>
    <p:sldId id="639" r:id="rId27"/>
    <p:sldId id="623" r:id="rId28"/>
    <p:sldId id="621" r:id="rId29"/>
    <p:sldId id="622" r:id="rId30"/>
    <p:sldId id="545" r:id="rId31"/>
    <p:sldId id="629" r:id="rId32"/>
    <p:sldId id="630" r:id="rId33"/>
    <p:sldId id="631" r:id="rId34"/>
    <p:sldId id="632" r:id="rId35"/>
    <p:sldId id="627" r:id="rId36"/>
    <p:sldId id="502" r:id="rId37"/>
    <p:sldId id="567" r:id="rId38"/>
    <p:sldId id="628" r:id="rId39"/>
    <p:sldId id="619" r:id="rId40"/>
  </p:sldIdLst>
  <p:sldSz cx="9144000" cy="6858000" type="screen4x3"/>
  <p:notesSz cx="6858000" cy="9296400"/>
  <p:custDataLst>
    <p:tags r:id="rId43"/>
  </p:custDataLst>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B2B2B2"/>
    <a:srgbClr val="336600"/>
    <a:srgbClr val="BBDEE3"/>
    <a:srgbClr val="FFFF00"/>
    <a:srgbClr val="CC3300"/>
    <a:srgbClr val="A50021"/>
    <a:srgbClr val="8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87164" autoAdjust="0"/>
  </p:normalViewPr>
  <p:slideViewPr>
    <p:cSldViewPr>
      <p:cViewPr varScale="1">
        <p:scale>
          <a:sx n="55" d="100"/>
          <a:sy n="55" d="100"/>
        </p:scale>
        <p:origin x="-918" y="-84"/>
      </p:cViewPr>
      <p:guideLst>
        <p:guide orient="horz" pos="1200"/>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094"/>
    </p:cViewPr>
  </p:sorterViewPr>
  <p:notesViewPr>
    <p:cSldViewPr>
      <p:cViewPr>
        <p:scale>
          <a:sx n="75" d="100"/>
          <a:sy n="75" d="100"/>
        </p:scale>
        <p:origin x="-3372" y="-396"/>
      </p:cViewPr>
      <p:guideLst>
        <p:guide orient="horz" pos="2171"/>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D:\rpendlet\Documents\1-School\SIM%20Fund\Portfolio%20performance%202010%20Sp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pendlet\Documents\1-School\SIM%20Fund\Portfolio%20performance%202010%20Spr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pendlet\Documents\1-School\SIM%20Fund\Board%20Presentation%202010-04-30%20Performanc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gayle\Local%20Settings\Temporary%20Internet%20Files\Content.Outlook\L9V0TZQN\MBA%20Attribution%2011-20-09%20-%204-16-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gayle\Documents\School\SIM%20Fund\December%20Presentation\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gayle\Documents\School\SIM%20Fund\December%20Presentation\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gayle\Documents\School\SIM%20Fund\December%20Presentation\Book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rpendlet\Documents\1-School\SIM%20Fund\Portfolio%20performance%202010%20Sp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'Portfolio Value Spring'!$AJ$142</c:f>
              <c:strCache>
                <c:ptCount val="1"/>
                <c:pt idx="0">
                  <c:v>Russell Midcap Growth</c:v>
                </c:pt>
              </c:strCache>
            </c:strRef>
          </c:tx>
          <c:marker>
            <c:symbol val="none"/>
          </c:marker>
          <c:cat>
            <c:numRef>
              <c:f>'Portfolio Value Spring'!$AH$143:$AH$249</c:f>
              <c:numCache>
                <c:formatCode>d\-mmm\-yy</c:formatCode>
                <c:ptCount val="107"/>
                <c:pt idx="0">
                  <c:v>40136</c:v>
                </c:pt>
                <c:pt idx="1">
                  <c:v>40137</c:v>
                </c:pt>
                <c:pt idx="2">
                  <c:v>40140</c:v>
                </c:pt>
                <c:pt idx="3">
                  <c:v>40141</c:v>
                </c:pt>
                <c:pt idx="4">
                  <c:v>40142</c:v>
                </c:pt>
                <c:pt idx="5">
                  <c:v>40143</c:v>
                </c:pt>
                <c:pt idx="6">
                  <c:v>40144</c:v>
                </c:pt>
                <c:pt idx="7">
                  <c:v>40147</c:v>
                </c:pt>
                <c:pt idx="8">
                  <c:v>40148</c:v>
                </c:pt>
                <c:pt idx="9">
                  <c:v>40149</c:v>
                </c:pt>
                <c:pt idx="10">
                  <c:v>40150</c:v>
                </c:pt>
                <c:pt idx="11">
                  <c:v>40151</c:v>
                </c:pt>
                <c:pt idx="12">
                  <c:v>40154</c:v>
                </c:pt>
                <c:pt idx="13">
                  <c:v>40155</c:v>
                </c:pt>
                <c:pt idx="14">
                  <c:v>40156</c:v>
                </c:pt>
                <c:pt idx="15">
                  <c:v>40157</c:v>
                </c:pt>
                <c:pt idx="16">
                  <c:v>40158</c:v>
                </c:pt>
                <c:pt idx="17">
                  <c:v>40161</c:v>
                </c:pt>
                <c:pt idx="18">
                  <c:v>40162</c:v>
                </c:pt>
                <c:pt idx="19">
                  <c:v>40163</c:v>
                </c:pt>
                <c:pt idx="20">
                  <c:v>40164</c:v>
                </c:pt>
                <c:pt idx="21">
                  <c:v>40165</c:v>
                </c:pt>
                <c:pt idx="22">
                  <c:v>40168</c:v>
                </c:pt>
                <c:pt idx="23">
                  <c:v>40169</c:v>
                </c:pt>
                <c:pt idx="24">
                  <c:v>40170</c:v>
                </c:pt>
                <c:pt idx="25">
                  <c:v>40171</c:v>
                </c:pt>
                <c:pt idx="26">
                  <c:v>40172</c:v>
                </c:pt>
                <c:pt idx="27">
                  <c:v>40175</c:v>
                </c:pt>
                <c:pt idx="28">
                  <c:v>40176</c:v>
                </c:pt>
                <c:pt idx="29">
                  <c:v>40177</c:v>
                </c:pt>
                <c:pt idx="30">
                  <c:v>40178</c:v>
                </c:pt>
                <c:pt idx="31">
                  <c:v>40179</c:v>
                </c:pt>
                <c:pt idx="32">
                  <c:v>40182</c:v>
                </c:pt>
                <c:pt idx="33">
                  <c:v>40183</c:v>
                </c:pt>
                <c:pt idx="34">
                  <c:v>40184</c:v>
                </c:pt>
                <c:pt idx="35">
                  <c:v>40185</c:v>
                </c:pt>
                <c:pt idx="36">
                  <c:v>40186</c:v>
                </c:pt>
                <c:pt idx="37">
                  <c:v>40189</c:v>
                </c:pt>
                <c:pt idx="38">
                  <c:v>40190</c:v>
                </c:pt>
                <c:pt idx="39">
                  <c:v>40191</c:v>
                </c:pt>
                <c:pt idx="40">
                  <c:v>40192</c:v>
                </c:pt>
                <c:pt idx="41">
                  <c:v>40193</c:v>
                </c:pt>
                <c:pt idx="42">
                  <c:v>40196</c:v>
                </c:pt>
                <c:pt idx="43">
                  <c:v>40197</c:v>
                </c:pt>
                <c:pt idx="44">
                  <c:v>40198</c:v>
                </c:pt>
                <c:pt idx="45">
                  <c:v>40199</c:v>
                </c:pt>
                <c:pt idx="46">
                  <c:v>40200</c:v>
                </c:pt>
                <c:pt idx="47">
                  <c:v>40203</c:v>
                </c:pt>
                <c:pt idx="48">
                  <c:v>40204</c:v>
                </c:pt>
                <c:pt idx="49">
                  <c:v>40205</c:v>
                </c:pt>
                <c:pt idx="50">
                  <c:v>40206</c:v>
                </c:pt>
                <c:pt idx="51">
                  <c:v>40207</c:v>
                </c:pt>
                <c:pt idx="52">
                  <c:v>40210</c:v>
                </c:pt>
                <c:pt idx="53">
                  <c:v>40211</c:v>
                </c:pt>
                <c:pt idx="54">
                  <c:v>40212</c:v>
                </c:pt>
                <c:pt idx="55">
                  <c:v>40213</c:v>
                </c:pt>
                <c:pt idx="56">
                  <c:v>40214</c:v>
                </c:pt>
                <c:pt idx="57">
                  <c:v>40217</c:v>
                </c:pt>
                <c:pt idx="58">
                  <c:v>40218</c:v>
                </c:pt>
                <c:pt idx="59">
                  <c:v>40219</c:v>
                </c:pt>
                <c:pt idx="60">
                  <c:v>40220</c:v>
                </c:pt>
                <c:pt idx="61">
                  <c:v>40221</c:v>
                </c:pt>
                <c:pt idx="62">
                  <c:v>40224</c:v>
                </c:pt>
                <c:pt idx="63">
                  <c:v>40225</c:v>
                </c:pt>
                <c:pt idx="64">
                  <c:v>40226</c:v>
                </c:pt>
                <c:pt idx="65">
                  <c:v>40227</c:v>
                </c:pt>
                <c:pt idx="66">
                  <c:v>40228</c:v>
                </c:pt>
                <c:pt idx="67">
                  <c:v>40231</c:v>
                </c:pt>
                <c:pt idx="68">
                  <c:v>40232</c:v>
                </c:pt>
                <c:pt idx="69">
                  <c:v>40233</c:v>
                </c:pt>
                <c:pt idx="70">
                  <c:v>40234</c:v>
                </c:pt>
                <c:pt idx="71">
                  <c:v>40235</c:v>
                </c:pt>
                <c:pt idx="72">
                  <c:v>40238</c:v>
                </c:pt>
                <c:pt idx="73">
                  <c:v>40239</c:v>
                </c:pt>
                <c:pt idx="74">
                  <c:v>40240</c:v>
                </c:pt>
                <c:pt idx="75">
                  <c:v>40241</c:v>
                </c:pt>
                <c:pt idx="76">
                  <c:v>40242</c:v>
                </c:pt>
                <c:pt idx="77">
                  <c:v>40245</c:v>
                </c:pt>
                <c:pt idx="78">
                  <c:v>40246</c:v>
                </c:pt>
                <c:pt idx="79">
                  <c:v>40247</c:v>
                </c:pt>
                <c:pt idx="80">
                  <c:v>40248</c:v>
                </c:pt>
                <c:pt idx="81">
                  <c:v>40249</c:v>
                </c:pt>
                <c:pt idx="82">
                  <c:v>40252</c:v>
                </c:pt>
                <c:pt idx="83">
                  <c:v>40253</c:v>
                </c:pt>
                <c:pt idx="84">
                  <c:v>40254</c:v>
                </c:pt>
                <c:pt idx="85">
                  <c:v>40255</c:v>
                </c:pt>
                <c:pt idx="86">
                  <c:v>40256</c:v>
                </c:pt>
                <c:pt idx="87">
                  <c:v>40259</c:v>
                </c:pt>
                <c:pt idx="88">
                  <c:v>40260</c:v>
                </c:pt>
                <c:pt idx="89">
                  <c:v>40261</c:v>
                </c:pt>
                <c:pt idx="90">
                  <c:v>40262</c:v>
                </c:pt>
                <c:pt idx="91">
                  <c:v>40263</c:v>
                </c:pt>
                <c:pt idx="92">
                  <c:v>40266</c:v>
                </c:pt>
                <c:pt idx="93">
                  <c:v>40267</c:v>
                </c:pt>
                <c:pt idx="94">
                  <c:v>40268</c:v>
                </c:pt>
                <c:pt idx="95">
                  <c:v>40269</c:v>
                </c:pt>
                <c:pt idx="96">
                  <c:v>40270</c:v>
                </c:pt>
                <c:pt idx="97">
                  <c:v>40273</c:v>
                </c:pt>
                <c:pt idx="98">
                  <c:v>40274</c:v>
                </c:pt>
                <c:pt idx="99">
                  <c:v>40275</c:v>
                </c:pt>
                <c:pt idx="100">
                  <c:v>40276</c:v>
                </c:pt>
                <c:pt idx="101">
                  <c:v>40277</c:v>
                </c:pt>
                <c:pt idx="102">
                  <c:v>40280</c:v>
                </c:pt>
                <c:pt idx="103">
                  <c:v>40281</c:v>
                </c:pt>
                <c:pt idx="104">
                  <c:v>40282</c:v>
                </c:pt>
                <c:pt idx="105">
                  <c:v>40283</c:v>
                </c:pt>
                <c:pt idx="106">
                  <c:v>40284</c:v>
                </c:pt>
              </c:numCache>
            </c:numRef>
          </c:cat>
          <c:val>
            <c:numRef>
              <c:f>'Portfolio Value Spring'!$AJ$143:$AJ$249</c:f>
              <c:numCache>
                <c:formatCode>0.00%</c:formatCode>
                <c:ptCount val="107"/>
                <c:pt idx="0" formatCode="0%">
                  <c:v>0</c:v>
                </c:pt>
                <c:pt idx="1">
                  <c:v>-5.3550640279396164E-3</c:v>
                </c:pt>
                <c:pt idx="2">
                  <c:v>3.0267753201396203E-3</c:v>
                </c:pt>
                <c:pt idx="3">
                  <c:v>2.095459837019531E-3</c:v>
                </c:pt>
                <c:pt idx="4">
                  <c:v>9.7788125727589267E-3</c:v>
                </c:pt>
                <c:pt idx="5">
                  <c:v>9.7788125727589267E-3</c:v>
                </c:pt>
                <c:pt idx="6">
                  <c:v>-8.3818393480791439E-3</c:v>
                </c:pt>
                <c:pt idx="7">
                  <c:v>-7.4505238649592654E-3</c:v>
                </c:pt>
                <c:pt idx="8">
                  <c:v>8.3818393480790312E-3</c:v>
                </c:pt>
                <c:pt idx="9">
                  <c:v>1.3271245634458822E-2</c:v>
                </c:pt>
                <c:pt idx="10">
                  <c:v>5.8207217694994408E-3</c:v>
                </c:pt>
                <c:pt idx="11">
                  <c:v>1.606519208381843E-2</c:v>
                </c:pt>
                <c:pt idx="12">
                  <c:v>1.5832363213038412E-2</c:v>
                </c:pt>
                <c:pt idx="13">
                  <c:v>7.4505238649591595E-3</c:v>
                </c:pt>
                <c:pt idx="14">
                  <c:v>9.0803259604190709E-3</c:v>
                </c:pt>
                <c:pt idx="15">
                  <c:v>1.5133876600698553E-2</c:v>
                </c:pt>
                <c:pt idx="16">
                  <c:v>2.2118742724097678E-2</c:v>
                </c:pt>
                <c:pt idx="17">
                  <c:v>3.6088474970896289E-2</c:v>
                </c:pt>
                <c:pt idx="18">
                  <c:v>3.3760186263096507E-2</c:v>
                </c:pt>
                <c:pt idx="19">
                  <c:v>4.1443538998835724E-2</c:v>
                </c:pt>
                <c:pt idx="20">
                  <c:v>3.0034924330617038E-2</c:v>
                </c:pt>
                <c:pt idx="21">
                  <c:v>3.3760186263096507E-2</c:v>
                </c:pt>
                <c:pt idx="22">
                  <c:v>4.5168800931315443E-2</c:v>
                </c:pt>
                <c:pt idx="23">
                  <c:v>5.4016298020954791E-2</c:v>
                </c:pt>
                <c:pt idx="24">
                  <c:v>6.1001164144353796E-2</c:v>
                </c:pt>
                <c:pt idx="25">
                  <c:v>6.6123399301513383E-2</c:v>
                </c:pt>
                <c:pt idx="26">
                  <c:v>6.6123399301513383E-2</c:v>
                </c:pt>
                <c:pt idx="27">
                  <c:v>6.5890570430733486E-2</c:v>
                </c:pt>
                <c:pt idx="28">
                  <c:v>6.3562281722933725E-2</c:v>
                </c:pt>
                <c:pt idx="29">
                  <c:v>6.426076833527343E-2</c:v>
                </c:pt>
                <c:pt idx="30">
                  <c:v>5.3783469150174477E-2</c:v>
                </c:pt>
                <c:pt idx="31">
                  <c:v>5.3783469150174477E-2</c:v>
                </c:pt>
                <c:pt idx="32">
                  <c:v>6.8684516880093138E-2</c:v>
                </c:pt>
                <c:pt idx="33">
                  <c:v>7.217694994179269E-2</c:v>
                </c:pt>
                <c:pt idx="34">
                  <c:v>7.6135040745052285E-2</c:v>
                </c:pt>
                <c:pt idx="35">
                  <c:v>7.8463329452852143E-2</c:v>
                </c:pt>
                <c:pt idx="36">
                  <c:v>8.1722933643771686E-2</c:v>
                </c:pt>
                <c:pt idx="37">
                  <c:v>8.218859138533148E-2</c:v>
                </c:pt>
                <c:pt idx="38">
                  <c:v>6.9150174621653182E-2</c:v>
                </c:pt>
                <c:pt idx="39">
                  <c:v>8.0325960419092055E-2</c:v>
                </c:pt>
                <c:pt idx="40">
                  <c:v>8.1024447031431801E-2</c:v>
                </c:pt>
                <c:pt idx="41">
                  <c:v>6.8684516880093138E-2</c:v>
                </c:pt>
                <c:pt idx="42">
                  <c:v>6.8684516880093138E-2</c:v>
                </c:pt>
                <c:pt idx="43">
                  <c:v>7.8696158323631943E-2</c:v>
                </c:pt>
                <c:pt idx="44">
                  <c:v>6.8684516880093138E-2</c:v>
                </c:pt>
                <c:pt idx="45">
                  <c:v>5.4249126891734466E-2</c:v>
                </c:pt>
                <c:pt idx="46">
                  <c:v>3.3061699650756671E-2</c:v>
                </c:pt>
                <c:pt idx="47">
                  <c:v>3.5389988358556446E-2</c:v>
                </c:pt>
                <c:pt idx="48">
                  <c:v>3.3993015133876592E-2</c:v>
                </c:pt>
                <c:pt idx="49">
                  <c:v>3.7019790454016238E-2</c:v>
                </c:pt>
                <c:pt idx="50">
                  <c:v>2.2817229336437473E-2</c:v>
                </c:pt>
                <c:pt idx="51">
                  <c:v>1.1641443538998883E-2</c:v>
                </c:pt>
                <c:pt idx="52">
                  <c:v>2.8870779976717005E-2</c:v>
                </c:pt>
                <c:pt idx="53">
                  <c:v>4.4470314318975378E-2</c:v>
                </c:pt>
                <c:pt idx="54">
                  <c:v>3.9348079161815971E-2</c:v>
                </c:pt>
                <c:pt idx="55">
                  <c:v>3.2596041909196422E-3</c:v>
                </c:pt>
                <c:pt idx="56">
                  <c:v>4.8894062863793514E-3</c:v>
                </c:pt>
                <c:pt idx="57">
                  <c:v>9.3131548311986936E-4</c:v>
                </c:pt>
                <c:pt idx="58">
                  <c:v>1.606519208381843E-2</c:v>
                </c:pt>
                <c:pt idx="59">
                  <c:v>1.047729918509897E-2</c:v>
                </c:pt>
                <c:pt idx="60">
                  <c:v>2.6309662398137146E-2</c:v>
                </c:pt>
                <c:pt idx="61">
                  <c:v>2.7706635622817329E-2</c:v>
                </c:pt>
                <c:pt idx="62">
                  <c:v>2.7706635622817329E-2</c:v>
                </c:pt>
                <c:pt idx="63">
                  <c:v>4.4004656577415514E-2</c:v>
                </c:pt>
                <c:pt idx="64">
                  <c:v>5.2386495925494887E-2</c:v>
                </c:pt>
                <c:pt idx="65">
                  <c:v>5.7741559953434149E-2</c:v>
                </c:pt>
                <c:pt idx="66">
                  <c:v>6.2165308498253635E-2</c:v>
                </c:pt>
                <c:pt idx="67">
                  <c:v>6.2398137369033831E-2</c:v>
                </c:pt>
                <c:pt idx="68">
                  <c:v>4.6798603026775409E-2</c:v>
                </c:pt>
                <c:pt idx="69">
                  <c:v>5.6111757857974218E-2</c:v>
                </c:pt>
                <c:pt idx="70">
                  <c:v>5.8440046565773868E-2</c:v>
                </c:pt>
                <c:pt idx="71">
                  <c:v>6.1233993015133902E-2</c:v>
                </c:pt>
                <c:pt idx="72">
                  <c:v>8.1024447031431801E-2</c:v>
                </c:pt>
                <c:pt idx="73">
                  <c:v>8.4982537834691479E-2</c:v>
                </c:pt>
                <c:pt idx="74">
                  <c:v>8.707799767171108E-2</c:v>
                </c:pt>
                <c:pt idx="75">
                  <c:v>8.731082654249149E-2</c:v>
                </c:pt>
                <c:pt idx="76">
                  <c:v>0.10360884749708962</c:v>
                </c:pt>
                <c:pt idx="77">
                  <c:v>0.10360884749708962</c:v>
                </c:pt>
                <c:pt idx="78">
                  <c:v>0.10430733410942944</c:v>
                </c:pt>
                <c:pt idx="79">
                  <c:v>0.11338766006984836</c:v>
                </c:pt>
                <c:pt idx="80">
                  <c:v>0.1159487776484282</c:v>
                </c:pt>
                <c:pt idx="81">
                  <c:v>0.11920838183934784</c:v>
                </c:pt>
                <c:pt idx="82">
                  <c:v>0.11688009313154805</c:v>
                </c:pt>
                <c:pt idx="83">
                  <c:v>0.1282887077997672</c:v>
                </c:pt>
                <c:pt idx="84">
                  <c:v>0.13480791618160648</c:v>
                </c:pt>
                <c:pt idx="85">
                  <c:v>0.1310826542491268</c:v>
                </c:pt>
                <c:pt idx="86">
                  <c:v>0.12200232828870772</c:v>
                </c:pt>
                <c:pt idx="87">
                  <c:v>0.13410942956926641</c:v>
                </c:pt>
                <c:pt idx="88">
                  <c:v>0.14249126891734593</c:v>
                </c:pt>
                <c:pt idx="89">
                  <c:v>0.13434225844004644</c:v>
                </c:pt>
                <c:pt idx="90">
                  <c:v>0.12898719441210738</c:v>
                </c:pt>
                <c:pt idx="91">
                  <c:v>0.12735739231664733</c:v>
                </c:pt>
                <c:pt idx="92">
                  <c:v>0.13783469150174621</c:v>
                </c:pt>
                <c:pt idx="93">
                  <c:v>0.13899883585564629</c:v>
                </c:pt>
                <c:pt idx="94">
                  <c:v>0.12968568102444711</c:v>
                </c:pt>
                <c:pt idx="95">
                  <c:v>0.14342258440046582</c:v>
                </c:pt>
                <c:pt idx="96">
                  <c:v>0.14342258440046582</c:v>
                </c:pt>
                <c:pt idx="97">
                  <c:v>0.15785797438882399</c:v>
                </c:pt>
                <c:pt idx="98">
                  <c:v>0.15995343422584432</c:v>
                </c:pt>
                <c:pt idx="99">
                  <c:v>0.15227008149010507</c:v>
                </c:pt>
                <c:pt idx="100">
                  <c:v>0.15320139697322499</c:v>
                </c:pt>
                <c:pt idx="101">
                  <c:v>0.16111757857974388</c:v>
                </c:pt>
                <c:pt idx="102">
                  <c:v>0.1646100116414437</c:v>
                </c:pt>
                <c:pt idx="103">
                  <c:v>0.16670547147846365</c:v>
                </c:pt>
                <c:pt idx="104">
                  <c:v>0.18277066356228192</c:v>
                </c:pt>
                <c:pt idx="105">
                  <c:v>0.18416763678696196</c:v>
                </c:pt>
                <c:pt idx="106">
                  <c:v>0.16856810244470324</c:v>
                </c:pt>
              </c:numCache>
            </c:numRef>
          </c:val>
        </c:ser>
        <c:ser>
          <c:idx val="1"/>
          <c:order val="1"/>
          <c:tx>
            <c:strRef>
              <c:f>'Portfolio Value Spring'!$AK$142</c:f>
              <c:strCache>
                <c:ptCount val="1"/>
                <c:pt idx="0">
                  <c:v>SIM Fund</c:v>
                </c:pt>
              </c:strCache>
            </c:strRef>
          </c:tx>
          <c:marker>
            <c:symbol val="none"/>
          </c:marker>
          <c:cat>
            <c:numRef>
              <c:f>'Portfolio Value Spring'!$AH$143:$AH$249</c:f>
              <c:numCache>
                <c:formatCode>d\-mmm\-yy</c:formatCode>
                <c:ptCount val="107"/>
                <c:pt idx="0">
                  <c:v>40136</c:v>
                </c:pt>
                <c:pt idx="1">
                  <c:v>40137</c:v>
                </c:pt>
                <c:pt idx="2">
                  <c:v>40140</c:v>
                </c:pt>
                <c:pt idx="3">
                  <c:v>40141</c:v>
                </c:pt>
                <c:pt idx="4">
                  <c:v>40142</c:v>
                </c:pt>
                <c:pt idx="5">
                  <c:v>40143</c:v>
                </c:pt>
                <c:pt idx="6">
                  <c:v>40144</c:v>
                </c:pt>
                <c:pt idx="7">
                  <c:v>40147</c:v>
                </c:pt>
                <c:pt idx="8">
                  <c:v>40148</c:v>
                </c:pt>
                <c:pt idx="9">
                  <c:v>40149</c:v>
                </c:pt>
                <c:pt idx="10">
                  <c:v>40150</c:v>
                </c:pt>
                <c:pt idx="11">
                  <c:v>40151</c:v>
                </c:pt>
                <c:pt idx="12">
                  <c:v>40154</c:v>
                </c:pt>
                <c:pt idx="13">
                  <c:v>40155</c:v>
                </c:pt>
                <c:pt idx="14">
                  <c:v>40156</c:v>
                </c:pt>
                <c:pt idx="15">
                  <c:v>40157</c:v>
                </c:pt>
                <c:pt idx="16">
                  <c:v>40158</c:v>
                </c:pt>
                <c:pt idx="17">
                  <c:v>40161</c:v>
                </c:pt>
                <c:pt idx="18">
                  <c:v>40162</c:v>
                </c:pt>
                <c:pt idx="19">
                  <c:v>40163</c:v>
                </c:pt>
                <c:pt idx="20">
                  <c:v>40164</c:v>
                </c:pt>
                <c:pt idx="21">
                  <c:v>40165</c:v>
                </c:pt>
                <c:pt idx="22">
                  <c:v>40168</c:v>
                </c:pt>
                <c:pt idx="23">
                  <c:v>40169</c:v>
                </c:pt>
                <c:pt idx="24">
                  <c:v>40170</c:v>
                </c:pt>
                <c:pt idx="25">
                  <c:v>40171</c:v>
                </c:pt>
                <c:pt idx="26">
                  <c:v>40172</c:v>
                </c:pt>
                <c:pt idx="27">
                  <c:v>40175</c:v>
                </c:pt>
                <c:pt idx="28">
                  <c:v>40176</c:v>
                </c:pt>
                <c:pt idx="29">
                  <c:v>40177</c:v>
                </c:pt>
                <c:pt idx="30">
                  <c:v>40178</c:v>
                </c:pt>
                <c:pt idx="31">
                  <c:v>40179</c:v>
                </c:pt>
                <c:pt idx="32">
                  <c:v>40182</c:v>
                </c:pt>
                <c:pt idx="33">
                  <c:v>40183</c:v>
                </c:pt>
                <c:pt idx="34">
                  <c:v>40184</c:v>
                </c:pt>
                <c:pt idx="35">
                  <c:v>40185</c:v>
                </c:pt>
                <c:pt idx="36">
                  <c:v>40186</c:v>
                </c:pt>
                <c:pt idx="37">
                  <c:v>40189</c:v>
                </c:pt>
                <c:pt idx="38">
                  <c:v>40190</c:v>
                </c:pt>
                <c:pt idx="39">
                  <c:v>40191</c:v>
                </c:pt>
                <c:pt idx="40">
                  <c:v>40192</c:v>
                </c:pt>
                <c:pt idx="41">
                  <c:v>40193</c:v>
                </c:pt>
                <c:pt idx="42">
                  <c:v>40196</c:v>
                </c:pt>
                <c:pt idx="43">
                  <c:v>40197</c:v>
                </c:pt>
                <c:pt idx="44">
                  <c:v>40198</c:v>
                </c:pt>
                <c:pt idx="45">
                  <c:v>40199</c:v>
                </c:pt>
                <c:pt idx="46">
                  <c:v>40200</c:v>
                </c:pt>
                <c:pt idx="47">
                  <c:v>40203</c:v>
                </c:pt>
                <c:pt idx="48">
                  <c:v>40204</c:v>
                </c:pt>
                <c:pt idx="49">
                  <c:v>40205</c:v>
                </c:pt>
                <c:pt idx="50">
                  <c:v>40206</c:v>
                </c:pt>
                <c:pt idx="51">
                  <c:v>40207</c:v>
                </c:pt>
                <c:pt idx="52">
                  <c:v>40210</c:v>
                </c:pt>
                <c:pt idx="53">
                  <c:v>40211</c:v>
                </c:pt>
                <c:pt idx="54">
                  <c:v>40212</c:v>
                </c:pt>
                <c:pt idx="55">
                  <c:v>40213</c:v>
                </c:pt>
                <c:pt idx="56">
                  <c:v>40214</c:v>
                </c:pt>
                <c:pt idx="57">
                  <c:v>40217</c:v>
                </c:pt>
                <c:pt idx="58">
                  <c:v>40218</c:v>
                </c:pt>
                <c:pt idx="59">
                  <c:v>40219</c:v>
                </c:pt>
                <c:pt idx="60">
                  <c:v>40220</c:v>
                </c:pt>
                <c:pt idx="61">
                  <c:v>40221</c:v>
                </c:pt>
                <c:pt idx="62">
                  <c:v>40224</c:v>
                </c:pt>
                <c:pt idx="63">
                  <c:v>40225</c:v>
                </c:pt>
                <c:pt idx="64">
                  <c:v>40226</c:v>
                </c:pt>
                <c:pt idx="65">
                  <c:v>40227</c:v>
                </c:pt>
                <c:pt idx="66">
                  <c:v>40228</c:v>
                </c:pt>
                <c:pt idx="67">
                  <c:v>40231</c:v>
                </c:pt>
                <c:pt idx="68">
                  <c:v>40232</c:v>
                </c:pt>
                <c:pt idx="69">
                  <c:v>40233</c:v>
                </c:pt>
                <c:pt idx="70">
                  <c:v>40234</c:v>
                </c:pt>
                <c:pt idx="71">
                  <c:v>40235</c:v>
                </c:pt>
                <c:pt idx="72">
                  <c:v>40238</c:v>
                </c:pt>
                <c:pt idx="73">
                  <c:v>40239</c:v>
                </c:pt>
                <c:pt idx="74">
                  <c:v>40240</c:v>
                </c:pt>
                <c:pt idx="75">
                  <c:v>40241</c:v>
                </c:pt>
                <c:pt idx="76">
                  <c:v>40242</c:v>
                </c:pt>
                <c:pt idx="77">
                  <c:v>40245</c:v>
                </c:pt>
                <c:pt idx="78">
                  <c:v>40246</c:v>
                </c:pt>
                <c:pt idx="79">
                  <c:v>40247</c:v>
                </c:pt>
                <c:pt idx="80">
                  <c:v>40248</c:v>
                </c:pt>
                <c:pt idx="81">
                  <c:v>40249</c:v>
                </c:pt>
                <c:pt idx="82">
                  <c:v>40252</c:v>
                </c:pt>
                <c:pt idx="83">
                  <c:v>40253</c:v>
                </c:pt>
                <c:pt idx="84">
                  <c:v>40254</c:v>
                </c:pt>
                <c:pt idx="85">
                  <c:v>40255</c:v>
                </c:pt>
                <c:pt idx="86">
                  <c:v>40256</c:v>
                </c:pt>
                <c:pt idx="87">
                  <c:v>40259</c:v>
                </c:pt>
                <c:pt idx="88">
                  <c:v>40260</c:v>
                </c:pt>
                <c:pt idx="89">
                  <c:v>40261</c:v>
                </c:pt>
                <c:pt idx="90">
                  <c:v>40262</c:v>
                </c:pt>
                <c:pt idx="91">
                  <c:v>40263</c:v>
                </c:pt>
                <c:pt idx="92">
                  <c:v>40266</c:v>
                </c:pt>
                <c:pt idx="93">
                  <c:v>40267</c:v>
                </c:pt>
                <c:pt idx="94">
                  <c:v>40268</c:v>
                </c:pt>
                <c:pt idx="95">
                  <c:v>40269</c:v>
                </c:pt>
                <c:pt idx="96">
                  <c:v>40270</c:v>
                </c:pt>
                <c:pt idx="97">
                  <c:v>40273</c:v>
                </c:pt>
                <c:pt idx="98">
                  <c:v>40274</c:v>
                </c:pt>
                <c:pt idx="99">
                  <c:v>40275</c:v>
                </c:pt>
                <c:pt idx="100">
                  <c:v>40276</c:v>
                </c:pt>
                <c:pt idx="101">
                  <c:v>40277</c:v>
                </c:pt>
                <c:pt idx="102">
                  <c:v>40280</c:v>
                </c:pt>
                <c:pt idx="103">
                  <c:v>40281</c:v>
                </c:pt>
                <c:pt idx="104">
                  <c:v>40282</c:v>
                </c:pt>
                <c:pt idx="105">
                  <c:v>40283</c:v>
                </c:pt>
                <c:pt idx="106">
                  <c:v>40284</c:v>
                </c:pt>
              </c:numCache>
            </c:numRef>
          </c:cat>
          <c:val>
            <c:numRef>
              <c:f>'Portfolio Value Spring'!$AK$143:$AK$249</c:f>
              <c:numCache>
                <c:formatCode>0.00%</c:formatCode>
                <c:ptCount val="107"/>
                <c:pt idx="0" formatCode="0%">
                  <c:v>0</c:v>
                </c:pt>
                <c:pt idx="1">
                  <c:v>3.9487601845365006E-3</c:v>
                </c:pt>
                <c:pt idx="2">
                  <c:v>8.1926589292587067E-3</c:v>
                </c:pt>
                <c:pt idx="3">
                  <c:v>1.0170557459403987E-2</c:v>
                </c:pt>
                <c:pt idx="4">
                  <c:v>1.7761863288966281E-2</c:v>
                </c:pt>
                <c:pt idx="5">
                  <c:v>1.7761863288966281E-2</c:v>
                </c:pt>
                <c:pt idx="6">
                  <c:v>4.9143583820863241E-3</c:v>
                </c:pt>
                <c:pt idx="7">
                  <c:v>5.6327192633685063E-3</c:v>
                </c:pt>
                <c:pt idx="8">
                  <c:v>1.6044202939710105E-2</c:v>
                </c:pt>
                <c:pt idx="9">
                  <c:v>1.9005686300496819E-2</c:v>
                </c:pt>
                <c:pt idx="10">
                  <c:v>6.8802973790005441E-3</c:v>
                </c:pt>
                <c:pt idx="11">
                  <c:v>1.1623404080756818E-2</c:v>
                </c:pt>
                <c:pt idx="12">
                  <c:v>1.8548257821029868E-2</c:v>
                </c:pt>
                <c:pt idx="13">
                  <c:v>1.7296135713879911E-2</c:v>
                </c:pt>
                <c:pt idx="14">
                  <c:v>2.0115303784766187E-2</c:v>
                </c:pt>
                <c:pt idx="15">
                  <c:v>2.2599036926242357E-2</c:v>
                </c:pt>
                <c:pt idx="16">
                  <c:v>2.8503070349824185E-2</c:v>
                </c:pt>
                <c:pt idx="17">
                  <c:v>4.3951694845725427E-2</c:v>
                </c:pt>
                <c:pt idx="18">
                  <c:v>4.4870590908230201E-2</c:v>
                </c:pt>
                <c:pt idx="19">
                  <c:v>4.8470441966286033E-2</c:v>
                </c:pt>
                <c:pt idx="20">
                  <c:v>3.6929019065831181E-2</c:v>
                </c:pt>
                <c:pt idx="21">
                  <c:v>4.3847877261740095E-2</c:v>
                </c:pt>
                <c:pt idx="22">
                  <c:v>5.6581782380672851E-2</c:v>
                </c:pt>
                <c:pt idx="23">
                  <c:v>6.0891632113398257E-2</c:v>
                </c:pt>
                <c:pt idx="24">
                  <c:v>6.7507241986481864E-2</c:v>
                </c:pt>
                <c:pt idx="25">
                  <c:v>7.4780783964759068E-2</c:v>
                </c:pt>
                <c:pt idx="26">
                  <c:v>7.4780783964759068E-2</c:v>
                </c:pt>
                <c:pt idx="27">
                  <c:v>7.7125988475932328E-2</c:v>
                </c:pt>
                <c:pt idx="28">
                  <c:v>7.7249528245324925E-2</c:v>
                </c:pt>
                <c:pt idx="29">
                  <c:v>7.4493628945226098E-2</c:v>
                </c:pt>
                <c:pt idx="30">
                  <c:v>6.6891720468788302E-2</c:v>
                </c:pt>
                <c:pt idx="31">
                  <c:v>6.6891720468788302E-2</c:v>
                </c:pt>
                <c:pt idx="32">
                  <c:v>7.8565360900215375E-2</c:v>
                </c:pt>
                <c:pt idx="33">
                  <c:v>7.8658765170304956E-2</c:v>
                </c:pt>
                <c:pt idx="34">
                  <c:v>8.4697225009624538E-2</c:v>
                </c:pt>
                <c:pt idx="35">
                  <c:v>8.0929814264346644E-2</c:v>
                </c:pt>
                <c:pt idx="36">
                  <c:v>7.9640772226113904E-2</c:v>
                </c:pt>
                <c:pt idx="37">
                  <c:v>7.8499409912212603E-2</c:v>
                </c:pt>
                <c:pt idx="38">
                  <c:v>6.9463177890957031E-2</c:v>
                </c:pt>
                <c:pt idx="39">
                  <c:v>7.6432524881509367E-2</c:v>
                </c:pt>
                <c:pt idx="40">
                  <c:v>7.3871165218269266E-2</c:v>
                </c:pt>
                <c:pt idx="41">
                  <c:v>6.3462584647619696E-2</c:v>
                </c:pt>
                <c:pt idx="42">
                  <c:v>6.3462584647619696E-2</c:v>
                </c:pt>
                <c:pt idx="43">
                  <c:v>7.3578014654372526E-2</c:v>
                </c:pt>
                <c:pt idx="44">
                  <c:v>6.6653792024032724E-2</c:v>
                </c:pt>
                <c:pt idx="45">
                  <c:v>5.7450946980454297E-2</c:v>
                </c:pt>
                <c:pt idx="46">
                  <c:v>3.9568005250834704E-2</c:v>
                </c:pt>
                <c:pt idx="47">
                  <c:v>3.8550024928842179E-2</c:v>
                </c:pt>
                <c:pt idx="48">
                  <c:v>3.9000637421032394E-2</c:v>
                </c:pt>
                <c:pt idx="49">
                  <c:v>4.5605833980221049E-2</c:v>
                </c:pt>
                <c:pt idx="50">
                  <c:v>3.8745037898151806E-2</c:v>
                </c:pt>
                <c:pt idx="51">
                  <c:v>2.678708244189059E-2</c:v>
                </c:pt>
                <c:pt idx="52">
                  <c:v>4.0921956945680474E-2</c:v>
                </c:pt>
                <c:pt idx="53">
                  <c:v>5.4117518980631239E-2</c:v>
                </c:pt>
                <c:pt idx="54">
                  <c:v>4.6537573129863674E-2</c:v>
                </c:pt>
                <c:pt idx="55">
                  <c:v>1.5552599857369143E-2</c:v>
                </c:pt>
                <c:pt idx="56">
                  <c:v>1.6856504534524825E-2</c:v>
                </c:pt>
                <c:pt idx="57">
                  <c:v>1.2457352746274797E-2</c:v>
                </c:pt>
                <c:pt idx="58">
                  <c:v>2.3672807366315326E-2</c:v>
                </c:pt>
                <c:pt idx="59">
                  <c:v>1.9225060113221129E-2</c:v>
                </c:pt>
                <c:pt idx="60">
                  <c:v>3.1941925263961737E-2</c:v>
                </c:pt>
                <c:pt idx="61">
                  <c:v>3.3477731286012856E-2</c:v>
                </c:pt>
                <c:pt idx="62">
                  <c:v>3.3477731286012856E-2</c:v>
                </c:pt>
                <c:pt idx="63">
                  <c:v>5.0280717698215883E-2</c:v>
                </c:pt>
                <c:pt idx="64">
                  <c:v>5.6015298104777012E-2</c:v>
                </c:pt>
                <c:pt idx="65">
                  <c:v>6.6768149143899391E-2</c:v>
                </c:pt>
                <c:pt idx="66">
                  <c:v>6.4109598550971758E-2</c:v>
                </c:pt>
                <c:pt idx="67">
                  <c:v>6.2254766457769284E-2</c:v>
                </c:pt>
                <c:pt idx="68">
                  <c:v>4.7491211794182593E-2</c:v>
                </c:pt>
                <c:pt idx="69">
                  <c:v>5.6493679434020866E-2</c:v>
                </c:pt>
                <c:pt idx="70">
                  <c:v>6.3070476046222512E-2</c:v>
                </c:pt>
                <c:pt idx="71">
                  <c:v>5.7085660551211691E-2</c:v>
                </c:pt>
                <c:pt idx="72">
                  <c:v>6.9548787953373783E-2</c:v>
                </c:pt>
                <c:pt idx="73">
                  <c:v>7.8263469463746169E-2</c:v>
                </c:pt>
                <c:pt idx="74">
                  <c:v>8.1354961470738507E-2</c:v>
                </c:pt>
                <c:pt idx="75">
                  <c:v>8.5458438255359939E-2</c:v>
                </c:pt>
                <c:pt idx="76">
                  <c:v>0.10174615496273318</c:v>
                </c:pt>
                <c:pt idx="77">
                  <c:v>0.10484111807435748</c:v>
                </c:pt>
                <c:pt idx="78">
                  <c:v>0.10735766893235144</c:v>
                </c:pt>
                <c:pt idx="79">
                  <c:v>0.11684041123123259</c:v>
                </c:pt>
                <c:pt idx="80">
                  <c:v>0.12727202731443787</c:v>
                </c:pt>
                <c:pt idx="81">
                  <c:v>0.13316596297909133</c:v>
                </c:pt>
                <c:pt idx="82">
                  <c:v>0.13755659478324533</c:v>
                </c:pt>
                <c:pt idx="83">
                  <c:v>0.14716587462370068</c:v>
                </c:pt>
                <c:pt idx="84">
                  <c:v>0.15622766659724499</c:v>
                </c:pt>
                <c:pt idx="85">
                  <c:v>0.15168588396412774</c:v>
                </c:pt>
                <c:pt idx="86">
                  <c:v>0.13726028866968371</c:v>
                </c:pt>
                <c:pt idx="87">
                  <c:v>0.1527253220238434</c:v>
                </c:pt>
                <c:pt idx="88">
                  <c:v>0.16307426270582098</c:v>
                </c:pt>
                <c:pt idx="89">
                  <c:v>0.15377422673255459</c:v>
                </c:pt>
                <c:pt idx="90">
                  <c:v>0.14328581075537541</c:v>
                </c:pt>
                <c:pt idx="91">
                  <c:v>0.14174211585916158</c:v>
                </c:pt>
                <c:pt idx="92">
                  <c:v>0.15379884001994354</c:v>
                </c:pt>
                <c:pt idx="93">
                  <c:v>0.15392947977608268</c:v>
                </c:pt>
                <c:pt idx="94">
                  <c:v>0.14472259562893286</c:v>
                </c:pt>
                <c:pt idx="95">
                  <c:v>0.15489753930237163</c:v>
                </c:pt>
                <c:pt idx="96">
                  <c:v>0.15489753930237163</c:v>
                </c:pt>
                <c:pt idx="97">
                  <c:v>0.16371446062189629</c:v>
                </c:pt>
                <c:pt idx="98">
                  <c:v>0.16321588377479523</c:v>
                </c:pt>
                <c:pt idx="99">
                  <c:v>0.16457466346062838</c:v>
                </c:pt>
                <c:pt idx="100">
                  <c:v>0.15669304706186798</c:v>
                </c:pt>
                <c:pt idx="101">
                  <c:v>0.16216224574158578</c:v>
                </c:pt>
                <c:pt idx="102">
                  <c:v>0.16490189396090965</c:v>
                </c:pt>
                <c:pt idx="103">
                  <c:v>0.16696688566181372</c:v>
                </c:pt>
                <c:pt idx="104">
                  <c:v>0.1837774453932135</c:v>
                </c:pt>
                <c:pt idx="105">
                  <c:v>0.1866508889183407</c:v>
                </c:pt>
                <c:pt idx="106">
                  <c:v>0.1751508037184997</c:v>
                </c:pt>
              </c:numCache>
            </c:numRef>
          </c:val>
        </c:ser>
        <c:marker val="1"/>
        <c:axId val="36635392"/>
        <c:axId val="36636928"/>
      </c:lineChart>
      <c:dateAx>
        <c:axId val="36635392"/>
        <c:scaling>
          <c:orientation val="minMax"/>
        </c:scaling>
        <c:axPos val="b"/>
        <c:numFmt formatCode="d\-mmm\-yy" sourceLinked="1"/>
        <c:tickLblPos val="low"/>
        <c:crossAx val="36636928"/>
        <c:crosses val="autoZero"/>
        <c:auto val="1"/>
        <c:lblOffset val="100"/>
        <c:majorUnit val="1"/>
        <c:majorTimeUnit val="months"/>
      </c:dateAx>
      <c:valAx>
        <c:axId val="36636928"/>
        <c:scaling>
          <c:orientation val="minMax"/>
        </c:scaling>
        <c:axPos val="l"/>
        <c:majorGridlines/>
        <c:numFmt formatCode="0%" sourceLinked="1"/>
        <c:tickLblPos val="nextTo"/>
        <c:crossAx val="36635392"/>
        <c:crosses val="autoZero"/>
        <c:crossBetween val="between"/>
      </c:valAx>
    </c:plotArea>
    <c:legend>
      <c:legendPos val="b"/>
      <c:layout>
        <c:manualLayout>
          <c:xMode val="edge"/>
          <c:yMode val="edge"/>
          <c:x val="0.33730153418757736"/>
          <c:y val="0.87691142978946168"/>
          <c:w val="0.41856339513588725"/>
          <c:h val="3.6493329983586634E-2"/>
        </c:manualLayout>
      </c:layout>
      <c:overlay val="1"/>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'Portfolio Value Spring'!$AD$108</c:f>
              <c:strCache>
                <c:ptCount val="1"/>
                <c:pt idx="0">
                  <c:v>Russell Midcap Growth</c:v>
                </c:pt>
              </c:strCache>
            </c:strRef>
          </c:tx>
          <c:marker>
            <c:symbol val="none"/>
          </c:marker>
          <c:cat>
            <c:numRef>
              <c:f>'Portfolio Value Spring'!$AH$109:$AH$249</c:f>
              <c:numCache>
                <c:formatCode>d\-mmm\-yy</c:formatCode>
                <c:ptCount val="141"/>
                <c:pt idx="0">
                  <c:v>40090</c:v>
                </c:pt>
                <c:pt idx="1">
                  <c:v>40091</c:v>
                </c:pt>
                <c:pt idx="2">
                  <c:v>40092</c:v>
                </c:pt>
                <c:pt idx="3">
                  <c:v>40093</c:v>
                </c:pt>
                <c:pt idx="4">
                  <c:v>40094</c:v>
                </c:pt>
                <c:pt idx="5">
                  <c:v>40095</c:v>
                </c:pt>
                <c:pt idx="6">
                  <c:v>40098</c:v>
                </c:pt>
                <c:pt idx="7">
                  <c:v>40099</c:v>
                </c:pt>
                <c:pt idx="8">
                  <c:v>40100</c:v>
                </c:pt>
                <c:pt idx="9">
                  <c:v>40101</c:v>
                </c:pt>
                <c:pt idx="10">
                  <c:v>40102</c:v>
                </c:pt>
                <c:pt idx="11">
                  <c:v>40105</c:v>
                </c:pt>
                <c:pt idx="12">
                  <c:v>40106</c:v>
                </c:pt>
                <c:pt idx="13">
                  <c:v>40107</c:v>
                </c:pt>
                <c:pt idx="14">
                  <c:v>40108</c:v>
                </c:pt>
                <c:pt idx="15">
                  <c:v>40109</c:v>
                </c:pt>
                <c:pt idx="16">
                  <c:v>40112</c:v>
                </c:pt>
                <c:pt idx="17">
                  <c:v>40113</c:v>
                </c:pt>
                <c:pt idx="18">
                  <c:v>40114</c:v>
                </c:pt>
                <c:pt idx="19">
                  <c:v>40115</c:v>
                </c:pt>
                <c:pt idx="20">
                  <c:v>40116</c:v>
                </c:pt>
                <c:pt idx="21">
                  <c:v>40119</c:v>
                </c:pt>
                <c:pt idx="22">
                  <c:v>40120</c:v>
                </c:pt>
                <c:pt idx="23">
                  <c:v>40121</c:v>
                </c:pt>
                <c:pt idx="24">
                  <c:v>40122</c:v>
                </c:pt>
                <c:pt idx="25">
                  <c:v>40123</c:v>
                </c:pt>
                <c:pt idx="26">
                  <c:v>40126</c:v>
                </c:pt>
                <c:pt idx="27">
                  <c:v>40127</c:v>
                </c:pt>
                <c:pt idx="28">
                  <c:v>40128</c:v>
                </c:pt>
                <c:pt idx="29">
                  <c:v>40129</c:v>
                </c:pt>
                <c:pt idx="30">
                  <c:v>40130</c:v>
                </c:pt>
                <c:pt idx="31">
                  <c:v>40133</c:v>
                </c:pt>
                <c:pt idx="32">
                  <c:v>40134</c:v>
                </c:pt>
                <c:pt idx="33">
                  <c:v>40135</c:v>
                </c:pt>
                <c:pt idx="34">
                  <c:v>40136</c:v>
                </c:pt>
                <c:pt idx="35">
                  <c:v>40137</c:v>
                </c:pt>
                <c:pt idx="36">
                  <c:v>40140</c:v>
                </c:pt>
                <c:pt idx="37">
                  <c:v>40141</c:v>
                </c:pt>
                <c:pt idx="38">
                  <c:v>40142</c:v>
                </c:pt>
                <c:pt idx="39">
                  <c:v>40143</c:v>
                </c:pt>
                <c:pt idx="40">
                  <c:v>40144</c:v>
                </c:pt>
                <c:pt idx="41">
                  <c:v>40147</c:v>
                </c:pt>
                <c:pt idx="42">
                  <c:v>40148</c:v>
                </c:pt>
                <c:pt idx="43">
                  <c:v>40149</c:v>
                </c:pt>
                <c:pt idx="44">
                  <c:v>40150</c:v>
                </c:pt>
                <c:pt idx="45">
                  <c:v>40151</c:v>
                </c:pt>
                <c:pt idx="46">
                  <c:v>40154</c:v>
                </c:pt>
                <c:pt idx="47">
                  <c:v>40155</c:v>
                </c:pt>
                <c:pt idx="48">
                  <c:v>40156</c:v>
                </c:pt>
                <c:pt idx="49">
                  <c:v>40157</c:v>
                </c:pt>
                <c:pt idx="50">
                  <c:v>40158</c:v>
                </c:pt>
                <c:pt idx="51">
                  <c:v>40161</c:v>
                </c:pt>
                <c:pt idx="52">
                  <c:v>40162</c:v>
                </c:pt>
                <c:pt idx="53">
                  <c:v>40163</c:v>
                </c:pt>
                <c:pt idx="54">
                  <c:v>40164</c:v>
                </c:pt>
                <c:pt idx="55">
                  <c:v>40165</c:v>
                </c:pt>
                <c:pt idx="56">
                  <c:v>40168</c:v>
                </c:pt>
                <c:pt idx="57">
                  <c:v>40169</c:v>
                </c:pt>
                <c:pt idx="58">
                  <c:v>40170</c:v>
                </c:pt>
                <c:pt idx="59">
                  <c:v>40171</c:v>
                </c:pt>
                <c:pt idx="60">
                  <c:v>40172</c:v>
                </c:pt>
                <c:pt idx="61">
                  <c:v>40175</c:v>
                </c:pt>
                <c:pt idx="62">
                  <c:v>40176</c:v>
                </c:pt>
                <c:pt idx="63">
                  <c:v>40177</c:v>
                </c:pt>
                <c:pt idx="64">
                  <c:v>40178</c:v>
                </c:pt>
                <c:pt idx="65">
                  <c:v>40179</c:v>
                </c:pt>
                <c:pt idx="66">
                  <c:v>40182</c:v>
                </c:pt>
                <c:pt idx="67">
                  <c:v>40183</c:v>
                </c:pt>
                <c:pt idx="68">
                  <c:v>40184</c:v>
                </c:pt>
                <c:pt idx="69">
                  <c:v>40185</c:v>
                </c:pt>
                <c:pt idx="70">
                  <c:v>40186</c:v>
                </c:pt>
                <c:pt idx="71">
                  <c:v>40189</c:v>
                </c:pt>
                <c:pt idx="72">
                  <c:v>40190</c:v>
                </c:pt>
                <c:pt idx="73">
                  <c:v>40191</c:v>
                </c:pt>
                <c:pt idx="74">
                  <c:v>40192</c:v>
                </c:pt>
                <c:pt idx="75">
                  <c:v>40193</c:v>
                </c:pt>
                <c:pt idx="76">
                  <c:v>40196</c:v>
                </c:pt>
                <c:pt idx="77">
                  <c:v>40197</c:v>
                </c:pt>
                <c:pt idx="78">
                  <c:v>40198</c:v>
                </c:pt>
                <c:pt idx="79">
                  <c:v>40199</c:v>
                </c:pt>
                <c:pt idx="80">
                  <c:v>40200</c:v>
                </c:pt>
                <c:pt idx="81">
                  <c:v>40203</c:v>
                </c:pt>
                <c:pt idx="82">
                  <c:v>40204</c:v>
                </c:pt>
                <c:pt idx="83">
                  <c:v>40205</c:v>
                </c:pt>
                <c:pt idx="84">
                  <c:v>40206</c:v>
                </c:pt>
                <c:pt idx="85">
                  <c:v>40207</c:v>
                </c:pt>
                <c:pt idx="86">
                  <c:v>40210</c:v>
                </c:pt>
                <c:pt idx="87">
                  <c:v>40211</c:v>
                </c:pt>
                <c:pt idx="88">
                  <c:v>40212</c:v>
                </c:pt>
                <c:pt idx="89">
                  <c:v>40213</c:v>
                </c:pt>
                <c:pt idx="90">
                  <c:v>40214</c:v>
                </c:pt>
                <c:pt idx="91">
                  <c:v>40217</c:v>
                </c:pt>
                <c:pt idx="92">
                  <c:v>40218</c:v>
                </c:pt>
                <c:pt idx="93">
                  <c:v>40219</c:v>
                </c:pt>
                <c:pt idx="94">
                  <c:v>40220</c:v>
                </c:pt>
                <c:pt idx="95">
                  <c:v>40221</c:v>
                </c:pt>
                <c:pt idx="96">
                  <c:v>40224</c:v>
                </c:pt>
                <c:pt idx="97">
                  <c:v>40225</c:v>
                </c:pt>
                <c:pt idx="98">
                  <c:v>40226</c:v>
                </c:pt>
                <c:pt idx="99">
                  <c:v>40227</c:v>
                </c:pt>
                <c:pt idx="100">
                  <c:v>40228</c:v>
                </c:pt>
                <c:pt idx="101">
                  <c:v>40231</c:v>
                </c:pt>
                <c:pt idx="102">
                  <c:v>40232</c:v>
                </c:pt>
                <c:pt idx="103">
                  <c:v>40233</c:v>
                </c:pt>
                <c:pt idx="104">
                  <c:v>40234</c:v>
                </c:pt>
                <c:pt idx="105">
                  <c:v>40235</c:v>
                </c:pt>
                <c:pt idx="106">
                  <c:v>40238</c:v>
                </c:pt>
                <c:pt idx="107">
                  <c:v>40239</c:v>
                </c:pt>
                <c:pt idx="108">
                  <c:v>40240</c:v>
                </c:pt>
                <c:pt idx="109">
                  <c:v>40241</c:v>
                </c:pt>
                <c:pt idx="110">
                  <c:v>40242</c:v>
                </c:pt>
                <c:pt idx="111">
                  <c:v>40245</c:v>
                </c:pt>
                <c:pt idx="112">
                  <c:v>40246</c:v>
                </c:pt>
                <c:pt idx="113">
                  <c:v>40247</c:v>
                </c:pt>
                <c:pt idx="114">
                  <c:v>40248</c:v>
                </c:pt>
                <c:pt idx="115">
                  <c:v>40249</c:v>
                </c:pt>
                <c:pt idx="116">
                  <c:v>40252</c:v>
                </c:pt>
                <c:pt idx="117">
                  <c:v>40253</c:v>
                </c:pt>
                <c:pt idx="118">
                  <c:v>40254</c:v>
                </c:pt>
                <c:pt idx="119">
                  <c:v>40255</c:v>
                </c:pt>
                <c:pt idx="120">
                  <c:v>40256</c:v>
                </c:pt>
                <c:pt idx="121">
                  <c:v>40259</c:v>
                </c:pt>
                <c:pt idx="122">
                  <c:v>40260</c:v>
                </c:pt>
                <c:pt idx="123">
                  <c:v>40261</c:v>
                </c:pt>
                <c:pt idx="124">
                  <c:v>40262</c:v>
                </c:pt>
                <c:pt idx="125">
                  <c:v>40263</c:v>
                </c:pt>
                <c:pt idx="126">
                  <c:v>40266</c:v>
                </c:pt>
                <c:pt idx="127">
                  <c:v>40267</c:v>
                </c:pt>
                <c:pt idx="128">
                  <c:v>40268</c:v>
                </c:pt>
                <c:pt idx="129">
                  <c:v>40269</c:v>
                </c:pt>
                <c:pt idx="130">
                  <c:v>40270</c:v>
                </c:pt>
                <c:pt idx="131">
                  <c:v>40273</c:v>
                </c:pt>
                <c:pt idx="132">
                  <c:v>40274</c:v>
                </c:pt>
                <c:pt idx="133">
                  <c:v>40275</c:v>
                </c:pt>
                <c:pt idx="134">
                  <c:v>40276</c:v>
                </c:pt>
                <c:pt idx="135">
                  <c:v>40277</c:v>
                </c:pt>
                <c:pt idx="136">
                  <c:v>40280</c:v>
                </c:pt>
                <c:pt idx="137">
                  <c:v>40281</c:v>
                </c:pt>
                <c:pt idx="138">
                  <c:v>40282</c:v>
                </c:pt>
                <c:pt idx="139">
                  <c:v>40283</c:v>
                </c:pt>
                <c:pt idx="140">
                  <c:v>40284</c:v>
                </c:pt>
              </c:numCache>
            </c:numRef>
          </c:cat>
          <c:val>
            <c:numRef>
              <c:f>'Portfolio Value Spring'!$AD$109:$AD$249</c:f>
              <c:numCache>
                <c:formatCode>0.00%</c:formatCode>
                <c:ptCount val="141"/>
                <c:pt idx="0" formatCode="General">
                  <c:v>0</c:v>
                </c:pt>
                <c:pt idx="1">
                  <c:v>1.9305962854349934E-2</c:v>
                </c:pt>
                <c:pt idx="2">
                  <c:v>3.42130987292278E-2</c:v>
                </c:pt>
                <c:pt idx="3">
                  <c:v>3.4946236559139782E-2</c:v>
                </c:pt>
                <c:pt idx="4">
                  <c:v>4.6432062561094757E-2</c:v>
                </c:pt>
                <c:pt idx="5">
                  <c:v>5.6451612903225833E-2</c:v>
                </c:pt>
                <c:pt idx="6">
                  <c:v>6.03616813294236E-2</c:v>
                </c:pt>
                <c:pt idx="7">
                  <c:v>5.7917888563049802E-2</c:v>
                </c:pt>
                <c:pt idx="8">
                  <c:v>7.6246334310850372E-2</c:v>
                </c:pt>
                <c:pt idx="9">
                  <c:v>7.6979472140762395E-2</c:v>
                </c:pt>
                <c:pt idx="10">
                  <c:v>7.0625610948191864E-2</c:v>
                </c:pt>
                <c:pt idx="11">
                  <c:v>8.0889540566959864E-2</c:v>
                </c:pt>
                <c:pt idx="12">
                  <c:v>7.258064516129048E-2</c:v>
                </c:pt>
                <c:pt idx="13">
                  <c:v>6.329423264907133E-2</c:v>
                </c:pt>
                <c:pt idx="14">
                  <c:v>7.6246334310850372E-2</c:v>
                </c:pt>
                <c:pt idx="15">
                  <c:v>6.0117302052786134E-2</c:v>
                </c:pt>
                <c:pt idx="16">
                  <c:v>5.1075268817204263E-2</c:v>
                </c:pt>
                <c:pt idx="17">
                  <c:v>3.7878787878787852E-2</c:v>
                </c:pt>
                <c:pt idx="18">
                  <c:v>6.3538611925708852E-3</c:v>
                </c:pt>
                <c:pt idx="19">
                  <c:v>2.614858260019548E-2</c:v>
                </c:pt>
                <c:pt idx="20">
                  <c:v>-2.1994134897360684E-3</c:v>
                </c:pt>
                <c:pt idx="21">
                  <c:v>5.376344086021511E-3</c:v>
                </c:pt>
                <c:pt idx="22">
                  <c:v>1.4418377321603115E-2</c:v>
                </c:pt>
                <c:pt idx="23">
                  <c:v>1.3196480938416421E-2</c:v>
                </c:pt>
                <c:pt idx="24">
                  <c:v>3.5679374389052061E-2</c:v>
                </c:pt>
                <c:pt idx="25">
                  <c:v>3.8367546432062534E-2</c:v>
                </c:pt>
                <c:pt idx="26">
                  <c:v>6.0606060606060552E-2</c:v>
                </c:pt>
                <c:pt idx="27">
                  <c:v>6.0850439882697969E-2</c:v>
                </c:pt>
                <c:pt idx="28">
                  <c:v>6.8181818181818107E-2</c:v>
                </c:pt>
                <c:pt idx="29">
                  <c:v>5.4252199413489702E-2</c:v>
                </c:pt>
                <c:pt idx="30">
                  <c:v>6.3049853372433948E-2</c:v>
                </c:pt>
                <c:pt idx="31">
                  <c:v>8.0889540566959864E-2</c:v>
                </c:pt>
                <c:pt idx="32">
                  <c:v>7.9423264907136235E-2</c:v>
                </c:pt>
                <c:pt idx="33">
                  <c:v>7.258064516129048E-2</c:v>
                </c:pt>
                <c:pt idx="34">
                  <c:v>5.4496578690127098E-2</c:v>
                </c:pt>
                <c:pt idx="35">
                  <c:v>4.8875855327468083E-2</c:v>
                </c:pt>
                <c:pt idx="36">
                  <c:v>5.7673509286412461E-2</c:v>
                </c:pt>
                <c:pt idx="37">
                  <c:v>5.6695992179863319E-2</c:v>
                </c:pt>
                <c:pt idx="38">
                  <c:v>6.4760508308895404E-2</c:v>
                </c:pt>
                <c:pt idx="39">
                  <c:v>6.4760508308895404E-2</c:v>
                </c:pt>
                <c:pt idx="40">
                  <c:v>4.5698924731182804E-2</c:v>
                </c:pt>
                <c:pt idx="41">
                  <c:v>4.6676441837732133E-2</c:v>
                </c:pt>
                <c:pt idx="42">
                  <c:v>6.329423264907133E-2</c:v>
                </c:pt>
                <c:pt idx="43">
                  <c:v>6.842619745845549E-2</c:v>
                </c:pt>
                <c:pt idx="44">
                  <c:v>6.0606060606060552E-2</c:v>
                </c:pt>
                <c:pt idx="45">
                  <c:v>7.1358748778103775E-2</c:v>
                </c:pt>
                <c:pt idx="46">
                  <c:v>7.1114369501466212E-2</c:v>
                </c:pt>
                <c:pt idx="47">
                  <c:v>6.2316715542522078E-2</c:v>
                </c:pt>
                <c:pt idx="48">
                  <c:v>6.4027370478983339E-2</c:v>
                </c:pt>
                <c:pt idx="49">
                  <c:v>7.038123167155419E-2</c:v>
                </c:pt>
                <c:pt idx="50">
                  <c:v>7.771260997067482E-2</c:v>
                </c:pt>
                <c:pt idx="51">
                  <c:v>9.2375366568915096E-2</c:v>
                </c:pt>
                <c:pt idx="52">
                  <c:v>8.9931573802541687E-2</c:v>
                </c:pt>
                <c:pt idx="53">
                  <c:v>9.8240469208211098E-2</c:v>
                </c:pt>
                <c:pt idx="54">
                  <c:v>8.6021505376344176E-2</c:v>
                </c:pt>
                <c:pt idx="55">
                  <c:v>8.9931573802541687E-2</c:v>
                </c:pt>
                <c:pt idx="56">
                  <c:v>0.10215053763440855</c:v>
                </c:pt>
                <c:pt idx="57">
                  <c:v>0.11143695014662749</c:v>
                </c:pt>
                <c:pt idx="58">
                  <c:v>0.1155913978494621</c:v>
                </c:pt>
                <c:pt idx="59">
                  <c:v>0.120967741935484</c:v>
                </c:pt>
                <c:pt idx="60">
                  <c:v>0.120967741935484</c:v>
                </c:pt>
                <c:pt idx="61">
                  <c:v>0.12072336265884642</c:v>
                </c:pt>
                <c:pt idx="62">
                  <c:v>0.1182795698924729</c:v>
                </c:pt>
                <c:pt idx="63">
                  <c:v>0.11901270772238506</c:v>
                </c:pt>
                <c:pt idx="64">
                  <c:v>0.10801564027370514</c:v>
                </c:pt>
                <c:pt idx="65">
                  <c:v>0.10801564027370514</c:v>
                </c:pt>
                <c:pt idx="66">
                  <c:v>0.12365591397849462</c:v>
                </c:pt>
                <c:pt idx="67">
                  <c:v>0.12732160312805457</c:v>
                </c:pt>
                <c:pt idx="68">
                  <c:v>0.13147605083088942</c:v>
                </c:pt>
                <c:pt idx="69">
                  <c:v>0.13391984359726372</c:v>
                </c:pt>
                <c:pt idx="70">
                  <c:v>0.13734115347018591</c:v>
                </c:pt>
                <c:pt idx="71">
                  <c:v>0.13782991202346051</c:v>
                </c:pt>
                <c:pt idx="72">
                  <c:v>0.12414467253176942</c:v>
                </c:pt>
                <c:pt idx="73">
                  <c:v>0.13587487781036156</c:v>
                </c:pt>
                <c:pt idx="74">
                  <c:v>0.13660801564027358</c:v>
                </c:pt>
                <c:pt idx="75">
                  <c:v>0.12365591397849462</c:v>
                </c:pt>
                <c:pt idx="76">
                  <c:v>0.12365591397849462</c:v>
                </c:pt>
                <c:pt idx="77">
                  <c:v>0.1341642228739002</c:v>
                </c:pt>
                <c:pt idx="78">
                  <c:v>0.12365591397849462</c:v>
                </c:pt>
                <c:pt idx="79">
                  <c:v>0.10850439882697951</c:v>
                </c:pt>
                <c:pt idx="80">
                  <c:v>8.6265884652981559E-2</c:v>
                </c:pt>
                <c:pt idx="81">
                  <c:v>8.8709677419354732E-2</c:v>
                </c:pt>
                <c:pt idx="82">
                  <c:v>8.7243401759530909E-2</c:v>
                </c:pt>
                <c:pt idx="83">
                  <c:v>9.0420332355816382E-2</c:v>
                </c:pt>
                <c:pt idx="84">
                  <c:v>7.5513196480938433E-2</c:v>
                </c:pt>
                <c:pt idx="85">
                  <c:v>6.3782991202346442E-2</c:v>
                </c:pt>
                <c:pt idx="86">
                  <c:v>8.1867057673509464E-2</c:v>
                </c:pt>
                <c:pt idx="87">
                  <c:v>9.8240469208211098E-2</c:v>
                </c:pt>
                <c:pt idx="88">
                  <c:v>9.2864125122189792E-2</c:v>
                </c:pt>
                <c:pt idx="89">
                  <c:v>5.4740957966764384E-2</c:v>
                </c:pt>
                <c:pt idx="90">
                  <c:v>5.6451612903225833E-2</c:v>
                </c:pt>
                <c:pt idx="91">
                  <c:v>5.229716520039096E-2</c:v>
                </c:pt>
                <c:pt idx="92">
                  <c:v>6.842619745845549E-2</c:v>
                </c:pt>
                <c:pt idx="93">
                  <c:v>6.2561094819159391E-2</c:v>
                </c:pt>
                <c:pt idx="94">
                  <c:v>7.9178885630498463E-2</c:v>
                </c:pt>
                <c:pt idx="95">
                  <c:v>8.0645161290322565E-2</c:v>
                </c:pt>
                <c:pt idx="96">
                  <c:v>8.0645161290322565E-2</c:v>
                </c:pt>
                <c:pt idx="97">
                  <c:v>9.7751710654936583E-2</c:v>
                </c:pt>
                <c:pt idx="98">
                  <c:v>0.10654936461388087</c:v>
                </c:pt>
                <c:pt idx="99">
                  <c:v>0.11217008797653973</c:v>
                </c:pt>
                <c:pt idx="100">
                  <c:v>0.11681329423264919</c:v>
                </c:pt>
                <c:pt idx="101">
                  <c:v>0.11705767350928653</c:v>
                </c:pt>
                <c:pt idx="102">
                  <c:v>0.1006842619745848</c:v>
                </c:pt>
                <c:pt idx="103">
                  <c:v>0.11045943304007792</c:v>
                </c:pt>
                <c:pt idx="104">
                  <c:v>0.11290322580645173</c:v>
                </c:pt>
                <c:pt idx="105">
                  <c:v>0.11583577712609973</c:v>
                </c:pt>
                <c:pt idx="106">
                  <c:v>0.13660801564027358</c:v>
                </c:pt>
                <c:pt idx="107">
                  <c:v>0.14076246334310871</c:v>
                </c:pt>
                <c:pt idx="108">
                  <c:v>0.14296187683284492</c:v>
                </c:pt>
                <c:pt idx="109">
                  <c:v>0.14320625610948232</c:v>
                </c:pt>
                <c:pt idx="110">
                  <c:v>0.1603128054740959</c:v>
                </c:pt>
                <c:pt idx="111">
                  <c:v>0.1603128054740959</c:v>
                </c:pt>
                <c:pt idx="112">
                  <c:v>0.1610459433040077</c:v>
                </c:pt>
                <c:pt idx="113">
                  <c:v>0.17057673509286442</c:v>
                </c:pt>
                <c:pt idx="114">
                  <c:v>0.17326490713587495</c:v>
                </c:pt>
                <c:pt idx="115">
                  <c:v>0.17668621700879772</c:v>
                </c:pt>
                <c:pt idx="116">
                  <c:v>0.17424242424242481</c:v>
                </c:pt>
                <c:pt idx="117">
                  <c:v>0.18621700879765443</c:v>
                </c:pt>
                <c:pt idx="118">
                  <c:v>0.19305962854349956</c:v>
                </c:pt>
                <c:pt idx="119">
                  <c:v>0.1891495601173023</c:v>
                </c:pt>
                <c:pt idx="120">
                  <c:v>0.17961876832844581</c:v>
                </c:pt>
                <c:pt idx="121">
                  <c:v>0.19232649071358737</c:v>
                </c:pt>
                <c:pt idx="122">
                  <c:v>0.20112414467253181</c:v>
                </c:pt>
                <c:pt idx="123">
                  <c:v>0.19061583577712646</c:v>
                </c:pt>
                <c:pt idx="124">
                  <c:v>0.18499511241446781</c:v>
                </c:pt>
                <c:pt idx="125">
                  <c:v>0.18328445747800617</c:v>
                </c:pt>
                <c:pt idx="126">
                  <c:v>0.19428152492668568</c:v>
                </c:pt>
                <c:pt idx="127">
                  <c:v>0.19550342130987297</c:v>
                </c:pt>
                <c:pt idx="128">
                  <c:v>0.18572825024437944</c:v>
                </c:pt>
                <c:pt idx="129">
                  <c:v>0.20014662756598223</c:v>
                </c:pt>
                <c:pt idx="130">
                  <c:v>0.20014662756598223</c:v>
                </c:pt>
                <c:pt idx="131">
                  <c:v>0.21529814271749803</c:v>
                </c:pt>
                <c:pt idx="132">
                  <c:v>0.21749755620723399</c:v>
                </c:pt>
                <c:pt idx="133">
                  <c:v>0.20943304007820174</c:v>
                </c:pt>
                <c:pt idx="134">
                  <c:v>0.21041055718475091</c:v>
                </c:pt>
                <c:pt idx="135">
                  <c:v>0.21871945259042125</c:v>
                </c:pt>
                <c:pt idx="136">
                  <c:v>0.22238514173998047</c:v>
                </c:pt>
                <c:pt idx="137">
                  <c:v>0.22458455522971618</c:v>
                </c:pt>
                <c:pt idx="138">
                  <c:v>0.24144672531769343</c:v>
                </c:pt>
                <c:pt idx="139">
                  <c:v>0.24291300097751736</c:v>
                </c:pt>
                <c:pt idx="140">
                  <c:v>0.22653958944281541</c:v>
                </c:pt>
              </c:numCache>
            </c:numRef>
          </c:val>
        </c:ser>
        <c:ser>
          <c:idx val="1"/>
          <c:order val="1"/>
          <c:tx>
            <c:strRef>
              <c:f>'Portfolio Value Spring'!$AE$108</c:f>
              <c:strCache>
                <c:ptCount val="1"/>
                <c:pt idx="0">
                  <c:v>SIM FUND</c:v>
                </c:pt>
              </c:strCache>
            </c:strRef>
          </c:tx>
          <c:marker>
            <c:symbol val="none"/>
          </c:marker>
          <c:cat>
            <c:numRef>
              <c:f>'Portfolio Value Spring'!$AH$109:$AH$249</c:f>
              <c:numCache>
                <c:formatCode>d\-mmm\-yy</c:formatCode>
                <c:ptCount val="141"/>
                <c:pt idx="0">
                  <c:v>40090</c:v>
                </c:pt>
                <c:pt idx="1">
                  <c:v>40091</c:v>
                </c:pt>
                <c:pt idx="2">
                  <c:v>40092</c:v>
                </c:pt>
                <c:pt idx="3">
                  <c:v>40093</c:v>
                </c:pt>
                <c:pt idx="4">
                  <c:v>40094</c:v>
                </c:pt>
                <c:pt idx="5">
                  <c:v>40095</c:v>
                </c:pt>
                <c:pt idx="6">
                  <c:v>40098</c:v>
                </c:pt>
                <c:pt idx="7">
                  <c:v>40099</c:v>
                </c:pt>
                <c:pt idx="8">
                  <c:v>40100</c:v>
                </c:pt>
                <c:pt idx="9">
                  <c:v>40101</c:v>
                </c:pt>
                <c:pt idx="10">
                  <c:v>40102</c:v>
                </c:pt>
                <c:pt idx="11">
                  <c:v>40105</c:v>
                </c:pt>
                <c:pt idx="12">
                  <c:v>40106</c:v>
                </c:pt>
                <c:pt idx="13">
                  <c:v>40107</c:v>
                </c:pt>
                <c:pt idx="14">
                  <c:v>40108</c:v>
                </c:pt>
                <c:pt idx="15">
                  <c:v>40109</c:v>
                </c:pt>
                <c:pt idx="16">
                  <c:v>40112</c:v>
                </c:pt>
                <c:pt idx="17">
                  <c:v>40113</c:v>
                </c:pt>
                <c:pt idx="18">
                  <c:v>40114</c:v>
                </c:pt>
                <c:pt idx="19">
                  <c:v>40115</c:v>
                </c:pt>
                <c:pt idx="20">
                  <c:v>40116</c:v>
                </c:pt>
                <c:pt idx="21">
                  <c:v>40119</c:v>
                </c:pt>
                <c:pt idx="22">
                  <c:v>40120</c:v>
                </c:pt>
                <c:pt idx="23">
                  <c:v>40121</c:v>
                </c:pt>
                <c:pt idx="24">
                  <c:v>40122</c:v>
                </c:pt>
                <c:pt idx="25">
                  <c:v>40123</c:v>
                </c:pt>
                <c:pt idx="26">
                  <c:v>40126</c:v>
                </c:pt>
                <c:pt idx="27">
                  <c:v>40127</c:v>
                </c:pt>
                <c:pt idx="28">
                  <c:v>40128</c:v>
                </c:pt>
                <c:pt idx="29">
                  <c:v>40129</c:v>
                </c:pt>
                <c:pt idx="30">
                  <c:v>40130</c:v>
                </c:pt>
                <c:pt idx="31">
                  <c:v>40133</c:v>
                </c:pt>
                <c:pt idx="32">
                  <c:v>40134</c:v>
                </c:pt>
                <c:pt idx="33">
                  <c:v>40135</c:v>
                </c:pt>
                <c:pt idx="34">
                  <c:v>40136</c:v>
                </c:pt>
                <c:pt idx="35">
                  <c:v>40137</c:v>
                </c:pt>
                <c:pt idx="36">
                  <c:v>40140</c:v>
                </c:pt>
                <c:pt idx="37">
                  <c:v>40141</c:v>
                </c:pt>
                <c:pt idx="38">
                  <c:v>40142</c:v>
                </c:pt>
                <c:pt idx="39">
                  <c:v>40143</c:v>
                </c:pt>
                <c:pt idx="40">
                  <c:v>40144</c:v>
                </c:pt>
                <c:pt idx="41">
                  <c:v>40147</c:v>
                </c:pt>
                <c:pt idx="42">
                  <c:v>40148</c:v>
                </c:pt>
                <c:pt idx="43">
                  <c:v>40149</c:v>
                </c:pt>
                <c:pt idx="44">
                  <c:v>40150</c:v>
                </c:pt>
                <c:pt idx="45">
                  <c:v>40151</c:v>
                </c:pt>
                <c:pt idx="46">
                  <c:v>40154</c:v>
                </c:pt>
                <c:pt idx="47">
                  <c:v>40155</c:v>
                </c:pt>
                <c:pt idx="48">
                  <c:v>40156</c:v>
                </c:pt>
                <c:pt idx="49">
                  <c:v>40157</c:v>
                </c:pt>
                <c:pt idx="50">
                  <c:v>40158</c:v>
                </c:pt>
                <c:pt idx="51">
                  <c:v>40161</c:v>
                </c:pt>
                <c:pt idx="52">
                  <c:v>40162</c:v>
                </c:pt>
                <c:pt idx="53">
                  <c:v>40163</c:v>
                </c:pt>
                <c:pt idx="54">
                  <c:v>40164</c:v>
                </c:pt>
                <c:pt idx="55">
                  <c:v>40165</c:v>
                </c:pt>
                <c:pt idx="56">
                  <c:v>40168</c:v>
                </c:pt>
                <c:pt idx="57">
                  <c:v>40169</c:v>
                </c:pt>
                <c:pt idx="58">
                  <c:v>40170</c:v>
                </c:pt>
                <c:pt idx="59">
                  <c:v>40171</c:v>
                </c:pt>
                <c:pt idx="60">
                  <c:v>40172</c:v>
                </c:pt>
                <c:pt idx="61">
                  <c:v>40175</c:v>
                </c:pt>
                <c:pt idx="62">
                  <c:v>40176</c:v>
                </c:pt>
                <c:pt idx="63">
                  <c:v>40177</c:v>
                </c:pt>
                <c:pt idx="64">
                  <c:v>40178</c:v>
                </c:pt>
                <c:pt idx="65">
                  <c:v>40179</c:v>
                </c:pt>
                <c:pt idx="66">
                  <c:v>40182</c:v>
                </c:pt>
                <c:pt idx="67">
                  <c:v>40183</c:v>
                </c:pt>
                <c:pt idx="68">
                  <c:v>40184</c:v>
                </c:pt>
                <c:pt idx="69">
                  <c:v>40185</c:v>
                </c:pt>
                <c:pt idx="70">
                  <c:v>40186</c:v>
                </c:pt>
                <c:pt idx="71">
                  <c:v>40189</c:v>
                </c:pt>
                <c:pt idx="72">
                  <c:v>40190</c:v>
                </c:pt>
                <c:pt idx="73">
                  <c:v>40191</c:v>
                </c:pt>
                <c:pt idx="74">
                  <c:v>40192</c:v>
                </c:pt>
                <c:pt idx="75">
                  <c:v>40193</c:v>
                </c:pt>
                <c:pt idx="76">
                  <c:v>40196</c:v>
                </c:pt>
                <c:pt idx="77">
                  <c:v>40197</c:v>
                </c:pt>
                <c:pt idx="78">
                  <c:v>40198</c:v>
                </c:pt>
                <c:pt idx="79">
                  <c:v>40199</c:v>
                </c:pt>
                <c:pt idx="80">
                  <c:v>40200</c:v>
                </c:pt>
                <c:pt idx="81">
                  <c:v>40203</c:v>
                </c:pt>
                <c:pt idx="82">
                  <c:v>40204</c:v>
                </c:pt>
                <c:pt idx="83">
                  <c:v>40205</c:v>
                </c:pt>
                <c:pt idx="84">
                  <c:v>40206</c:v>
                </c:pt>
                <c:pt idx="85">
                  <c:v>40207</c:v>
                </c:pt>
                <c:pt idx="86">
                  <c:v>40210</c:v>
                </c:pt>
                <c:pt idx="87">
                  <c:v>40211</c:v>
                </c:pt>
                <c:pt idx="88">
                  <c:v>40212</c:v>
                </c:pt>
                <c:pt idx="89">
                  <c:v>40213</c:v>
                </c:pt>
                <c:pt idx="90">
                  <c:v>40214</c:v>
                </c:pt>
                <c:pt idx="91">
                  <c:v>40217</c:v>
                </c:pt>
                <c:pt idx="92">
                  <c:v>40218</c:v>
                </c:pt>
                <c:pt idx="93">
                  <c:v>40219</c:v>
                </c:pt>
                <c:pt idx="94">
                  <c:v>40220</c:v>
                </c:pt>
                <c:pt idx="95">
                  <c:v>40221</c:v>
                </c:pt>
                <c:pt idx="96">
                  <c:v>40224</c:v>
                </c:pt>
                <c:pt idx="97">
                  <c:v>40225</c:v>
                </c:pt>
                <c:pt idx="98">
                  <c:v>40226</c:v>
                </c:pt>
                <c:pt idx="99">
                  <c:v>40227</c:v>
                </c:pt>
                <c:pt idx="100">
                  <c:v>40228</c:v>
                </c:pt>
                <c:pt idx="101">
                  <c:v>40231</c:v>
                </c:pt>
                <c:pt idx="102">
                  <c:v>40232</c:v>
                </c:pt>
                <c:pt idx="103">
                  <c:v>40233</c:v>
                </c:pt>
                <c:pt idx="104">
                  <c:v>40234</c:v>
                </c:pt>
                <c:pt idx="105">
                  <c:v>40235</c:v>
                </c:pt>
                <c:pt idx="106">
                  <c:v>40238</c:v>
                </c:pt>
                <c:pt idx="107">
                  <c:v>40239</c:v>
                </c:pt>
                <c:pt idx="108">
                  <c:v>40240</c:v>
                </c:pt>
                <c:pt idx="109">
                  <c:v>40241</c:v>
                </c:pt>
                <c:pt idx="110">
                  <c:v>40242</c:v>
                </c:pt>
                <c:pt idx="111">
                  <c:v>40245</c:v>
                </c:pt>
                <c:pt idx="112">
                  <c:v>40246</c:v>
                </c:pt>
                <c:pt idx="113">
                  <c:v>40247</c:v>
                </c:pt>
                <c:pt idx="114">
                  <c:v>40248</c:v>
                </c:pt>
                <c:pt idx="115">
                  <c:v>40249</c:v>
                </c:pt>
                <c:pt idx="116">
                  <c:v>40252</c:v>
                </c:pt>
                <c:pt idx="117">
                  <c:v>40253</c:v>
                </c:pt>
                <c:pt idx="118">
                  <c:v>40254</c:v>
                </c:pt>
                <c:pt idx="119">
                  <c:v>40255</c:v>
                </c:pt>
                <c:pt idx="120">
                  <c:v>40256</c:v>
                </c:pt>
                <c:pt idx="121">
                  <c:v>40259</c:v>
                </c:pt>
                <c:pt idx="122">
                  <c:v>40260</c:v>
                </c:pt>
                <c:pt idx="123">
                  <c:v>40261</c:v>
                </c:pt>
                <c:pt idx="124">
                  <c:v>40262</c:v>
                </c:pt>
                <c:pt idx="125">
                  <c:v>40263</c:v>
                </c:pt>
                <c:pt idx="126">
                  <c:v>40266</c:v>
                </c:pt>
                <c:pt idx="127">
                  <c:v>40267</c:v>
                </c:pt>
                <c:pt idx="128">
                  <c:v>40268</c:v>
                </c:pt>
                <c:pt idx="129">
                  <c:v>40269</c:v>
                </c:pt>
                <c:pt idx="130">
                  <c:v>40270</c:v>
                </c:pt>
                <c:pt idx="131">
                  <c:v>40273</c:v>
                </c:pt>
                <c:pt idx="132">
                  <c:v>40274</c:v>
                </c:pt>
                <c:pt idx="133">
                  <c:v>40275</c:v>
                </c:pt>
                <c:pt idx="134">
                  <c:v>40276</c:v>
                </c:pt>
                <c:pt idx="135">
                  <c:v>40277</c:v>
                </c:pt>
                <c:pt idx="136">
                  <c:v>40280</c:v>
                </c:pt>
                <c:pt idx="137">
                  <c:v>40281</c:v>
                </c:pt>
                <c:pt idx="138">
                  <c:v>40282</c:v>
                </c:pt>
                <c:pt idx="139">
                  <c:v>40283</c:v>
                </c:pt>
                <c:pt idx="140">
                  <c:v>40284</c:v>
                </c:pt>
              </c:numCache>
            </c:numRef>
          </c:cat>
          <c:val>
            <c:numRef>
              <c:f>'Portfolio Value Spring'!$AE$109:$AE$249</c:f>
              <c:numCache>
                <c:formatCode>0.00%</c:formatCode>
                <c:ptCount val="141"/>
                <c:pt idx="0" formatCode="General">
                  <c:v>0</c:v>
                </c:pt>
                <c:pt idx="1">
                  <c:v>1.4333229657580661E-2</c:v>
                </c:pt>
                <c:pt idx="2">
                  <c:v>2.9421182425577501E-2</c:v>
                </c:pt>
                <c:pt idx="3">
                  <c:v>3.0672234862591002E-2</c:v>
                </c:pt>
                <c:pt idx="4">
                  <c:v>3.8386231628577044E-2</c:v>
                </c:pt>
                <c:pt idx="5">
                  <c:v>4.1812987003003434E-2</c:v>
                </c:pt>
                <c:pt idx="6">
                  <c:v>4.411639896025029E-2</c:v>
                </c:pt>
                <c:pt idx="7">
                  <c:v>4.1918377941701286E-2</c:v>
                </c:pt>
                <c:pt idx="8">
                  <c:v>6.0934932936336172E-2</c:v>
                </c:pt>
                <c:pt idx="9">
                  <c:v>6.4258157212159217E-2</c:v>
                </c:pt>
                <c:pt idx="10">
                  <c:v>5.4586678746534861E-2</c:v>
                </c:pt>
                <c:pt idx="11">
                  <c:v>6.646175775099207E-2</c:v>
                </c:pt>
                <c:pt idx="12">
                  <c:v>5.7942140250665464E-2</c:v>
                </c:pt>
                <c:pt idx="13">
                  <c:v>4.8231915116402096E-2</c:v>
                </c:pt>
                <c:pt idx="14">
                  <c:v>6.2002791124024813E-2</c:v>
                </c:pt>
                <c:pt idx="15">
                  <c:v>3.9641313719129045E-2</c:v>
                </c:pt>
                <c:pt idx="16">
                  <c:v>2.1612953761461801E-2</c:v>
                </c:pt>
                <c:pt idx="17">
                  <c:v>5.6065499600475022E-3</c:v>
                </c:pt>
                <c:pt idx="18">
                  <c:v>-2.8598699141045167E-2</c:v>
                </c:pt>
                <c:pt idx="19">
                  <c:v>-1.3302444282445664E-2</c:v>
                </c:pt>
                <c:pt idx="20">
                  <c:v>-4.338690768045169E-2</c:v>
                </c:pt>
                <c:pt idx="21">
                  <c:v>-3.965172882365936E-2</c:v>
                </c:pt>
                <c:pt idx="22">
                  <c:v>-3.3769054604223192E-2</c:v>
                </c:pt>
                <c:pt idx="23">
                  <c:v>-2.7435989108528343E-2</c:v>
                </c:pt>
                <c:pt idx="24">
                  <c:v>-1.3175045235960711E-2</c:v>
                </c:pt>
                <c:pt idx="25">
                  <c:v>-1.2421190050921793E-2</c:v>
                </c:pt>
                <c:pt idx="26">
                  <c:v>7.9648272000869547E-3</c:v>
                </c:pt>
                <c:pt idx="27">
                  <c:v>-1.4075269836451019E-3</c:v>
                </c:pt>
                <c:pt idx="28">
                  <c:v>4.0018179316978503E-3</c:v>
                </c:pt>
                <c:pt idx="29">
                  <c:v>-5.3981238801051904E-3</c:v>
                </c:pt>
                <c:pt idx="30">
                  <c:v>-7.0047777432191856E-4</c:v>
                </c:pt>
                <c:pt idx="31">
                  <c:v>1.6408501229881172E-2</c:v>
                </c:pt>
                <c:pt idx="32">
                  <c:v>7.9490185592823309E-3</c:v>
                </c:pt>
                <c:pt idx="33">
                  <c:v>2.1450775705207418E-3</c:v>
                </c:pt>
                <c:pt idx="34">
                  <c:v>-1.2521311442684873E-2</c:v>
                </c:pt>
                <c:pt idx="35">
                  <c:v>-1.3809343700247339E-2</c:v>
                </c:pt>
                <c:pt idx="36">
                  <c:v>-9.6405121280484004E-3</c:v>
                </c:pt>
                <c:pt idx="37">
                  <c:v>-7.6975991758180375E-3</c:v>
                </c:pt>
                <c:pt idx="38">
                  <c:v>-2.4057031624547011E-4</c:v>
                </c:pt>
                <c:pt idx="39">
                  <c:v>-2.4057031624547011E-4</c:v>
                </c:pt>
                <c:pt idx="40">
                  <c:v>-1.2860825251966785E-2</c:v>
                </c:pt>
                <c:pt idx="41">
                  <c:v>-1.2155170922714339E-2</c:v>
                </c:pt>
                <c:pt idx="42">
                  <c:v>-1.9278482474633929E-3</c:v>
                </c:pt>
                <c:pt idx="43">
                  <c:v>9.8125163394713745E-4</c:v>
                </c:pt>
                <c:pt idx="44">
                  <c:v>-1.0929660289667605E-2</c:v>
                </c:pt>
                <c:pt idx="45">
                  <c:v>-6.2704508791743344E-3</c:v>
                </c:pt>
                <c:pt idx="46">
                  <c:v>5.3191426707499588E-4</c:v>
                </c:pt>
                <c:pt idx="47">
                  <c:v>-6.9805998219907447E-4</c:v>
                </c:pt>
                <c:pt idx="48">
                  <c:v>2.0712419187620692E-3</c:v>
                </c:pt>
                <c:pt idx="49">
                  <c:v>4.511042149618184E-3</c:v>
                </c:pt>
                <c:pt idx="50">
                  <c:v>1.0310643511491887E-2</c:v>
                </c:pt>
                <c:pt idx="51">
                  <c:v>2.548600876393859E-2</c:v>
                </c:pt>
                <c:pt idx="52">
                  <c:v>2.6388651156550758E-2</c:v>
                </c:pt>
                <c:pt idx="53">
                  <c:v>2.9924827123213579E-2</c:v>
                </c:pt>
                <c:pt idx="54">
                  <c:v>1.8587551879464509E-2</c:v>
                </c:pt>
                <c:pt idx="55">
                  <c:v>2.5384027532080689E-2</c:v>
                </c:pt>
                <c:pt idx="56">
                  <c:v>3.7892692062121924E-2</c:v>
                </c:pt>
                <c:pt idx="57">
                  <c:v>4.2126308064285287E-2</c:v>
                </c:pt>
                <c:pt idx="58">
                  <c:v>4.8624899328405753E-2</c:v>
                </c:pt>
                <c:pt idx="59">
                  <c:v>5.5769785025423416E-2</c:v>
                </c:pt>
                <c:pt idx="60">
                  <c:v>5.5769785025423416E-2</c:v>
                </c:pt>
                <c:pt idx="61">
                  <c:v>5.8073506956018636E-2</c:v>
                </c:pt>
                <c:pt idx="62">
                  <c:v>5.8194861522195884E-2</c:v>
                </c:pt>
                <c:pt idx="63">
                  <c:v>5.5487709277731521E-2</c:v>
                </c:pt>
                <c:pt idx="64">
                  <c:v>4.8020265313628567E-2</c:v>
                </c:pt>
                <c:pt idx="65">
                  <c:v>4.8020265313628567E-2</c:v>
                </c:pt>
                <c:pt idx="66">
                  <c:v>5.9487419390655702E-2</c:v>
                </c:pt>
                <c:pt idx="67">
                  <c:v>5.9579171501992663E-2</c:v>
                </c:pt>
                <c:pt idx="68">
                  <c:v>6.5510821510587972E-2</c:v>
                </c:pt>
                <c:pt idx="69">
                  <c:v>6.1810049695547153E-2</c:v>
                </c:pt>
                <c:pt idx="70">
                  <c:v>6.0543808564426947E-2</c:v>
                </c:pt>
                <c:pt idx="71">
                  <c:v>5.9422634960691452E-2</c:v>
                </c:pt>
                <c:pt idx="72">
                  <c:v>5.0546238135537734E-2</c:v>
                </c:pt>
                <c:pt idx="73">
                  <c:v>5.7392309524011809E-2</c:v>
                </c:pt>
                <c:pt idx="74">
                  <c:v>5.4876255849274594E-2</c:v>
                </c:pt>
                <c:pt idx="75">
                  <c:v>4.4651784928835155E-2</c:v>
                </c:pt>
                <c:pt idx="76">
                  <c:v>4.4651784928835155E-2</c:v>
                </c:pt>
                <c:pt idx="77">
                  <c:v>5.4588290607950014E-2</c:v>
                </c:pt>
                <c:pt idx="78">
                  <c:v>4.7786545408398794E-2</c:v>
                </c:pt>
                <c:pt idx="79">
                  <c:v>3.8746482654914205E-2</c:v>
                </c:pt>
                <c:pt idx="80">
                  <c:v>2.1179858998082939E-2</c:v>
                </c:pt>
                <c:pt idx="81">
                  <c:v>2.0179884973849479E-2</c:v>
                </c:pt>
                <c:pt idx="82">
                  <c:v>2.0622526916380848E-2</c:v>
                </c:pt>
                <c:pt idx="83">
                  <c:v>2.7110889059980478E-2</c:v>
                </c:pt>
                <c:pt idx="84">
                  <c:v>2.0371448503600852E-2</c:v>
                </c:pt>
                <c:pt idx="85">
                  <c:v>8.6250084390244747E-3</c:v>
                </c:pt>
                <c:pt idx="86">
                  <c:v>2.2509861647115385E-2</c:v>
                </c:pt>
                <c:pt idx="87">
                  <c:v>3.5472017186906159E-2</c:v>
                </c:pt>
                <c:pt idx="88">
                  <c:v>2.8026147367901776E-2</c:v>
                </c:pt>
                <c:pt idx="89">
                  <c:v>-2.4107557280439451E-3</c:v>
                </c:pt>
                <c:pt idx="90">
                  <c:v>-1.1299148521809466E-3</c:v>
                </c:pt>
                <c:pt idx="91">
                  <c:v>-5.451253312142708E-3</c:v>
                </c:pt>
                <c:pt idx="92">
                  <c:v>5.5658194619743282E-3</c:v>
                </c:pt>
                <c:pt idx="93">
                  <c:v>1.1967451062493448E-3</c:v>
                </c:pt>
                <c:pt idx="94">
                  <c:v>1.3688671075438277E-2</c:v>
                </c:pt>
                <c:pt idx="95">
                  <c:v>1.5197311365563461E-2</c:v>
                </c:pt>
                <c:pt idx="96">
                  <c:v>1.5197311365563461E-2</c:v>
                </c:pt>
                <c:pt idx="97">
                  <c:v>3.1703082232395818E-2</c:v>
                </c:pt>
                <c:pt idx="98">
                  <c:v>3.7336227905797201E-2</c:v>
                </c:pt>
                <c:pt idx="99">
                  <c:v>4.7898879750117022E-2</c:v>
                </c:pt>
                <c:pt idx="100">
                  <c:v>4.5287354283853415E-2</c:v>
                </c:pt>
                <c:pt idx="101">
                  <c:v>4.3465330937776915E-2</c:v>
                </c:pt>
                <c:pt idx="102">
                  <c:v>2.8962917826251402E-2</c:v>
                </c:pt>
                <c:pt idx="103">
                  <c:v>3.7806147503050107E-2</c:v>
                </c:pt>
                <c:pt idx="104">
                  <c:v>4.4266612045229643E-2</c:v>
                </c:pt>
                <c:pt idx="105">
                  <c:v>3.8387657505983191E-2</c:v>
                </c:pt>
                <c:pt idx="106">
                  <c:v>5.0630333905151502E-2</c:v>
                </c:pt>
                <c:pt idx="107">
                  <c:v>5.9190867887560832E-2</c:v>
                </c:pt>
                <c:pt idx="108">
                  <c:v>6.2227676788805031E-2</c:v>
                </c:pt>
                <c:pt idx="109">
                  <c:v>6.6258570220649515E-2</c:v>
                </c:pt>
                <c:pt idx="110">
                  <c:v>8.2258185605717987E-2</c:v>
                </c:pt>
                <c:pt idx="111">
                  <c:v>8.5298404213802526E-2</c:v>
                </c:pt>
                <c:pt idx="112">
                  <c:v>8.7770441672965882E-2</c:v>
                </c:pt>
                <c:pt idx="113">
                  <c:v>9.7085450787112226E-2</c:v>
                </c:pt>
                <c:pt idx="114">
                  <c:v>0.10733254976203666</c:v>
                </c:pt>
                <c:pt idx="115">
                  <c:v>0.1131222319767394</c:v>
                </c:pt>
                <c:pt idx="116">
                  <c:v>0.11743520115627513</c:v>
                </c:pt>
                <c:pt idx="117">
                  <c:v>0.12687450958341517</c:v>
                </c:pt>
                <c:pt idx="118">
                  <c:v>0.13577601424984687</c:v>
                </c:pt>
                <c:pt idx="119">
                  <c:v>0.13131456783608653</c:v>
                </c:pt>
                <c:pt idx="120">
                  <c:v>0.11714413618145975</c:v>
                </c:pt>
                <c:pt idx="121">
                  <c:v>0.13233562004805935</c:v>
                </c:pt>
                <c:pt idx="122">
                  <c:v>0.14250150600551637</c:v>
                </c:pt>
                <c:pt idx="123">
                  <c:v>0.13336597146050577</c:v>
                </c:pt>
                <c:pt idx="124">
                  <c:v>0.1230630772827416</c:v>
                </c:pt>
                <c:pt idx="125">
                  <c:v>0.12154668765888822</c:v>
                </c:pt>
                <c:pt idx="126">
                  <c:v>0.13339014938173671</c:v>
                </c:pt>
                <c:pt idx="127">
                  <c:v>0.13351847834826891</c:v>
                </c:pt>
                <c:pt idx="128">
                  <c:v>0.12447444793591567</c:v>
                </c:pt>
                <c:pt idx="129">
                  <c:v>0.13446941458867273</c:v>
                </c:pt>
                <c:pt idx="130">
                  <c:v>0.13446941458867273</c:v>
                </c:pt>
                <c:pt idx="131">
                  <c:v>0.14313037993619404</c:v>
                </c:pt>
                <c:pt idx="132">
                  <c:v>0.14264062204459788</c:v>
                </c:pt>
                <c:pt idx="133">
                  <c:v>0.14397536728587171</c:v>
                </c:pt>
                <c:pt idx="134">
                  <c:v>0.13623316294511634</c:v>
                </c:pt>
                <c:pt idx="135">
                  <c:v>0.14160562103191468</c:v>
                </c:pt>
                <c:pt idx="136">
                  <c:v>0.1442968096489004</c:v>
                </c:pt>
                <c:pt idx="137">
                  <c:v>0.14632527524548489</c:v>
                </c:pt>
                <c:pt idx="138">
                  <c:v>0.16283848547269669</c:v>
                </c:pt>
                <c:pt idx="139">
                  <c:v>0.16566110278970436</c:v>
                </c:pt>
                <c:pt idx="140">
                  <c:v>0.15436443405468891</c:v>
                </c:pt>
              </c:numCache>
            </c:numRef>
          </c:val>
        </c:ser>
        <c:marker val="1"/>
        <c:axId val="36913536"/>
        <c:axId val="36915072"/>
      </c:lineChart>
      <c:dateAx>
        <c:axId val="36913536"/>
        <c:scaling>
          <c:orientation val="minMax"/>
        </c:scaling>
        <c:axPos val="b"/>
        <c:numFmt formatCode="[$-409]d\-mmm\-yy;@" sourceLinked="0"/>
        <c:tickLblPos val="low"/>
        <c:crossAx val="36915072"/>
        <c:crosses val="autoZero"/>
        <c:auto val="1"/>
        <c:lblOffset val="100"/>
        <c:majorUnit val="1"/>
        <c:majorTimeUnit val="months"/>
      </c:dateAx>
      <c:valAx>
        <c:axId val="36915072"/>
        <c:scaling>
          <c:orientation val="minMax"/>
          <c:max val="0.30000000000000032"/>
        </c:scaling>
        <c:axPos val="l"/>
        <c:majorGridlines/>
        <c:numFmt formatCode="0%" sourceLinked="0"/>
        <c:tickLblPos val="nextTo"/>
        <c:crossAx val="36913536"/>
        <c:crosses val="autoZero"/>
        <c:crossBetween val="between"/>
      </c:valAx>
    </c:plotArea>
    <c:legend>
      <c:legendPos val="b"/>
      <c:layout>
        <c:manualLayout>
          <c:xMode val="edge"/>
          <c:yMode val="edge"/>
          <c:x val="0.33730152688660286"/>
          <c:y val="0.88681844451934233"/>
          <c:w val="0.42428483706012532"/>
          <c:h val="3.6493329983586592E-2"/>
        </c:manualLayout>
      </c:layout>
      <c:overlay val="1"/>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9.1803696733182866E-2"/>
          <c:y val="4.3162559138718984E-2"/>
          <c:w val="0.90358292439543753"/>
          <c:h val="0.94156453531988815"/>
        </c:manualLayout>
      </c:layout>
      <c:barChart>
        <c:barDir val="col"/>
        <c:grouping val="clustered"/>
        <c:ser>
          <c:idx val="0"/>
          <c:order val="0"/>
          <c:tx>
            <c:strRef>
              <c:f>'HPR Total'!$E$2</c:f>
              <c:strCache>
                <c:ptCount val="1"/>
                <c:pt idx="0">
                  <c:v>HPR</c:v>
                </c:pt>
              </c:strCache>
            </c:strRef>
          </c:tx>
          <c:spPr>
            <a:solidFill>
              <a:srgbClr val="800000"/>
            </a:solidFill>
          </c:spPr>
          <c:dPt>
            <c:idx val="11"/>
            <c:spPr>
              <a:solidFill>
                <a:srgbClr val="B2B2B2"/>
              </a:solidFill>
            </c:spPr>
          </c:dPt>
          <c:dPt>
            <c:idx val="20"/>
            <c:spPr>
              <a:solidFill>
                <a:srgbClr val="92D050"/>
              </a:solidFill>
            </c:spPr>
          </c:dPt>
          <c:dLbls>
            <c:dLbl>
              <c:idx val="7"/>
              <c:layout>
                <c:manualLayout>
                  <c:x val="1.6540811064995199E-3"/>
                  <c:y val="-5.747664841443673E-3"/>
                </c:manualLayout>
              </c:layout>
              <c:showCatName val="1"/>
            </c:dLbl>
            <c:dLbl>
              <c:idx val="11"/>
              <c:tx>
                <c:rich>
                  <a:bodyPr/>
                  <a:lstStyle/>
                  <a:p>
                    <a:r>
                      <a:rPr lang="en-US" smtClean="0"/>
                      <a:t>RDG</a:t>
                    </a:r>
                    <a:endParaRPr lang="en-US" dirty="0"/>
                  </a:p>
                </c:rich>
              </c:tx>
              <c:showCatName val="1"/>
            </c:dLbl>
            <c:txPr>
              <a:bodyPr/>
              <a:lstStyle/>
              <a:p>
                <a:pPr>
                  <a:defRPr sz="900" b="1"/>
                </a:pPr>
                <a:endParaRPr lang="en-US"/>
              </a:p>
            </c:txPr>
            <c:showCatName val="1"/>
          </c:dLbls>
          <c:cat>
            <c:strRef>
              <c:f>'HPR Total'!$A$3:$A$26</c:f>
              <c:strCache>
                <c:ptCount val="24"/>
                <c:pt idx="0">
                  <c:v>ARO</c:v>
                </c:pt>
                <c:pt idx="1">
                  <c:v>AHGP</c:v>
                </c:pt>
                <c:pt idx="2">
                  <c:v>CHSI</c:v>
                </c:pt>
                <c:pt idx="3">
                  <c:v>DPS</c:v>
                </c:pt>
                <c:pt idx="4">
                  <c:v>ALTR</c:v>
                </c:pt>
                <c:pt idx="5">
                  <c:v>KMX</c:v>
                </c:pt>
                <c:pt idx="6">
                  <c:v>DLTR</c:v>
                </c:pt>
                <c:pt idx="7">
                  <c:v>DRQ</c:v>
                </c:pt>
                <c:pt idx="8">
                  <c:v>RAH</c:v>
                </c:pt>
                <c:pt idx="9">
                  <c:v>YUM</c:v>
                </c:pt>
                <c:pt idx="10">
                  <c:v>CEPH</c:v>
                </c:pt>
                <c:pt idx="11">
                  <c:v>IWP</c:v>
                </c:pt>
                <c:pt idx="12">
                  <c:v>FLR</c:v>
                </c:pt>
                <c:pt idx="13">
                  <c:v>CEPH</c:v>
                </c:pt>
                <c:pt idx="14">
                  <c:v>ADS</c:v>
                </c:pt>
                <c:pt idx="15">
                  <c:v>FSLR</c:v>
                </c:pt>
                <c:pt idx="16">
                  <c:v>APOL </c:v>
                </c:pt>
                <c:pt idx="17">
                  <c:v>HCC</c:v>
                </c:pt>
                <c:pt idx="18">
                  <c:v>CSC</c:v>
                </c:pt>
                <c:pt idx="19">
                  <c:v>WDC</c:v>
                </c:pt>
                <c:pt idx="20">
                  <c:v>CSJ </c:v>
                </c:pt>
                <c:pt idx="21">
                  <c:v>SOHU</c:v>
                </c:pt>
                <c:pt idx="22">
                  <c:v>FRX</c:v>
                </c:pt>
                <c:pt idx="23">
                  <c:v>TSRA</c:v>
                </c:pt>
              </c:strCache>
            </c:strRef>
          </c:cat>
          <c:val>
            <c:numRef>
              <c:f>'HPR Total'!$E$3:$E$26</c:f>
              <c:numCache>
                <c:formatCode>0.00%</c:formatCode>
                <c:ptCount val="24"/>
                <c:pt idx="0">
                  <c:v>0.44020715630885127</c:v>
                </c:pt>
                <c:pt idx="1">
                  <c:v>0.38168505942275088</c:v>
                </c:pt>
                <c:pt idx="2">
                  <c:v>0.30122950819672151</c:v>
                </c:pt>
                <c:pt idx="3">
                  <c:v>0.27489742633345782</c:v>
                </c:pt>
                <c:pt idx="4">
                  <c:v>0.26442307692307687</c:v>
                </c:pt>
                <c:pt idx="5">
                  <c:v>0.24950396825396831</c:v>
                </c:pt>
                <c:pt idx="6">
                  <c:v>0.22851282051282082</c:v>
                </c:pt>
                <c:pt idx="7">
                  <c:v>0.22318567389255417</c:v>
                </c:pt>
                <c:pt idx="8">
                  <c:v>0.2125320630267499</c:v>
                </c:pt>
                <c:pt idx="9">
                  <c:v>0.20953716690042118</c:v>
                </c:pt>
                <c:pt idx="10">
                  <c:v>0.18053927315357551</c:v>
                </c:pt>
                <c:pt idx="11">
                  <c:v>0.16813441483198144</c:v>
                </c:pt>
                <c:pt idx="12">
                  <c:v>0.15809827115559627</c:v>
                </c:pt>
                <c:pt idx="13">
                  <c:v>0.12125272148718834</c:v>
                </c:pt>
                <c:pt idx="14">
                  <c:v>0.1169199933188575</c:v>
                </c:pt>
                <c:pt idx="15">
                  <c:v>0.10651618749485124</c:v>
                </c:pt>
                <c:pt idx="16">
                  <c:v>8.9211242067089969E-2</c:v>
                </c:pt>
                <c:pt idx="17">
                  <c:v>2.991291177584247E-2</c:v>
                </c:pt>
                <c:pt idx="18">
                  <c:v>1.3587954461990501E-2</c:v>
                </c:pt>
                <c:pt idx="19">
                  <c:v>1.2772351615326791E-2</c:v>
                </c:pt>
                <c:pt idx="20">
                  <c:v>1.109409888357262E-2</c:v>
                </c:pt>
                <c:pt idx="21">
                  <c:v>-3.2608695652173946E-3</c:v>
                </c:pt>
                <c:pt idx="22">
                  <c:v>-7.0234113712374466E-2</c:v>
                </c:pt>
                <c:pt idx="23">
                  <c:v>-0.22618548048678144</c:v>
                </c:pt>
              </c:numCache>
            </c:numRef>
          </c:val>
        </c:ser>
        <c:gapWidth val="28"/>
        <c:overlap val="-100"/>
        <c:axId val="36958208"/>
        <c:axId val="36959744"/>
      </c:barChart>
      <c:catAx>
        <c:axId val="36958208"/>
        <c:scaling>
          <c:orientation val="minMax"/>
        </c:scaling>
        <c:delete val="1"/>
        <c:axPos val="b"/>
        <c:numFmt formatCode="0.0%" sourceLinked="1"/>
        <c:tickLblPos val="none"/>
        <c:crossAx val="36959744"/>
        <c:crosses val="autoZero"/>
        <c:lblAlgn val="ctr"/>
        <c:lblOffset val="100"/>
      </c:catAx>
      <c:valAx>
        <c:axId val="36959744"/>
        <c:scaling>
          <c:orientation val="minMax"/>
        </c:scaling>
        <c:axPos val="l"/>
        <c:majorGridlines/>
        <c:numFmt formatCode="0.0%" sourceLinked="0"/>
        <c:tickLblPos val="nextTo"/>
        <c:crossAx val="3695820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explosion val="12"/>
          <c:dLbls>
            <c:dLbl>
              <c:idx val="0"/>
              <c:layout>
                <c:manualLayout>
                  <c:x val="3.1357563748240079E-2"/>
                  <c:y val="3.6846630020304139E-2"/>
                </c:manualLayout>
              </c:layout>
              <c:tx>
                <c:rich>
                  <a:bodyPr/>
                  <a:lstStyle/>
                  <a:p>
                    <a:r>
                      <a:rPr lang="en-US" sz="1300" b="0" i="0" baseline="0" dirty="0"/>
                      <a:t>Consumer </a:t>
                    </a:r>
                  </a:p>
                  <a:p>
                    <a:r>
                      <a:rPr lang="en-US" sz="1300" b="0" i="0" baseline="0" dirty="0" smtClean="0"/>
                      <a:t>Discretionary</a:t>
                    </a:r>
                  </a:p>
                  <a:p>
                    <a:r>
                      <a:rPr lang="en-US" sz="1300" b="0" i="0" baseline="0" dirty="0" smtClean="0"/>
                      <a:t>25</a:t>
                    </a:r>
                    <a:r>
                      <a:rPr lang="en-US" sz="1300" b="0" i="0" baseline="0" dirty="0"/>
                      <a:t>%</a:t>
                    </a:r>
                  </a:p>
                </c:rich>
              </c:tx>
              <c:showVal val="1"/>
              <c:showCatName val="1"/>
            </c:dLbl>
            <c:dLbl>
              <c:idx val="1"/>
              <c:layout>
                <c:manualLayout>
                  <c:x val="1.8062385821809562E-2"/>
                  <c:y val="-2.0927252018026084E-2"/>
                </c:manualLayout>
              </c:layout>
              <c:tx>
                <c:rich>
                  <a:bodyPr/>
                  <a:lstStyle/>
                  <a:p>
                    <a:r>
                      <a:rPr lang="en-US" sz="1300" b="0" i="0" baseline="0" dirty="0" smtClean="0"/>
                      <a:t>Consumer Staples</a:t>
                    </a:r>
                  </a:p>
                  <a:p>
                    <a:r>
                      <a:rPr lang="en-US" sz="1300" b="0" i="0" baseline="0" dirty="0" smtClean="0"/>
                      <a:t>9</a:t>
                    </a:r>
                    <a:r>
                      <a:rPr lang="en-US" sz="1300" b="0" i="0" baseline="0" dirty="0"/>
                      <a:t>%</a:t>
                    </a:r>
                  </a:p>
                </c:rich>
              </c:tx>
              <c:showVal val="1"/>
              <c:showCatName val="1"/>
            </c:dLbl>
            <c:dLbl>
              <c:idx val="2"/>
              <c:layout>
                <c:manualLayout>
                  <c:x val="6.3086353619113524E-3"/>
                  <c:y val="-6.4378745109691597E-5"/>
                </c:manualLayout>
              </c:layout>
              <c:tx>
                <c:rich>
                  <a:bodyPr/>
                  <a:lstStyle/>
                  <a:p>
                    <a:r>
                      <a:rPr lang="en-US" sz="1300" b="0" i="0" baseline="0" dirty="0" smtClean="0"/>
                      <a:t>Energy</a:t>
                    </a:r>
                    <a:endParaRPr lang="en-US" sz="1300" b="0" i="0" baseline="0" dirty="0"/>
                  </a:p>
                  <a:p>
                    <a:r>
                      <a:rPr lang="en-US" sz="1300" b="0" i="0" baseline="0" dirty="0"/>
                      <a:t> 13%</a:t>
                    </a:r>
                  </a:p>
                </c:rich>
              </c:tx>
              <c:showVal val="1"/>
              <c:showCatName val="1"/>
            </c:dLbl>
            <c:dLbl>
              <c:idx val="3"/>
              <c:tx>
                <c:rich>
                  <a:bodyPr/>
                  <a:lstStyle/>
                  <a:p>
                    <a:r>
                      <a:rPr lang="en-US" sz="1300" b="0" i="0" baseline="0" dirty="0" smtClean="0"/>
                      <a:t>Financial Services</a:t>
                    </a:r>
                  </a:p>
                  <a:p>
                    <a:r>
                      <a:rPr lang="en-US" sz="1300" b="0" i="0" baseline="0" dirty="0" smtClean="0"/>
                      <a:t>6</a:t>
                    </a:r>
                    <a:r>
                      <a:rPr lang="en-US" sz="1300" b="0" i="0" baseline="0" dirty="0"/>
                      <a:t>%</a:t>
                    </a:r>
                  </a:p>
                </c:rich>
              </c:tx>
              <c:showVal val="1"/>
              <c:showCatName val="1"/>
            </c:dLbl>
            <c:dLbl>
              <c:idx val="4"/>
              <c:layout>
                <c:manualLayout>
                  <c:x val="-3.5569442903339354E-2"/>
                  <c:y val="-3.5604219283910228E-2"/>
                </c:manualLayout>
              </c:layout>
              <c:tx>
                <c:rich>
                  <a:bodyPr/>
                  <a:lstStyle/>
                  <a:p>
                    <a:r>
                      <a:rPr lang="en-US" sz="1300" b="0" i="0" baseline="0" dirty="0"/>
                      <a:t>Health </a:t>
                    </a:r>
                    <a:r>
                      <a:rPr lang="en-US" sz="1300" b="0" i="0" baseline="0" dirty="0" smtClean="0"/>
                      <a:t>Care</a:t>
                    </a:r>
                    <a:endParaRPr lang="en-US" sz="1300" b="0" i="0" baseline="0" dirty="0"/>
                  </a:p>
                  <a:p>
                    <a:r>
                      <a:rPr lang="en-US" sz="1300" b="0" i="0" baseline="0" dirty="0"/>
                      <a:t> 14%</a:t>
                    </a:r>
                  </a:p>
                </c:rich>
              </c:tx>
              <c:showVal val="1"/>
              <c:showCatName val="1"/>
            </c:dLbl>
            <c:dLbl>
              <c:idx val="5"/>
              <c:layout>
                <c:manualLayout>
                  <c:x val="-5.1512580638139712E-3"/>
                  <c:y val="1.2596642400831951E-2"/>
                </c:manualLayout>
              </c:layout>
              <c:tx>
                <c:rich>
                  <a:bodyPr/>
                  <a:lstStyle/>
                  <a:p>
                    <a:r>
                      <a:rPr lang="en-US" sz="1300" b="0" i="0" baseline="0" dirty="0" smtClean="0"/>
                      <a:t>Industrials </a:t>
                    </a:r>
                    <a:endParaRPr lang="en-US" sz="1300" b="0" i="0" baseline="0" dirty="0"/>
                  </a:p>
                  <a:p>
                    <a:r>
                      <a:rPr lang="en-US" sz="1300" b="0" i="0" baseline="0" dirty="0"/>
                      <a:t>11%</a:t>
                    </a:r>
                  </a:p>
                </c:rich>
              </c:tx>
              <c:showVal val="1"/>
              <c:showCatName val="1"/>
            </c:dLbl>
            <c:dLbl>
              <c:idx val="6"/>
              <c:layout>
                <c:manualLayout>
                  <c:x val="-2.006921434786834E-2"/>
                  <c:y val="2.0612687564997782E-2"/>
                </c:manualLayout>
              </c:layout>
              <c:tx>
                <c:rich>
                  <a:bodyPr/>
                  <a:lstStyle/>
                  <a:p>
                    <a:r>
                      <a:rPr lang="en-US" sz="1300" b="0" i="0" baseline="0" dirty="0" smtClean="0"/>
                      <a:t>Information Technology</a:t>
                    </a:r>
                    <a:endParaRPr lang="en-US" sz="1300" b="0" i="0" baseline="0" dirty="0"/>
                  </a:p>
                  <a:p>
                    <a:r>
                      <a:rPr lang="en-US" sz="1300" b="0" i="0" baseline="0" dirty="0"/>
                      <a:t> 21%</a:t>
                    </a:r>
                  </a:p>
                </c:rich>
              </c:tx>
              <c:showVal val="1"/>
              <c:showCatName val="1"/>
            </c:dLbl>
            <c:txPr>
              <a:bodyPr/>
              <a:lstStyle/>
              <a:p>
                <a:pPr>
                  <a:defRPr sz="1300" b="0" i="0" baseline="0"/>
                </a:pPr>
                <a:endParaRPr lang="en-US"/>
              </a:p>
            </c:txPr>
            <c:showVal val="1"/>
            <c:showCatName val="1"/>
            <c:showLeaderLines val="1"/>
          </c:dLbls>
          <c:cat>
            <c:strRef>
              <c:f>Sheet1!$A$13:$A$19</c:f>
              <c:strCache>
                <c:ptCount val="7"/>
                <c:pt idx="0">
                  <c:v>Consumer Discretionary</c:v>
                </c:pt>
                <c:pt idx="1">
                  <c:v>Consumer Staples</c:v>
                </c:pt>
                <c:pt idx="2">
                  <c:v>Energy</c:v>
                </c:pt>
                <c:pt idx="3">
                  <c:v>Financials</c:v>
                </c:pt>
                <c:pt idx="4">
                  <c:v>Health Care</c:v>
                </c:pt>
                <c:pt idx="5">
                  <c:v>Industrials</c:v>
                </c:pt>
                <c:pt idx="6">
                  <c:v>Information Technology</c:v>
                </c:pt>
              </c:strCache>
            </c:strRef>
          </c:cat>
          <c:val>
            <c:numRef>
              <c:f>Sheet1!$B$13:$B$19</c:f>
              <c:numCache>
                <c:formatCode>0%</c:formatCode>
                <c:ptCount val="7"/>
                <c:pt idx="0">
                  <c:v>0.25057514882427501</c:v>
                </c:pt>
                <c:pt idx="1">
                  <c:v>9.0385784969303981E-2</c:v>
                </c:pt>
                <c:pt idx="2">
                  <c:v>0.13481938972164223</c:v>
                </c:pt>
                <c:pt idx="3">
                  <c:v>5.6290438913925475E-2</c:v>
                </c:pt>
                <c:pt idx="4">
                  <c:v>0.144827160639182</c:v>
                </c:pt>
                <c:pt idx="5">
                  <c:v>0.109329848850647</c:v>
                </c:pt>
                <c:pt idx="6">
                  <c:v>0.21377222808102125</c:v>
                </c:pt>
              </c:numCache>
            </c:numRef>
          </c:val>
        </c:ser>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barChart>
        <c:barDir val="col"/>
        <c:grouping val="clustered"/>
        <c:ser>
          <c:idx val="0"/>
          <c:order val="0"/>
          <c:tx>
            <c:strRef>
              <c:f>'Performance Attribution'!$B$7</c:f>
              <c:strCache>
                <c:ptCount val="1"/>
                <c:pt idx="0">
                  <c:v>Allocation Effect</c:v>
                </c:pt>
              </c:strCache>
            </c:strRef>
          </c:tx>
          <c:val>
            <c:numRef>
              <c:f>'Performance Attribution'!$C$7</c:f>
              <c:numCache>
                <c:formatCode>0.00%</c:formatCode>
                <c:ptCount val="1"/>
                <c:pt idx="0">
                  <c:v>5.3000000000000087E-3</c:v>
                </c:pt>
              </c:numCache>
            </c:numRef>
          </c:val>
        </c:ser>
        <c:ser>
          <c:idx val="1"/>
          <c:order val="1"/>
          <c:tx>
            <c:strRef>
              <c:f>'Performance Attribution'!$B$8</c:f>
              <c:strCache>
                <c:ptCount val="1"/>
                <c:pt idx="0">
                  <c:v>Selection Effect</c:v>
                </c:pt>
              </c:strCache>
            </c:strRef>
          </c:tx>
          <c:val>
            <c:numRef>
              <c:f>'Performance Attribution'!$C$8</c:f>
              <c:numCache>
                <c:formatCode>0.00%</c:formatCode>
                <c:ptCount val="1"/>
                <c:pt idx="0">
                  <c:v>-1.370000000000003E-2</c:v>
                </c:pt>
              </c:numCache>
            </c:numRef>
          </c:val>
        </c:ser>
        <c:ser>
          <c:idx val="2"/>
          <c:order val="2"/>
          <c:tx>
            <c:strRef>
              <c:f>'Performance Attribution'!$B$9</c:f>
              <c:strCache>
                <c:ptCount val="1"/>
                <c:pt idx="0">
                  <c:v>Interaction Effect</c:v>
                </c:pt>
              </c:strCache>
            </c:strRef>
          </c:tx>
          <c:val>
            <c:numRef>
              <c:f>'Performance Attribution'!$C$9</c:f>
              <c:numCache>
                <c:formatCode>0.00%</c:formatCode>
                <c:ptCount val="1"/>
                <c:pt idx="0">
                  <c:v>1.9299999999999998E-2</c:v>
                </c:pt>
              </c:numCache>
            </c:numRef>
          </c:val>
        </c:ser>
        <c:axId val="39018880"/>
        <c:axId val="39020416"/>
      </c:barChart>
      <c:catAx>
        <c:axId val="39018880"/>
        <c:scaling>
          <c:orientation val="minMax"/>
        </c:scaling>
        <c:delete val="1"/>
        <c:axPos val="b"/>
        <c:tickLblPos val="none"/>
        <c:crossAx val="39020416"/>
        <c:crosses val="autoZero"/>
        <c:auto val="1"/>
        <c:lblAlgn val="ctr"/>
        <c:lblOffset val="100"/>
      </c:catAx>
      <c:valAx>
        <c:axId val="39020416"/>
        <c:scaling>
          <c:orientation val="minMax"/>
          <c:max val="2.0000000000000014E-2"/>
          <c:min val="-1.5000000000000025E-2"/>
        </c:scaling>
        <c:axPos val="l"/>
        <c:majorGridlines/>
        <c:numFmt formatCode="0.00%" sourceLinked="1"/>
        <c:tickLblPos val="nextTo"/>
        <c:crossAx val="39018880"/>
        <c:crosses val="autoZero"/>
        <c:crossBetween val="between"/>
      </c:valAx>
    </c:plotArea>
    <c:legend>
      <c:legendPos val="b"/>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9.1476404841025719E-2"/>
          <c:y val="0.10898288156458319"/>
          <c:w val="0.84734009758547724"/>
          <c:h val="0.75040730136005729"/>
        </c:manualLayout>
      </c:layout>
      <c:barChart>
        <c:barDir val="col"/>
        <c:grouping val="clustered"/>
        <c:ser>
          <c:idx val="0"/>
          <c:order val="0"/>
          <c:tx>
            <c:strRef>
              <c:f>'Allocation &amp; Selection Effect'!$B$2</c:f>
              <c:strCache>
                <c:ptCount val="1"/>
                <c:pt idx="0">
                  <c:v>Allocation Effect</c:v>
                </c:pt>
              </c:strCache>
            </c:strRef>
          </c:tx>
          <c:dLbls>
            <c:dLbl>
              <c:idx val="0"/>
              <c:tx>
                <c:rich>
                  <a:bodyPr/>
                  <a:lstStyle/>
                  <a:p>
                    <a:r>
                      <a:rPr lang="en-US" smtClean="0"/>
                      <a:t>Utilities*</a:t>
                    </a:r>
                    <a:endParaRPr lang="en-US" dirty="0"/>
                  </a:p>
                </c:rich>
              </c:tx>
              <c:showCatName val="1"/>
            </c:dLbl>
            <c:dLbl>
              <c:idx val="1"/>
              <c:tx>
                <c:rich>
                  <a:bodyPr/>
                  <a:lstStyle/>
                  <a:p>
                    <a:r>
                      <a:rPr lang="en-US"/>
                      <a:t>Consumer </a:t>
                    </a:r>
                  </a:p>
                  <a:p>
                    <a:r>
                      <a:rPr lang="en-US"/>
                      <a:t>Discretionary</a:t>
                    </a:r>
                  </a:p>
                </c:rich>
              </c:tx>
              <c:showCatName val="1"/>
            </c:dLbl>
            <c:dLbl>
              <c:idx val="3"/>
              <c:tx>
                <c:rich>
                  <a:bodyPr/>
                  <a:lstStyle/>
                  <a:p>
                    <a:r>
                      <a:rPr lang="en-US"/>
                      <a:t>IT</a:t>
                    </a:r>
                  </a:p>
                </c:rich>
              </c:tx>
              <c:showCatName val="1"/>
            </c:dLbl>
            <c:dLbl>
              <c:idx val="4"/>
              <c:dLblPos val="outEnd"/>
              <c:showCatName val="1"/>
            </c:dLbl>
            <c:dLbl>
              <c:idx val="5"/>
              <c:layout>
                <c:manualLayout>
                  <c:x val="1.6994976688779955E-2"/>
                  <c:y val="0"/>
                </c:manualLayout>
              </c:layout>
              <c:tx>
                <c:rich>
                  <a:bodyPr/>
                  <a:lstStyle/>
                  <a:p>
                    <a:r>
                      <a:rPr lang="en-US" dirty="0" smtClean="0"/>
                      <a:t>Telecom.   </a:t>
                    </a:r>
                    <a:endParaRPr lang="en-US" dirty="0"/>
                  </a:p>
                  <a:p>
                    <a:r>
                      <a:rPr lang="en-US" dirty="0"/>
                      <a:t>Services*</a:t>
                    </a:r>
                  </a:p>
                </c:rich>
              </c:tx>
              <c:showCatName val="1"/>
            </c:dLbl>
            <c:dLbl>
              <c:idx val="7"/>
              <c:tx>
                <c:rich>
                  <a:bodyPr/>
                  <a:lstStyle/>
                  <a:p>
                    <a:r>
                      <a:rPr lang="en-US" dirty="0" smtClean="0"/>
                      <a:t>Industrials</a:t>
                    </a:r>
                    <a:endParaRPr lang="en-US" dirty="0"/>
                  </a:p>
                </c:rich>
              </c:tx>
              <c:showCatName val="1"/>
            </c:dLbl>
            <c:showCatName val="1"/>
          </c:dLbls>
          <c:cat>
            <c:strRef>
              <c:f>'Allocation &amp; Selection Effect'!$A$3:$A$12</c:f>
              <c:strCache>
                <c:ptCount val="10"/>
                <c:pt idx="0">
                  <c:v>Utilities</c:v>
                </c:pt>
                <c:pt idx="1">
                  <c:v>Consumer Discretionary</c:v>
                </c:pt>
                <c:pt idx="2">
                  <c:v>Materials*</c:v>
                </c:pt>
                <c:pt idx="3">
                  <c:v>Information Technology</c:v>
                </c:pt>
                <c:pt idx="4">
                  <c:v>Financials</c:v>
                </c:pt>
                <c:pt idx="5">
                  <c:v>Telecommunication Services*</c:v>
                </c:pt>
                <c:pt idx="6">
                  <c:v>Health Care</c:v>
                </c:pt>
                <c:pt idx="7">
                  <c:v>Industrials*</c:v>
                </c:pt>
                <c:pt idx="8">
                  <c:v>Consumer Staples</c:v>
                </c:pt>
                <c:pt idx="9">
                  <c:v>Energy</c:v>
                </c:pt>
              </c:strCache>
            </c:strRef>
          </c:cat>
          <c:val>
            <c:numRef>
              <c:f>'Allocation &amp; Selection Effect'!$B$3:$B$12</c:f>
              <c:numCache>
                <c:formatCode>0.00%</c:formatCode>
                <c:ptCount val="10"/>
                <c:pt idx="0">
                  <c:v>3.4000000000000046E-3</c:v>
                </c:pt>
                <c:pt idx="1">
                  <c:v>2.3999999999999998E-3</c:v>
                </c:pt>
                <c:pt idx="2">
                  <c:v>2.300000000000003E-3</c:v>
                </c:pt>
                <c:pt idx="3">
                  <c:v>8.0000000000000123E-4</c:v>
                </c:pt>
                <c:pt idx="4">
                  <c:v>8.0000000000000123E-4</c:v>
                </c:pt>
                <c:pt idx="5">
                  <c:v>5.0000000000000034E-4</c:v>
                </c:pt>
                <c:pt idx="6">
                  <c:v>-1.0000000000000015E-4</c:v>
                </c:pt>
                <c:pt idx="7">
                  <c:v>-7.0000000000000119E-4</c:v>
                </c:pt>
                <c:pt idx="8">
                  <c:v>-1.4000000000000017E-3</c:v>
                </c:pt>
                <c:pt idx="9">
                  <c:v>-2.7000000000000036E-3</c:v>
                </c:pt>
              </c:numCache>
            </c:numRef>
          </c:val>
        </c:ser>
        <c:axId val="39446784"/>
        <c:axId val="39563264"/>
      </c:barChart>
      <c:catAx>
        <c:axId val="39446784"/>
        <c:scaling>
          <c:orientation val="minMax"/>
        </c:scaling>
        <c:axPos val="b"/>
        <c:numFmt formatCode="0.00" sourceLinked="1"/>
        <c:tickLblPos val="none"/>
        <c:crossAx val="39563264"/>
        <c:crossesAt val="0"/>
        <c:auto val="1"/>
        <c:lblAlgn val="ctr"/>
        <c:lblOffset val="100"/>
      </c:catAx>
      <c:valAx>
        <c:axId val="39563264"/>
        <c:scaling>
          <c:orientation val="minMax"/>
          <c:max val="4.0000000000000088E-3"/>
          <c:min val="-3.0000000000000053E-3"/>
        </c:scaling>
        <c:axPos val="l"/>
        <c:majorGridlines>
          <c:spPr>
            <a:ln>
              <a:solidFill>
                <a:sysClr val="window" lastClr="FFFFFF">
                  <a:lumMod val="65000"/>
                  <a:alpha val="48000"/>
                </a:sysClr>
              </a:solidFill>
            </a:ln>
          </c:spPr>
        </c:majorGridlines>
        <c:numFmt formatCode="0.00%" sourceLinked="0"/>
        <c:tickLblPos val="nextTo"/>
        <c:crossAx val="39446784"/>
        <c:crosses val="autoZero"/>
        <c:crossBetween val="between"/>
        <c:majorUnit val="1.0000000000000026E-3"/>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barChart>
        <c:barDir val="col"/>
        <c:grouping val="clustered"/>
        <c:ser>
          <c:idx val="0"/>
          <c:order val="0"/>
          <c:tx>
            <c:strRef>
              <c:f>'Allocation &amp; Selection Effect'!$B$12</c:f>
              <c:strCache>
                <c:ptCount val="1"/>
                <c:pt idx="0">
                  <c:v>Selection Effect</c:v>
                </c:pt>
              </c:strCache>
            </c:strRef>
          </c:tx>
          <c:spPr>
            <a:solidFill>
              <a:srgbClr val="C00000"/>
            </a:solidFill>
          </c:spPr>
          <c:dLbls>
            <c:dLbl>
              <c:idx val="0"/>
              <c:layout>
                <c:manualLayout>
                  <c:x val="9.7087378640776708E-3"/>
                  <c:y val="-8.4745762711864736E-3"/>
                </c:manualLayout>
              </c:layout>
              <c:dLblPos val="outEnd"/>
              <c:showCatName val="1"/>
            </c:dLbl>
            <c:dLblPos val="outEnd"/>
            <c:showCatName val="1"/>
          </c:dLbls>
          <c:cat>
            <c:strRef>
              <c:f>'Allocation &amp; Selection Effect'!$A$13:$A$19</c:f>
              <c:strCache>
                <c:ptCount val="7"/>
                <c:pt idx="0">
                  <c:v>Consumer Staples</c:v>
                </c:pt>
                <c:pt idx="1">
                  <c:v>Consumer Discretionary</c:v>
                </c:pt>
                <c:pt idx="2">
                  <c:v>Energy</c:v>
                </c:pt>
                <c:pt idx="3">
                  <c:v>Health Care</c:v>
                </c:pt>
                <c:pt idx="4">
                  <c:v>Industrials</c:v>
                </c:pt>
                <c:pt idx="5">
                  <c:v>Financials</c:v>
                </c:pt>
                <c:pt idx="6">
                  <c:v>Information Technology</c:v>
                </c:pt>
              </c:strCache>
            </c:strRef>
          </c:cat>
          <c:val>
            <c:numRef>
              <c:f>'Allocation &amp; Selection Effect'!$B$13:$B$19</c:f>
              <c:numCache>
                <c:formatCode>0.00%</c:formatCode>
                <c:ptCount val="7"/>
                <c:pt idx="0">
                  <c:v>1.4900000000000005E-2</c:v>
                </c:pt>
                <c:pt idx="1">
                  <c:v>1.2199999999999975E-2</c:v>
                </c:pt>
                <c:pt idx="2">
                  <c:v>9.1000000000000004E-3</c:v>
                </c:pt>
                <c:pt idx="3">
                  <c:v>1.4000000000000024E-3</c:v>
                </c:pt>
                <c:pt idx="4">
                  <c:v>-8.5000000000000006E-3</c:v>
                </c:pt>
                <c:pt idx="5">
                  <c:v>-9.4000000000000195E-3</c:v>
                </c:pt>
                <c:pt idx="6">
                  <c:v>-3.3300000000000003E-2</c:v>
                </c:pt>
              </c:numCache>
            </c:numRef>
          </c:val>
        </c:ser>
        <c:axId val="39603584"/>
        <c:axId val="39609472"/>
      </c:barChart>
      <c:catAx>
        <c:axId val="39603584"/>
        <c:scaling>
          <c:orientation val="minMax"/>
        </c:scaling>
        <c:axPos val="b"/>
        <c:tickLblPos val="none"/>
        <c:crossAx val="39609472"/>
        <c:crosses val="autoZero"/>
        <c:auto val="1"/>
        <c:lblAlgn val="ctr"/>
        <c:lblOffset val="100"/>
      </c:catAx>
      <c:valAx>
        <c:axId val="39609472"/>
        <c:scaling>
          <c:orientation val="minMax"/>
          <c:max val="2.0000000000000011E-2"/>
          <c:min val="-3.500000000000001E-2"/>
        </c:scaling>
        <c:axPos val="l"/>
        <c:majorGridlines>
          <c:spPr>
            <a:ln>
              <a:solidFill>
                <a:sysClr val="window" lastClr="FFFFFF">
                  <a:lumMod val="65000"/>
                  <a:alpha val="25000"/>
                </a:sysClr>
              </a:solidFill>
            </a:ln>
          </c:spPr>
        </c:majorGridlines>
        <c:numFmt formatCode="0.00%" sourceLinked="1"/>
        <c:tickLblPos val="nextTo"/>
        <c:crossAx val="39603584"/>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'Portfolio Value Spring'!$AJ$142</c:f>
              <c:strCache>
                <c:ptCount val="1"/>
                <c:pt idx="0">
                  <c:v>Russell Midcap Growth</c:v>
                </c:pt>
              </c:strCache>
            </c:strRef>
          </c:tx>
          <c:marker>
            <c:symbol val="none"/>
          </c:marker>
          <c:cat>
            <c:numRef>
              <c:f>'Portfolio Value Spring'!$AH$143:$AH$249</c:f>
              <c:numCache>
                <c:formatCode>d\-mmm\-yy</c:formatCode>
                <c:ptCount val="107"/>
                <c:pt idx="0">
                  <c:v>40136</c:v>
                </c:pt>
                <c:pt idx="1">
                  <c:v>40137</c:v>
                </c:pt>
                <c:pt idx="2">
                  <c:v>40140</c:v>
                </c:pt>
                <c:pt idx="3">
                  <c:v>40141</c:v>
                </c:pt>
                <c:pt idx="4">
                  <c:v>40142</c:v>
                </c:pt>
                <c:pt idx="5">
                  <c:v>40143</c:v>
                </c:pt>
                <c:pt idx="6">
                  <c:v>40144</c:v>
                </c:pt>
                <c:pt idx="7">
                  <c:v>40147</c:v>
                </c:pt>
                <c:pt idx="8">
                  <c:v>40148</c:v>
                </c:pt>
                <c:pt idx="9">
                  <c:v>40149</c:v>
                </c:pt>
                <c:pt idx="10">
                  <c:v>40150</c:v>
                </c:pt>
                <c:pt idx="11">
                  <c:v>40151</c:v>
                </c:pt>
                <c:pt idx="12">
                  <c:v>40154</c:v>
                </c:pt>
                <c:pt idx="13">
                  <c:v>40155</c:v>
                </c:pt>
                <c:pt idx="14">
                  <c:v>40156</c:v>
                </c:pt>
                <c:pt idx="15">
                  <c:v>40157</c:v>
                </c:pt>
                <c:pt idx="16">
                  <c:v>40158</c:v>
                </c:pt>
                <c:pt idx="17">
                  <c:v>40161</c:v>
                </c:pt>
                <c:pt idx="18">
                  <c:v>40162</c:v>
                </c:pt>
                <c:pt idx="19">
                  <c:v>40163</c:v>
                </c:pt>
                <c:pt idx="20">
                  <c:v>40164</c:v>
                </c:pt>
                <c:pt idx="21">
                  <c:v>40165</c:v>
                </c:pt>
                <c:pt idx="22">
                  <c:v>40168</c:v>
                </c:pt>
                <c:pt idx="23">
                  <c:v>40169</c:v>
                </c:pt>
                <c:pt idx="24">
                  <c:v>40170</c:v>
                </c:pt>
                <c:pt idx="25">
                  <c:v>40171</c:v>
                </c:pt>
                <c:pt idx="26">
                  <c:v>40172</c:v>
                </c:pt>
                <c:pt idx="27">
                  <c:v>40175</c:v>
                </c:pt>
                <c:pt idx="28">
                  <c:v>40176</c:v>
                </c:pt>
                <c:pt idx="29">
                  <c:v>40177</c:v>
                </c:pt>
                <c:pt idx="30">
                  <c:v>40178</c:v>
                </c:pt>
                <c:pt idx="31">
                  <c:v>40179</c:v>
                </c:pt>
                <c:pt idx="32">
                  <c:v>40182</c:v>
                </c:pt>
                <c:pt idx="33">
                  <c:v>40183</c:v>
                </c:pt>
                <c:pt idx="34">
                  <c:v>40184</c:v>
                </c:pt>
                <c:pt idx="35">
                  <c:v>40185</c:v>
                </c:pt>
                <c:pt idx="36">
                  <c:v>40186</c:v>
                </c:pt>
                <c:pt idx="37">
                  <c:v>40189</c:v>
                </c:pt>
                <c:pt idx="38">
                  <c:v>40190</c:v>
                </c:pt>
                <c:pt idx="39">
                  <c:v>40191</c:v>
                </c:pt>
                <c:pt idx="40">
                  <c:v>40192</c:v>
                </c:pt>
                <c:pt idx="41">
                  <c:v>40193</c:v>
                </c:pt>
                <c:pt idx="42">
                  <c:v>40196</c:v>
                </c:pt>
                <c:pt idx="43">
                  <c:v>40197</c:v>
                </c:pt>
                <c:pt idx="44">
                  <c:v>40198</c:v>
                </c:pt>
                <c:pt idx="45">
                  <c:v>40199</c:v>
                </c:pt>
                <c:pt idx="46">
                  <c:v>40200</c:v>
                </c:pt>
                <c:pt idx="47">
                  <c:v>40203</c:v>
                </c:pt>
                <c:pt idx="48">
                  <c:v>40204</c:v>
                </c:pt>
                <c:pt idx="49">
                  <c:v>40205</c:v>
                </c:pt>
                <c:pt idx="50">
                  <c:v>40206</c:v>
                </c:pt>
                <c:pt idx="51">
                  <c:v>40207</c:v>
                </c:pt>
                <c:pt idx="52">
                  <c:v>40210</c:v>
                </c:pt>
                <c:pt idx="53">
                  <c:v>40211</c:v>
                </c:pt>
                <c:pt idx="54">
                  <c:v>40212</c:v>
                </c:pt>
                <c:pt idx="55">
                  <c:v>40213</c:v>
                </c:pt>
                <c:pt idx="56">
                  <c:v>40214</c:v>
                </c:pt>
                <c:pt idx="57">
                  <c:v>40217</c:v>
                </c:pt>
                <c:pt idx="58">
                  <c:v>40218</c:v>
                </c:pt>
                <c:pt idx="59">
                  <c:v>40219</c:v>
                </c:pt>
                <c:pt idx="60">
                  <c:v>40220</c:v>
                </c:pt>
                <c:pt idx="61">
                  <c:v>40221</c:v>
                </c:pt>
                <c:pt idx="62">
                  <c:v>40224</c:v>
                </c:pt>
                <c:pt idx="63">
                  <c:v>40225</c:v>
                </c:pt>
                <c:pt idx="64">
                  <c:v>40226</c:v>
                </c:pt>
                <c:pt idx="65">
                  <c:v>40227</c:v>
                </c:pt>
                <c:pt idx="66">
                  <c:v>40228</c:v>
                </c:pt>
                <c:pt idx="67">
                  <c:v>40231</c:v>
                </c:pt>
                <c:pt idx="68">
                  <c:v>40232</c:v>
                </c:pt>
                <c:pt idx="69">
                  <c:v>40233</c:v>
                </c:pt>
                <c:pt idx="70">
                  <c:v>40234</c:v>
                </c:pt>
                <c:pt idx="71">
                  <c:v>40235</c:v>
                </c:pt>
                <c:pt idx="72">
                  <c:v>40238</c:v>
                </c:pt>
                <c:pt idx="73">
                  <c:v>40239</c:v>
                </c:pt>
                <c:pt idx="74">
                  <c:v>40240</c:v>
                </c:pt>
                <c:pt idx="75">
                  <c:v>40241</c:v>
                </c:pt>
                <c:pt idx="76">
                  <c:v>40242</c:v>
                </c:pt>
                <c:pt idx="77">
                  <c:v>40245</c:v>
                </c:pt>
                <c:pt idx="78">
                  <c:v>40246</c:v>
                </c:pt>
                <c:pt idx="79">
                  <c:v>40247</c:v>
                </c:pt>
                <c:pt idx="80">
                  <c:v>40248</c:v>
                </c:pt>
                <c:pt idx="81">
                  <c:v>40249</c:v>
                </c:pt>
                <c:pt idx="82">
                  <c:v>40252</c:v>
                </c:pt>
                <c:pt idx="83">
                  <c:v>40253</c:v>
                </c:pt>
                <c:pt idx="84">
                  <c:v>40254</c:v>
                </c:pt>
                <c:pt idx="85">
                  <c:v>40255</c:v>
                </c:pt>
                <c:pt idx="86">
                  <c:v>40256</c:v>
                </c:pt>
                <c:pt idx="87">
                  <c:v>40259</c:v>
                </c:pt>
                <c:pt idx="88">
                  <c:v>40260</c:v>
                </c:pt>
                <c:pt idx="89">
                  <c:v>40261</c:v>
                </c:pt>
                <c:pt idx="90">
                  <c:v>40262</c:v>
                </c:pt>
                <c:pt idx="91">
                  <c:v>40263</c:v>
                </c:pt>
                <c:pt idx="92">
                  <c:v>40266</c:v>
                </c:pt>
                <c:pt idx="93">
                  <c:v>40267</c:v>
                </c:pt>
                <c:pt idx="94">
                  <c:v>40268</c:v>
                </c:pt>
                <c:pt idx="95">
                  <c:v>40269</c:v>
                </c:pt>
                <c:pt idx="96">
                  <c:v>40270</c:v>
                </c:pt>
                <c:pt idx="97">
                  <c:v>40273</c:v>
                </c:pt>
                <c:pt idx="98">
                  <c:v>40274</c:v>
                </c:pt>
                <c:pt idx="99">
                  <c:v>40275</c:v>
                </c:pt>
                <c:pt idx="100">
                  <c:v>40276</c:v>
                </c:pt>
                <c:pt idx="101">
                  <c:v>40277</c:v>
                </c:pt>
                <c:pt idx="102">
                  <c:v>40280</c:v>
                </c:pt>
                <c:pt idx="103">
                  <c:v>40281</c:v>
                </c:pt>
                <c:pt idx="104">
                  <c:v>40282</c:v>
                </c:pt>
                <c:pt idx="105">
                  <c:v>40283</c:v>
                </c:pt>
                <c:pt idx="106">
                  <c:v>40284</c:v>
                </c:pt>
              </c:numCache>
            </c:numRef>
          </c:cat>
          <c:val>
            <c:numRef>
              <c:f>'Portfolio Value Spring'!$AJ$143:$AJ$249</c:f>
              <c:numCache>
                <c:formatCode>0.00%</c:formatCode>
                <c:ptCount val="107"/>
                <c:pt idx="0" formatCode="0%">
                  <c:v>0</c:v>
                </c:pt>
                <c:pt idx="1">
                  <c:v>-5.3550640279396164E-3</c:v>
                </c:pt>
                <c:pt idx="2">
                  <c:v>3.0267753201396186E-3</c:v>
                </c:pt>
                <c:pt idx="3">
                  <c:v>2.095459837019531E-3</c:v>
                </c:pt>
                <c:pt idx="4">
                  <c:v>9.7788125727589267E-3</c:v>
                </c:pt>
                <c:pt idx="5">
                  <c:v>9.7788125727589267E-3</c:v>
                </c:pt>
                <c:pt idx="6">
                  <c:v>-8.3818393480791266E-3</c:v>
                </c:pt>
                <c:pt idx="7">
                  <c:v>-7.4505238649592584E-3</c:v>
                </c:pt>
                <c:pt idx="8">
                  <c:v>8.3818393480790312E-3</c:v>
                </c:pt>
                <c:pt idx="9">
                  <c:v>1.3271245634458809E-2</c:v>
                </c:pt>
                <c:pt idx="10">
                  <c:v>5.8207217694994373E-3</c:v>
                </c:pt>
                <c:pt idx="11">
                  <c:v>1.6065192083818423E-2</c:v>
                </c:pt>
                <c:pt idx="12">
                  <c:v>1.5832363213038401E-2</c:v>
                </c:pt>
                <c:pt idx="13">
                  <c:v>7.4505238649591595E-3</c:v>
                </c:pt>
                <c:pt idx="14">
                  <c:v>9.0803259604190709E-3</c:v>
                </c:pt>
                <c:pt idx="15">
                  <c:v>1.513387660069854E-2</c:v>
                </c:pt>
                <c:pt idx="16">
                  <c:v>2.211874272409765E-2</c:v>
                </c:pt>
                <c:pt idx="17">
                  <c:v>3.6088474970896289E-2</c:v>
                </c:pt>
                <c:pt idx="18">
                  <c:v>3.3760186263096507E-2</c:v>
                </c:pt>
                <c:pt idx="19">
                  <c:v>4.1443538998835704E-2</c:v>
                </c:pt>
                <c:pt idx="20">
                  <c:v>3.0034924330617038E-2</c:v>
                </c:pt>
                <c:pt idx="21">
                  <c:v>3.3760186263096507E-2</c:v>
                </c:pt>
                <c:pt idx="22">
                  <c:v>4.5168800931315423E-2</c:v>
                </c:pt>
                <c:pt idx="23">
                  <c:v>5.4016298020954777E-2</c:v>
                </c:pt>
                <c:pt idx="24">
                  <c:v>6.1001164144353762E-2</c:v>
                </c:pt>
                <c:pt idx="25">
                  <c:v>6.6123399301513369E-2</c:v>
                </c:pt>
                <c:pt idx="26">
                  <c:v>6.6123399301513369E-2</c:v>
                </c:pt>
                <c:pt idx="27">
                  <c:v>6.5890570430733458E-2</c:v>
                </c:pt>
                <c:pt idx="28">
                  <c:v>6.3562281722933725E-2</c:v>
                </c:pt>
                <c:pt idx="29">
                  <c:v>6.4260768335273402E-2</c:v>
                </c:pt>
                <c:pt idx="30">
                  <c:v>5.3783469150174422E-2</c:v>
                </c:pt>
                <c:pt idx="31">
                  <c:v>5.3783469150174422E-2</c:v>
                </c:pt>
                <c:pt idx="32">
                  <c:v>6.8684516880093138E-2</c:v>
                </c:pt>
                <c:pt idx="33">
                  <c:v>7.2176949941792592E-2</c:v>
                </c:pt>
                <c:pt idx="34">
                  <c:v>7.6135040745052285E-2</c:v>
                </c:pt>
                <c:pt idx="35">
                  <c:v>7.8463329452852074E-2</c:v>
                </c:pt>
                <c:pt idx="36">
                  <c:v>8.1722933643771686E-2</c:v>
                </c:pt>
                <c:pt idx="37">
                  <c:v>8.218859138533148E-2</c:v>
                </c:pt>
                <c:pt idx="38">
                  <c:v>6.9150174621653182E-2</c:v>
                </c:pt>
                <c:pt idx="39">
                  <c:v>8.0325960419091999E-2</c:v>
                </c:pt>
                <c:pt idx="40">
                  <c:v>8.1024447031431746E-2</c:v>
                </c:pt>
                <c:pt idx="41">
                  <c:v>6.8684516880093138E-2</c:v>
                </c:pt>
                <c:pt idx="42">
                  <c:v>6.8684516880093138E-2</c:v>
                </c:pt>
                <c:pt idx="43">
                  <c:v>7.8696158323631873E-2</c:v>
                </c:pt>
                <c:pt idx="44">
                  <c:v>6.8684516880093138E-2</c:v>
                </c:pt>
                <c:pt idx="45">
                  <c:v>5.4249126891734452E-2</c:v>
                </c:pt>
                <c:pt idx="46">
                  <c:v>3.3061699650756671E-2</c:v>
                </c:pt>
                <c:pt idx="47">
                  <c:v>3.5389988358556446E-2</c:v>
                </c:pt>
                <c:pt idx="48">
                  <c:v>3.399301513387655E-2</c:v>
                </c:pt>
                <c:pt idx="49">
                  <c:v>3.7019790454016231E-2</c:v>
                </c:pt>
                <c:pt idx="50">
                  <c:v>2.2817229336437473E-2</c:v>
                </c:pt>
                <c:pt idx="51">
                  <c:v>1.164144353899888E-2</c:v>
                </c:pt>
                <c:pt idx="52">
                  <c:v>2.8870779976716995E-2</c:v>
                </c:pt>
                <c:pt idx="53">
                  <c:v>4.4470314318975322E-2</c:v>
                </c:pt>
                <c:pt idx="54">
                  <c:v>3.9348079161815951E-2</c:v>
                </c:pt>
                <c:pt idx="55">
                  <c:v>3.2596041909196405E-3</c:v>
                </c:pt>
                <c:pt idx="56">
                  <c:v>4.8894062863793514E-3</c:v>
                </c:pt>
                <c:pt idx="57">
                  <c:v>9.3131548311986881E-4</c:v>
                </c:pt>
                <c:pt idx="58">
                  <c:v>1.6065192083818423E-2</c:v>
                </c:pt>
                <c:pt idx="59">
                  <c:v>1.0477299185098968E-2</c:v>
                </c:pt>
                <c:pt idx="60">
                  <c:v>2.6309662398137146E-2</c:v>
                </c:pt>
                <c:pt idx="61">
                  <c:v>2.7706635622817319E-2</c:v>
                </c:pt>
                <c:pt idx="62">
                  <c:v>2.7706635622817319E-2</c:v>
                </c:pt>
                <c:pt idx="63">
                  <c:v>4.4004656577415494E-2</c:v>
                </c:pt>
                <c:pt idx="64">
                  <c:v>5.2386495925494873E-2</c:v>
                </c:pt>
                <c:pt idx="65">
                  <c:v>5.7741559953434114E-2</c:v>
                </c:pt>
                <c:pt idx="66">
                  <c:v>6.2165308498253635E-2</c:v>
                </c:pt>
                <c:pt idx="67">
                  <c:v>6.2398137369033817E-2</c:v>
                </c:pt>
                <c:pt idx="68">
                  <c:v>4.6798603026775396E-2</c:v>
                </c:pt>
                <c:pt idx="69">
                  <c:v>5.6111757857974183E-2</c:v>
                </c:pt>
                <c:pt idx="70">
                  <c:v>5.8440046565773854E-2</c:v>
                </c:pt>
                <c:pt idx="71">
                  <c:v>6.1233993015133867E-2</c:v>
                </c:pt>
                <c:pt idx="72">
                  <c:v>8.1024447031431746E-2</c:v>
                </c:pt>
                <c:pt idx="73">
                  <c:v>8.4982537834691479E-2</c:v>
                </c:pt>
                <c:pt idx="74">
                  <c:v>8.707799767171108E-2</c:v>
                </c:pt>
                <c:pt idx="75">
                  <c:v>8.7310826542491365E-2</c:v>
                </c:pt>
                <c:pt idx="76">
                  <c:v>0.10360884749708962</c:v>
                </c:pt>
                <c:pt idx="77">
                  <c:v>0.10360884749708962</c:v>
                </c:pt>
                <c:pt idx="78">
                  <c:v>0.10430733410942944</c:v>
                </c:pt>
                <c:pt idx="79">
                  <c:v>0.11338766006984828</c:v>
                </c:pt>
                <c:pt idx="80">
                  <c:v>0.11594877764842818</c:v>
                </c:pt>
                <c:pt idx="81">
                  <c:v>0.11920838183934779</c:v>
                </c:pt>
                <c:pt idx="82">
                  <c:v>0.116880093131548</c:v>
                </c:pt>
                <c:pt idx="83">
                  <c:v>0.1282887077997672</c:v>
                </c:pt>
                <c:pt idx="84">
                  <c:v>0.13480791618160648</c:v>
                </c:pt>
                <c:pt idx="85">
                  <c:v>0.1310826542491268</c:v>
                </c:pt>
                <c:pt idx="86">
                  <c:v>0.12200232828870772</c:v>
                </c:pt>
                <c:pt idx="87">
                  <c:v>0.13410942956926641</c:v>
                </c:pt>
                <c:pt idx="88">
                  <c:v>0.14249126891734593</c:v>
                </c:pt>
                <c:pt idx="89">
                  <c:v>0.13434225844004644</c:v>
                </c:pt>
                <c:pt idx="90">
                  <c:v>0.12898719441210738</c:v>
                </c:pt>
                <c:pt idx="91">
                  <c:v>0.12735739231664733</c:v>
                </c:pt>
                <c:pt idx="92">
                  <c:v>0.13783469150174621</c:v>
                </c:pt>
                <c:pt idx="93">
                  <c:v>0.13899883585564629</c:v>
                </c:pt>
                <c:pt idx="94">
                  <c:v>0.12968568102444711</c:v>
                </c:pt>
                <c:pt idx="95">
                  <c:v>0.14342258440046582</c:v>
                </c:pt>
                <c:pt idx="96">
                  <c:v>0.14342258440046582</c:v>
                </c:pt>
                <c:pt idx="97">
                  <c:v>0.15785797438882399</c:v>
                </c:pt>
                <c:pt idx="98">
                  <c:v>0.15995343422584432</c:v>
                </c:pt>
                <c:pt idx="99">
                  <c:v>0.15227008149010507</c:v>
                </c:pt>
                <c:pt idx="100">
                  <c:v>0.15320139697322499</c:v>
                </c:pt>
                <c:pt idx="101">
                  <c:v>0.16111757857974385</c:v>
                </c:pt>
                <c:pt idx="102">
                  <c:v>0.16461001164144351</c:v>
                </c:pt>
                <c:pt idx="103">
                  <c:v>0.16670547147846354</c:v>
                </c:pt>
                <c:pt idx="104">
                  <c:v>0.18277066356228192</c:v>
                </c:pt>
                <c:pt idx="105">
                  <c:v>0.18416763678696196</c:v>
                </c:pt>
                <c:pt idx="106">
                  <c:v>0.16856810244470299</c:v>
                </c:pt>
              </c:numCache>
            </c:numRef>
          </c:val>
        </c:ser>
        <c:ser>
          <c:idx val="1"/>
          <c:order val="1"/>
          <c:tx>
            <c:strRef>
              <c:f>'Portfolio Value Spring'!$AK$142</c:f>
              <c:strCache>
                <c:ptCount val="1"/>
                <c:pt idx="0">
                  <c:v>SIM Fund</c:v>
                </c:pt>
              </c:strCache>
            </c:strRef>
          </c:tx>
          <c:marker>
            <c:symbol val="none"/>
          </c:marker>
          <c:cat>
            <c:numRef>
              <c:f>'Portfolio Value Spring'!$AH$143:$AH$249</c:f>
              <c:numCache>
                <c:formatCode>d\-mmm\-yy</c:formatCode>
                <c:ptCount val="107"/>
                <c:pt idx="0">
                  <c:v>40136</c:v>
                </c:pt>
                <c:pt idx="1">
                  <c:v>40137</c:v>
                </c:pt>
                <c:pt idx="2">
                  <c:v>40140</c:v>
                </c:pt>
                <c:pt idx="3">
                  <c:v>40141</c:v>
                </c:pt>
                <c:pt idx="4">
                  <c:v>40142</c:v>
                </c:pt>
                <c:pt idx="5">
                  <c:v>40143</c:v>
                </c:pt>
                <c:pt idx="6">
                  <c:v>40144</c:v>
                </c:pt>
                <c:pt idx="7">
                  <c:v>40147</c:v>
                </c:pt>
                <c:pt idx="8">
                  <c:v>40148</c:v>
                </c:pt>
                <c:pt idx="9">
                  <c:v>40149</c:v>
                </c:pt>
                <c:pt idx="10">
                  <c:v>40150</c:v>
                </c:pt>
                <c:pt idx="11">
                  <c:v>40151</c:v>
                </c:pt>
                <c:pt idx="12">
                  <c:v>40154</c:v>
                </c:pt>
                <c:pt idx="13">
                  <c:v>40155</c:v>
                </c:pt>
                <c:pt idx="14">
                  <c:v>40156</c:v>
                </c:pt>
                <c:pt idx="15">
                  <c:v>40157</c:v>
                </c:pt>
                <c:pt idx="16">
                  <c:v>40158</c:v>
                </c:pt>
                <c:pt idx="17">
                  <c:v>40161</c:v>
                </c:pt>
                <c:pt idx="18">
                  <c:v>40162</c:v>
                </c:pt>
                <c:pt idx="19">
                  <c:v>40163</c:v>
                </c:pt>
                <c:pt idx="20">
                  <c:v>40164</c:v>
                </c:pt>
                <c:pt idx="21">
                  <c:v>40165</c:v>
                </c:pt>
                <c:pt idx="22">
                  <c:v>40168</c:v>
                </c:pt>
                <c:pt idx="23">
                  <c:v>40169</c:v>
                </c:pt>
                <c:pt idx="24">
                  <c:v>40170</c:v>
                </c:pt>
                <c:pt idx="25">
                  <c:v>40171</c:v>
                </c:pt>
                <c:pt idx="26">
                  <c:v>40172</c:v>
                </c:pt>
                <c:pt idx="27">
                  <c:v>40175</c:v>
                </c:pt>
                <c:pt idx="28">
                  <c:v>40176</c:v>
                </c:pt>
                <c:pt idx="29">
                  <c:v>40177</c:v>
                </c:pt>
                <c:pt idx="30">
                  <c:v>40178</c:v>
                </c:pt>
                <c:pt idx="31">
                  <c:v>40179</c:v>
                </c:pt>
                <c:pt idx="32">
                  <c:v>40182</c:v>
                </c:pt>
                <c:pt idx="33">
                  <c:v>40183</c:v>
                </c:pt>
                <c:pt idx="34">
                  <c:v>40184</c:v>
                </c:pt>
                <c:pt idx="35">
                  <c:v>40185</c:v>
                </c:pt>
                <c:pt idx="36">
                  <c:v>40186</c:v>
                </c:pt>
                <c:pt idx="37">
                  <c:v>40189</c:v>
                </c:pt>
                <c:pt idx="38">
                  <c:v>40190</c:v>
                </c:pt>
                <c:pt idx="39">
                  <c:v>40191</c:v>
                </c:pt>
                <c:pt idx="40">
                  <c:v>40192</c:v>
                </c:pt>
                <c:pt idx="41">
                  <c:v>40193</c:v>
                </c:pt>
                <c:pt idx="42">
                  <c:v>40196</c:v>
                </c:pt>
                <c:pt idx="43">
                  <c:v>40197</c:v>
                </c:pt>
                <c:pt idx="44">
                  <c:v>40198</c:v>
                </c:pt>
                <c:pt idx="45">
                  <c:v>40199</c:v>
                </c:pt>
                <c:pt idx="46">
                  <c:v>40200</c:v>
                </c:pt>
                <c:pt idx="47">
                  <c:v>40203</c:v>
                </c:pt>
                <c:pt idx="48">
                  <c:v>40204</c:v>
                </c:pt>
                <c:pt idx="49">
                  <c:v>40205</c:v>
                </c:pt>
                <c:pt idx="50">
                  <c:v>40206</c:v>
                </c:pt>
                <c:pt idx="51">
                  <c:v>40207</c:v>
                </c:pt>
                <c:pt idx="52">
                  <c:v>40210</c:v>
                </c:pt>
                <c:pt idx="53">
                  <c:v>40211</c:v>
                </c:pt>
                <c:pt idx="54">
                  <c:v>40212</c:v>
                </c:pt>
                <c:pt idx="55">
                  <c:v>40213</c:v>
                </c:pt>
                <c:pt idx="56">
                  <c:v>40214</c:v>
                </c:pt>
                <c:pt idx="57">
                  <c:v>40217</c:v>
                </c:pt>
                <c:pt idx="58">
                  <c:v>40218</c:v>
                </c:pt>
                <c:pt idx="59">
                  <c:v>40219</c:v>
                </c:pt>
                <c:pt idx="60">
                  <c:v>40220</c:v>
                </c:pt>
                <c:pt idx="61">
                  <c:v>40221</c:v>
                </c:pt>
                <c:pt idx="62">
                  <c:v>40224</c:v>
                </c:pt>
                <c:pt idx="63">
                  <c:v>40225</c:v>
                </c:pt>
                <c:pt idx="64">
                  <c:v>40226</c:v>
                </c:pt>
                <c:pt idx="65">
                  <c:v>40227</c:v>
                </c:pt>
                <c:pt idx="66">
                  <c:v>40228</c:v>
                </c:pt>
                <c:pt idx="67">
                  <c:v>40231</c:v>
                </c:pt>
                <c:pt idx="68">
                  <c:v>40232</c:v>
                </c:pt>
                <c:pt idx="69">
                  <c:v>40233</c:v>
                </c:pt>
                <c:pt idx="70">
                  <c:v>40234</c:v>
                </c:pt>
                <c:pt idx="71">
                  <c:v>40235</c:v>
                </c:pt>
                <c:pt idx="72">
                  <c:v>40238</c:v>
                </c:pt>
                <c:pt idx="73">
                  <c:v>40239</c:v>
                </c:pt>
                <c:pt idx="74">
                  <c:v>40240</c:v>
                </c:pt>
                <c:pt idx="75">
                  <c:v>40241</c:v>
                </c:pt>
                <c:pt idx="76">
                  <c:v>40242</c:v>
                </c:pt>
                <c:pt idx="77">
                  <c:v>40245</c:v>
                </c:pt>
                <c:pt idx="78">
                  <c:v>40246</c:v>
                </c:pt>
                <c:pt idx="79">
                  <c:v>40247</c:v>
                </c:pt>
                <c:pt idx="80">
                  <c:v>40248</c:v>
                </c:pt>
                <c:pt idx="81">
                  <c:v>40249</c:v>
                </c:pt>
                <c:pt idx="82">
                  <c:v>40252</c:v>
                </c:pt>
                <c:pt idx="83">
                  <c:v>40253</c:v>
                </c:pt>
                <c:pt idx="84">
                  <c:v>40254</c:v>
                </c:pt>
                <c:pt idx="85">
                  <c:v>40255</c:v>
                </c:pt>
                <c:pt idx="86">
                  <c:v>40256</c:v>
                </c:pt>
                <c:pt idx="87">
                  <c:v>40259</c:v>
                </c:pt>
                <c:pt idx="88">
                  <c:v>40260</c:v>
                </c:pt>
                <c:pt idx="89">
                  <c:v>40261</c:v>
                </c:pt>
                <c:pt idx="90">
                  <c:v>40262</c:v>
                </c:pt>
                <c:pt idx="91">
                  <c:v>40263</c:v>
                </c:pt>
                <c:pt idx="92">
                  <c:v>40266</c:v>
                </c:pt>
                <c:pt idx="93">
                  <c:v>40267</c:v>
                </c:pt>
                <c:pt idx="94">
                  <c:v>40268</c:v>
                </c:pt>
                <c:pt idx="95">
                  <c:v>40269</c:v>
                </c:pt>
                <c:pt idx="96">
                  <c:v>40270</c:v>
                </c:pt>
                <c:pt idx="97">
                  <c:v>40273</c:v>
                </c:pt>
                <c:pt idx="98">
                  <c:v>40274</c:v>
                </c:pt>
                <c:pt idx="99">
                  <c:v>40275</c:v>
                </c:pt>
                <c:pt idx="100">
                  <c:v>40276</c:v>
                </c:pt>
                <c:pt idx="101">
                  <c:v>40277</c:v>
                </c:pt>
                <c:pt idx="102">
                  <c:v>40280</c:v>
                </c:pt>
                <c:pt idx="103">
                  <c:v>40281</c:v>
                </c:pt>
                <c:pt idx="104">
                  <c:v>40282</c:v>
                </c:pt>
                <c:pt idx="105">
                  <c:v>40283</c:v>
                </c:pt>
                <c:pt idx="106">
                  <c:v>40284</c:v>
                </c:pt>
              </c:numCache>
            </c:numRef>
          </c:cat>
          <c:val>
            <c:numRef>
              <c:f>'Portfolio Value Spring'!$AK$143:$AK$249</c:f>
              <c:numCache>
                <c:formatCode>0.00%</c:formatCode>
                <c:ptCount val="107"/>
                <c:pt idx="0" formatCode="0%">
                  <c:v>0</c:v>
                </c:pt>
                <c:pt idx="1">
                  <c:v>3.9487601845364997E-3</c:v>
                </c:pt>
                <c:pt idx="2">
                  <c:v>8.1926589292587067E-3</c:v>
                </c:pt>
                <c:pt idx="3">
                  <c:v>1.0170557459403987E-2</c:v>
                </c:pt>
                <c:pt idx="4">
                  <c:v>1.7761863288966263E-2</c:v>
                </c:pt>
                <c:pt idx="5">
                  <c:v>1.7761863288966263E-2</c:v>
                </c:pt>
                <c:pt idx="6">
                  <c:v>4.9143583820863233E-3</c:v>
                </c:pt>
                <c:pt idx="7">
                  <c:v>5.6327192633685019E-3</c:v>
                </c:pt>
                <c:pt idx="8">
                  <c:v>1.6044202939710102E-2</c:v>
                </c:pt>
                <c:pt idx="9">
                  <c:v>1.9005686300496819E-2</c:v>
                </c:pt>
                <c:pt idx="10">
                  <c:v>6.8802973790005415E-3</c:v>
                </c:pt>
                <c:pt idx="11">
                  <c:v>1.1623404080756813E-2</c:v>
                </c:pt>
                <c:pt idx="12">
                  <c:v>1.8548257821029868E-2</c:v>
                </c:pt>
                <c:pt idx="13">
                  <c:v>1.7296135713879893E-2</c:v>
                </c:pt>
                <c:pt idx="14">
                  <c:v>2.0115303784766173E-2</c:v>
                </c:pt>
                <c:pt idx="15">
                  <c:v>2.2599036926242332E-2</c:v>
                </c:pt>
                <c:pt idx="16">
                  <c:v>2.8503070349824175E-2</c:v>
                </c:pt>
                <c:pt idx="17">
                  <c:v>4.3951694845725427E-2</c:v>
                </c:pt>
                <c:pt idx="18">
                  <c:v>4.4870590908230201E-2</c:v>
                </c:pt>
                <c:pt idx="19">
                  <c:v>4.8470441966286033E-2</c:v>
                </c:pt>
                <c:pt idx="20">
                  <c:v>3.6929019065831153E-2</c:v>
                </c:pt>
                <c:pt idx="21">
                  <c:v>4.3847877261740095E-2</c:v>
                </c:pt>
                <c:pt idx="22">
                  <c:v>5.6581782380672845E-2</c:v>
                </c:pt>
                <c:pt idx="23">
                  <c:v>6.0891632113398209E-2</c:v>
                </c:pt>
                <c:pt idx="24">
                  <c:v>6.7507241986481836E-2</c:v>
                </c:pt>
                <c:pt idx="25">
                  <c:v>7.4780783964759012E-2</c:v>
                </c:pt>
                <c:pt idx="26">
                  <c:v>7.4780783964759012E-2</c:v>
                </c:pt>
                <c:pt idx="27">
                  <c:v>7.7125988475932328E-2</c:v>
                </c:pt>
                <c:pt idx="28">
                  <c:v>7.7249528245324925E-2</c:v>
                </c:pt>
                <c:pt idx="29">
                  <c:v>7.4493628945226056E-2</c:v>
                </c:pt>
                <c:pt idx="30">
                  <c:v>6.6891720468788232E-2</c:v>
                </c:pt>
                <c:pt idx="31">
                  <c:v>6.6891720468788232E-2</c:v>
                </c:pt>
                <c:pt idx="32">
                  <c:v>7.856536090021532E-2</c:v>
                </c:pt>
                <c:pt idx="33">
                  <c:v>7.8658765170304956E-2</c:v>
                </c:pt>
                <c:pt idx="34">
                  <c:v>8.4697225009624483E-2</c:v>
                </c:pt>
                <c:pt idx="35">
                  <c:v>8.0929814264346644E-2</c:v>
                </c:pt>
                <c:pt idx="36">
                  <c:v>7.964077222611389E-2</c:v>
                </c:pt>
                <c:pt idx="37">
                  <c:v>7.8499409912212534E-2</c:v>
                </c:pt>
                <c:pt idx="38">
                  <c:v>6.9463177890956934E-2</c:v>
                </c:pt>
                <c:pt idx="39">
                  <c:v>7.6432524881509339E-2</c:v>
                </c:pt>
                <c:pt idx="40">
                  <c:v>7.3871165218269266E-2</c:v>
                </c:pt>
                <c:pt idx="41">
                  <c:v>6.3462584647619683E-2</c:v>
                </c:pt>
                <c:pt idx="42">
                  <c:v>6.3462584647619683E-2</c:v>
                </c:pt>
                <c:pt idx="43">
                  <c:v>7.3578014654372526E-2</c:v>
                </c:pt>
                <c:pt idx="44">
                  <c:v>6.6653792024032682E-2</c:v>
                </c:pt>
                <c:pt idx="45">
                  <c:v>5.7450946980454283E-2</c:v>
                </c:pt>
                <c:pt idx="46">
                  <c:v>3.9568005250834704E-2</c:v>
                </c:pt>
                <c:pt idx="47">
                  <c:v>3.8550024928842179E-2</c:v>
                </c:pt>
                <c:pt idx="48">
                  <c:v>3.900063742103238E-2</c:v>
                </c:pt>
                <c:pt idx="49">
                  <c:v>4.5605833980221014E-2</c:v>
                </c:pt>
                <c:pt idx="50">
                  <c:v>3.8745037898151785E-2</c:v>
                </c:pt>
                <c:pt idx="51">
                  <c:v>2.6787082441890552E-2</c:v>
                </c:pt>
                <c:pt idx="52">
                  <c:v>4.0921956945680474E-2</c:v>
                </c:pt>
                <c:pt idx="53">
                  <c:v>5.4117518980631232E-2</c:v>
                </c:pt>
                <c:pt idx="54">
                  <c:v>4.6537573129863632E-2</c:v>
                </c:pt>
                <c:pt idx="55">
                  <c:v>1.555259985736914E-2</c:v>
                </c:pt>
                <c:pt idx="56">
                  <c:v>1.6856504534524811E-2</c:v>
                </c:pt>
                <c:pt idx="57">
                  <c:v>1.2457352746274797E-2</c:v>
                </c:pt>
                <c:pt idx="58">
                  <c:v>2.3672807366315315E-2</c:v>
                </c:pt>
                <c:pt idx="59">
                  <c:v>1.9225060113221129E-2</c:v>
                </c:pt>
                <c:pt idx="60">
                  <c:v>3.1941925263961682E-2</c:v>
                </c:pt>
                <c:pt idx="61">
                  <c:v>3.3477731286012842E-2</c:v>
                </c:pt>
                <c:pt idx="62">
                  <c:v>3.3477731286012842E-2</c:v>
                </c:pt>
                <c:pt idx="63">
                  <c:v>5.0280717698215863E-2</c:v>
                </c:pt>
                <c:pt idx="64">
                  <c:v>5.6015298104777012E-2</c:v>
                </c:pt>
                <c:pt idx="65">
                  <c:v>6.6768149143899391E-2</c:v>
                </c:pt>
                <c:pt idx="66">
                  <c:v>6.4109598550971703E-2</c:v>
                </c:pt>
                <c:pt idx="67">
                  <c:v>6.2254766457769284E-2</c:v>
                </c:pt>
                <c:pt idx="68">
                  <c:v>4.7491211794182593E-2</c:v>
                </c:pt>
                <c:pt idx="69">
                  <c:v>5.6493679434020838E-2</c:v>
                </c:pt>
                <c:pt idx="70">
                  <c:v>6.3070476046222429E-2</c:v>
                </c:pt>
                <c:pt idx="71">
                  <c:v>5.7085660551211684E-2</c:v>
                </c:pt>
                <c:pt idx="72">
                  <c:v>6.9548787953373742E-2</c:v>
                </c:pt>
                <c:pt idx="73">
                  <c:v>7.8263469463746113E-2</c:v>
                </c:pt>
                <c:pt idx="74">
                  <c:v>8.1354961470738507E-2</c:v>
                </c:pt>
                <c:pt idx="75">
                  <c:v>8.5458438255359828E-2</c:v>
                </c:pt>
                <c:pt idx="76">
                  <c:v>0.10174615496273318</c:v>
                </c:pt>
                <c:pt idx="77">
                  <c:v>0.10484111807435748</c:v>
                </c:pt>
                <c:pt idx="78">
                  <c:v>0.10735766893235144</c:v>
                </c:pt>
                <c:pt idx="79">
                  <c:v>0.11684041123123252</c:v>
                </c:pt>
                <c:pt idx="80">
                  <c:v>0.12727202731443787</c:v>
                </c:pt>
                <c:pt idx="81">
                  <c:v>0.13316596297909133</c:v>
                </c:pt>
                <c:pt idx="82">
                  <c:v>0.13755659478324533</c:v>
                </c:pt>
                <c:pt idx="83">
                  <c:v>0.14716587462370068</c:v>
                </c:pt>
                <c:pt idx="84">
                  <c:v>0.15622766659724499</c:v>
                </c:pt>
                <c:pt idx="85">
                  <c:v>0.15168588396412774</c:v>
                </c:pt>
                <c:pt idx="86">
                  <c:v>0.13726028866968371</c:v>
                </c:pt>
                <c:pt idx="87">
                  <c:v>0.1527253220238434</c:v>
                </c:pt>
                <c:pt idx="88">
                  <c:v>0.16307426270582084</c:v>
                </c:pt>
                <c:pt idx="89">
                  <c:v>0.15377422673255459</c:v>
                </c:pt>
                <c:pt idx="90">
                  <c:v>0.14328581075537541</c:v>
                </c:pt>
                <c:pt idx="91">
                  <c:v>0.14174211585916158</c:v>
                </c:pt>
                <c:pt idx="92">
                  <c:v>0.15379884001994354</c:v>
                </c:pt>
                <c:pt idx="93">
                  <c:v>0.15392947977608268</c:v>
                </c:pt>
                <c:pt idx="94">
                  <c:v>0.14472259562893286</c:v>
                </c:pt>
                <c:pt idx="95">
                  <c:v>0.15489753930237163</c:v>
                </c:pt>
                <c:pt idx="96">
                  <c:v>0.15489753930237163</c:v>
                </c:pt>
                <c:pt idx="97">
                  <c:v>0.16371446062189618</c:v>
                </c:pt>
                <c:pt idx="98">
                  <c:v>0.16321588377479507</c:v>
                </c:pt>
                <c:pt idx="99">
                  <c:v>0.16457466346062838</c:v>
                </c:pt>
                <c:pt idx="100">
                  <c:v>0.15669304706186798</c:v>
                </c:pt>
                <c:pt idx="101">
                  <c:v>0.16216224574158566</c:v>
                </c:pt>
                <c:pt idx="102">
                  <c:v>0.16490189396090948</c:v>
                </c:pt>
                <c:pt idx="103">
                  <c:v>0.16696688566181361</c:v>
                </c:pt>
                <c:pt idx="104">
                  <c:v>0.1837774453932135</c:v>
                </c:pt>
                <c:pt idx="105">
                  <c:v>0.1866508889183407</c:v>
                </c:pt>
                <c:pt idx="106">
                  <c:v>0.1751508037184997</c:v>
                </c:pt>
              </c:numCache>
            </c:numRef>
          </c:val>
        </c:ser>
        <c:ser>
          <c:idx val="2"/>
          <c:order val="2"/>
          <c:tx>
            <c:strRef>
              <c:f>'Portfolio Value Spring'!$AL$142</c:f>
              <c:strCache>
                <c:ptCount val="1"/>
                <c:pt idx="0">
                  <c:v>S&amp;P 500</c:v>
                </c:pt>
              </c:strCache>
            </c:strRef>
          </c:tx>
          <c:marker>
            <c:symbol val="none"/>
          </c:marker>
          <c:cat>
            <c:numRef>
              <c:f>'Portfolio Value Spring'!$AH$143:$AH$249</c:f>
              <c:numCache>
                <c:formatCode>d\-mmm\-yy</c:formatCode>
                <c:ptCount val="107"/>
                <c:pt idx="0">
                  <c:v>40136</c:v>
                </c:pt>
                <c:pt idx="1">
                  <c:v>40137</c:v>
                </c:pt>
                <c:pt idx="2">
                  <c:v>40140</c:v>
                </c:pt>
                <c:pt idx="3">
                  <c:v>40141</c:v>
                </c:pt>
                <c:pt idx="4">
                  <c:v>40142</c:v>
                </c:pt>
                <c:pt idx="5">
                  <c:v>40143</c:v>
                </c:pt>
                <c:pt idx="6">
                  <c:v>40144</c:v>
                </c:pt>
                <c:pt idx="7">
                  <c:v>40147</c:v>
                </c:pt>
                <c:pt idx="8">
                  <c:v>40148</c:v>
                </c:pt>
                <c:pt idx="9">
                  <c:v>40149</c:v>
                </c:pt>
                <c:pt idx="10">
                  <c:v>40150</c:v>
                </c:pt>
                <c:pt idx="11">
                  <c:v>40151</c:v>
                </c:pt>
                <c:pt idx="12">
                  <c:v>40154</c:v>
                </c:pt>
                <c:pt idx="13">
                  <c:v>40155</c:v>
                </c:pt>
                <c:pt idx="14">
                  <c:v>40156</c:v>
                </c:pt>
                <c:pt idx="15">
                  <c:v>40157</c:v>
                </c:pt>
                <c:pt idx="16">
                  <c:v>40158</c:v>
                </c:pt>
                <c:pt idx="17">
                  <c:v>40161</c:v>
                </c:pt>
                <c:pt idx="18">
                  <c:v>40162</c:v>
                </c:pt>
                <c:pt idx="19">
                  <c:v>40163</c:v>
                </c:pt>
                <c:pt idx="20">
                  <c:v>40164</c:v>
                </c:pt>
                <c:pt idx="21">
                  <c:v>40165</c:v>
                </c:pt>
                <c:pt idx="22">
                  <c:v>40168</c:v>
                </c:pt>
                <c:pt idx="23">
                  <c:v>40169</c:v>
                </c:pt>
                <c:pt idx="24">
                  <c:v>40170</c:v>
                </c:pt>
                <c:pt idx="25">
                  <c:v>40171</c:v>
                </c:pt>
                <c:pt idx="26">
                  <c:v>40172</c:v>
                </c:pt>
                <c:pt idx="27">
                  <c:v>40175</c:v>
                </c:pt>
                <c:pt idx="28">
                  <c:v>40176</c:v>
                </c:pt>
                <c:pt idx="29">
                  <c:v>40177</c:v>
                </c:pt>
                <c:pt idx="30">
                  <c:v>40178</c:v>
                </c:pt>
                <c:pt idx="31">
                  <c:v>40179</c:v>
                </c:pt>
                <c:pt idx="32">
                  <c:v>40182</c:v>
                </c:pt>
                <c:pt idx="33">
                  <c:v>40183</c:v>
                </c:pt>
                <c:pt idx="34">
                  <c:v>40184</c:v>
                </c:pt>
                <c:pt idx="35">
                  <c:v>40185</c:v>
                </c:pt>
                <c:pt idx="36">
                  <c:v>40186</c:v>
                </c:pt>
                <c:pt idx="37">
                  <c:v>40189</c:v>
                </c:pt>
                <c:pt idx="38">
                  <c:v>40190</c:v>
                </c:pt>
                <c:pt idx="39">
                  <c:v>40191</c:v>
                </c:pt>
                <c:pt idx="40">
                  <c:v>40192</c:v>
                </c:pt>
                <c:pt idx="41">
                  <c:v>40193</c:v>
                </c:pt>
                <c:pt idx="42">
                  <c:v>40196</c:v>
                </c:pt>
                <c:pt idx="43">
                  <c:v>40197</c:v>
                </c:pt>
                <c:pt idx="44">
                  <c:v>40198</c:v>
                </c:pt>
                <c:pt idx="45">
                  <c:v>40199</c:v>
                </c:pt>
                <c:pt idx="46">
                  <c:v>40200</c:v>
                </c:pt>
                <c:pt idx="47">
                  <c:v>40203</c:v>
                </c:pt>
                <c:pt idx="48">
                  <c:v>40204</c:v>
                </c:pt>
                <c:pt idx="49">
                  <c:v>40205</c:v>
                </c:pt>
                <c:pt idx="50">
                  <c:v>40206</c:v>
                </c:pt>
                <c:pt idx="51">
                  <c:v>40207</c:v>
                </c:pt>
                <c:pt idx="52">
                  <c:v>40210</c:v>
                </c:pt>
                <c:pt idx="53">
                  <c:v>40211</c:v>
                </c:pt>
                <c:pt idx="54">
                  <c:v>40212</c:v>
                </c:pt>
                <c:pt idx="55">
                  <c:v>40213</c:v>
                </c:pt>
                <c:pt idx="56">
                  <c:v>40214</c:v>
                </c:pt>
                <c:pt idx="57">
                  <c:v>40217</c:v>
                </c:pt>
                <c:pt idx="58">
                  <c:v>40218</c:v>
                </c:pt>
                <c:pt idx="59">
                  <c:v>40219</c:v>
                </c:pt>
                <c:pt idx="60">
                  <c:v>40220</c:v>
                </c:pt>
                <c:pt idx="61">
                  <c:v>40221</c:v>
                </c:pt>
                <c:pt idx="62">
                  <c:v>40224</c:v>
                </c:pt>
                <c:pt idx="63">
                  <c:v>40225</c:v>
                </c:pt>
                <c:pt idx="64">
                  <c:v>40226</c:v>
                </c:pt>
                <c:pt idx="65">
                  <c:v>40227</c:v>
                </c:pt>
                <c:pt idx="66">
                  <c:v>40228</c:v>
                </c:pt>
                <c:pt idx="67">
                  <c:v>40231</c:v>
                </c:pt>
                <c:pt idx="68">
                  <c:v>40232</c:v>
                </c:pt>
                <c:pt idx="69">
                  <c:v>40233</c:v>
                </c:pt>
                <c:pt idx="70">
                  <c:v>40234</c:v>
                </c:pt>
                <c:pt idx="71">
                  <c:v>40235</c:v>
                </c:pt>
                <c:pt idx="72">
                  <c:v>40238</c:v>
                </c:pt>
                <c:pt idx="73">
                  <c:v>40239</c:v>
                </c:pt>
                <c:pt idx="74">
                  <c:v>40240</c:v>
                </c:pt>
                <c:pt idx="75">
                  <c:v>40241</c:v>
                </c:pt>
                <c:pt idx="76">
                  <c:v>40242</c:v>
                </c:pt>
                <c:pt idx="77">
                  <c:v>40245</c:v>
                </c:pt>
                <c:pt idx="78">
                  <c:v>40246</c:v>
                </c:pt>
                <c:pt idx="79">
                  <c:v>40247</c:v>
                </c:pt>
                <c:pt idx="80">
                  <c:v>40248</c:v>
                </c:pt>
                <c:pt idx="81">
                  <c:v>40249</c:v>
                </c:pt>
                <c:pt idx="82">
                  <c:v>40252</c:v>
                </c:pt>
                <c:pt idx="83">
                  <c:v>40253</c:v>
                </c:pt>
                <c:pt idx="84">
                  <c:v>40254</c:v>
                </c:pt>
                <c:pt idx="85">
                  <c:v>40255</c:v>
                </c:pt>
                <c:pt idx="86">
                  <c:v>40256</c:v>
                </c:pt>
                <c:pt idx="87">
                  <c:v>40259</c:v>
                </c:pt>
                <c:pt idx="88">
                  <c:v>40260</c:v>
                </c:pt>
                <c:pt idx="89">
                  <c:v>40261</c:v>
                </c:pt>
                <c:pt idx="90">
                  <c:v>40262</c:v>
                </c:pt>
                <c:pt idx="91">
                  <c:v>40263</c:v>
                </c:pt>
                <c:pt idx="92">
                  <c:v>40266</c:v>
                </c:pt>
                <c:pt idx="93">
                  <c:v>40267</c:v>
                </c:pt>
                <c:pt idx="94">
                  <c:v>40268</c:v>
                </c:pt>
                <c:pt idx="95">
                  <c:v>40269</c:v>
                </c:pt>
                <c:pt idx="96">
                  <c:v>40270</c:v>
                </c:pt>
                <c:pt idx="97">
                  <c:v>40273</c:v>
                </c:pt>
                <c:pt idx="98">
                  <c:v>40274</c:v>
                </c:pt>
                <c:pt idx="99">
                  <c:v>40275</c:v>
                </c:pt>
                <c:pt idx="100">
                  <c:v>40276</c:v>
                </c:pt>
                <c:pt idx="101">
                  <c:v>40277</c:v>
                </c:pt>
                <c:pt idx="102">
                  <c:v>40280</c:v>
                </c:pt>
                <c:pt idx="103">
                  <c:v>40281</c:v>
                </c:pt>
                <c:pt idx="104">
                  <c:v>40282</c:v>
                </c:pt>
                <c:pt idx="105">
                  <c:v>40283</c:v>
                </c:pt>
                <c:pt idx="106">
                  <c:v>40284</c:v>
                </c:pt>
              </c:numCache>
            </c:numRef>
          </c:cat>
          <c:val>
            <c:numRef>
              <c:f>'Portfolio Value Spring'!$AL$143:$AL$249</c:f>
              <c:numCache>
                <c:formatCode>0.00%</c:formatCode>
                <c:ptCount val="107"/>
                <c:pt idx="0">
                  <c:v>0</c:v>
                </c:pt>
                <c:pt idx="1">
                  <c:v>-3.57044767920911E-3</c:v>
                </c:pt>
                <c:pt idx="2">
                  <c:v>9.1549940492539252E-3</c:v>
                </c:pt>
                <c:pt idx="3">
                  <c:v>1.0711343037627111E-2</c:v>
                </c:pt>
                <c:pt idx="4">
                  <c:v>1.4190240776343432E-2</c:v>
                </c:pt>
                <c:pt idx="5">
                  <c:v>1.4190240776343432E-2</c:v>
                </c:pt>
                <c:pt idx="6">
                  <c:v>-2.2887485123135373E-3</c:v>
                </c:pt>
                <c:pt idx="7">
                  <c:v>1.0985992859104954E-3</c:v>
                </c:pt>
                <c:pt idx="8">
                  <c:v>1.3457841252403142E-2</c:v>
                </c:pt>
                <c:pt idx="9">
                  <c:v>1.3000091549940421E-2</c:v>
                </c:pt>
                <c:pt idx="10">
                  <c:v>5.1267966675820897E-3</c:v>
                </c:pt>
                <c:pt idx="11">
                  <c:v>1.0894442918611962E-2</c:v>
                </c:pt>
                <c:pt idx="12">
                  <c:v>9.3380939302390008E-3</c:v>
                </c:pt>
                <c:pt idx="13">
                  <c:v>-1.9225487503432602E-3</c:v>
                </c:pt>
                <c:pt idx="14">
                  <c:v>1.8309988098508289E-3</c:v>
                </c:pt>
                <c:pt idx="15">
                  <c:v>7.5070951203881761E-3</c:v>
                </c:pt>
                <c:pt idx="16">
                  <c:v>1.180994232353738E-2</c:v>
                </c:pt>
                <c:pt idx="17">
                  <c:v>1.8676187860477769E-2</c:v>
                </c:pt>
                <c:pt idx="18">
                  <c:v>1.3915590954865841E-2</c:v>
                </c:pt>
                <c:pt idx="19">
                  <c:v>1.5471939943239041E-2</c:v>
                </c:pt>
                <c:pt idx="20">
                  <c:v>3.2957978577312732E-3</c:v>
                </c:pt>
                <c:pt idx="21">
                  <c:v>8.9718941682688375E-3</c:v>
                </c:pt>
                <c:pt idx="22">
                  <c:v>1.9225487503433031E-2</c:v>
                </c:pt>
                <c:pt idx="23">
                  <c:v>2.2887485123134682E-2</c:v>
                </c:pt>
                <c:pt idx="24">
                  <c:v>2.490158381397059E-2</c:v>
                </c:pt>
                <c:pt idx="25">
                  <c:v>2.9753730660075077E-2</c:v>
                </c:pt>
                <c:pt idx="26">
                  <c:v>2.9753730660075077E-2</c:v>
                </c:pt>
                <c:pt idx="27">
                  <c:v>3.1950929231895998E-2</c:v>
                </c:pt>
                <c:pt idx="28">
                  <c:v>3.0486130184015421E-2</c:v>
                </c:pt>
                <c:pt idx="29">
                  <c:v>3.0119930422045242E-2</c:v>
                </c:pt>
                <c:pt idx="30">
                  <c:v>2.0232536848850971E-2</c:v>
                </c:pt>
                <c:pt idx="31">
                  <c:v>2.0232536848850971E-2</c:v>
                </c:pt>
                <c:pt idx="32">
                  <c:v>3.7535475601940871E-2</c:v>
                </c:pt>
                <c:pt idx="33">
                  <c:v>4.0281973816717082E-2</c:v>
                </c:pt>
                <c:pt idx="34">
                  <c:v>4.1014373340657155E-2</c:v>
                </c:pt>
                <c:pt idx="35">
                  <c:v>4.5408770484299116E-2</c:v>
                </c:pt>
                <c:pt idx="36">
                  <c:v>4.8887668223015504E-2</c:v>
                </c:pt>
                <c:pt idx="37">
                  <c:v>5.0352467270896491E-2</c:v>
                </c:pt>
                <c:pt idx="38">
                  <c:v>4.0556623638194483E-2</c:v>
                </c:pt>
                <c:pt idx="39">
                  <c:v>4.934541792547853E-2</c:v>
                </c:pt>
                <c:pt idx="40">
                  <c:v>5.2183466080747309E-2</c:v>
                </c:pt>
                <c:pt idx="41">
                  <c:v>4.0373523757209623E-2</c:v>
                </c:pt>
                <c:pt idx="42">
                  <c:v>4.0373523757209623E-2</c:v>
                </c:pt>
                <c:pt idx="43">
                  <c:v>5.3373615307150013E-2</c:v>
                </c:pt>
                <c:pt idx="44">
                  <c:v>4.2662272269522912E-2</c:v>
                </c:pt>
                <c:pt idx="45">
                  <c:v>2.2612835301657041E-2</c:v>
                </c:pt>
                <c:pt idx="46">
                  <c:v>-1.8309988098519402E-4</c:v>
                </c:pt>
                <c:pt idx="47">
                  <c:v>4.9436967865970193E-3</c:v>
                </c:pt>
                <c:pt idx="48">
                  <c:v>7.3239952394033091E-4</c:v>
                </c:pt>
                <c:pt idx="49">
                  <c:v>5.4929964295522583E-3</c:v>
                </c:pt>
                <c:pt idx="50">
                  <c:v>-6.0422960725077324E-3</c:v>
                </c:pt>
                <c:pt idx="51">
                  <c:v>-1.6845189050627304E-2</c:v>
                </c:pt>
                <c:pt idx="52">
                  <c:v>-1.5563489883730932E-3</c:v>
                </c:pt>
                <c:pt idx="53">
                  <c:v>1.0528243156641774E-2</c:v>
                </c:pt>
                <c:pt idx="54">
                  <c:v>5.4929964295522583E-3</c:v>
                </c:pt>
                <c:pt idx="55">
                  <c:v>-2.5542433397418227E-2</c:v>
                </c:pt>
                <c:pt idx="56">
                  <c:v>-2.3528334706582384E-2</c:v>
                </c:pt>
                <c:pt idx="57">
                  <c:v>-3.0577680124507935E-2</c:v>
                </c:pt>
                <c:pt idx="58">
                  <c:v>-1.8401538039000388E-2</c:v>
                </c:pt>
                <c:pt idx="59">
                  <c:v>-2.0324086789343603E-2</c:v>
                </c:pt>
                <c:pt idx="60">
                  <c:v>-1.0070493454179314E-2</c:v>
                </c:pt>
                <c:pt idx="61">
                  <c:v>-1.0894442918611962E-2</c:v>
                </c:pt>
                <c:pt idx="62">
                  <c:v>-1.0894442918611962E-2</c:v>
                </c:pt>
                <c:pt idx="63">
                  <c:v>4.6690469651193833E-3</c:v>
                </c:pt>
                <c:pt idx="64">
                  <c:v>9.4296438707313288E-3</c:v>
                </c:pt>
                <c:pt idx="65">
                  <c:v>1.5380390002746491E-2</c:v>
                </c:pt>
                <c:pt idx="66">
                  <c:v>1.7486038634074941E-2</c:v>
                </c:pt>
                <c:pt idx="67">
                  <c:v>1.7669138515060051E-2</c:v>
                </c:pt>
                <c:pt idx="68">
                  <c:v>5.3098965485671723E-3</c:v>
                </c:pt>
                <c:pt idx="69">
                  <c:v>1.455644053831362E-2</c:v>
                </c:pt>
                <c:pt idx="70">
                  <c:v>1.318319143092552E-2</c:v>
                </c:pt>
                <c:pt idx="71">
                  <c:v>1.3824041014373309E-2</c:v>
                </c:pt>
                <c:pt idx="72">
                  <c:v>2.4352284171015079E-2</c:v>
                </c:pt>
                <c:pt idx="73">
                  <c:v>2.7190332326284133E-2</c:v>
                </c:pt>
                <c:pt idx="74">
                  <c:v>2.8105831731209285E-2</c:v>
                </c:pt>
                <c:pt idx="75">
                  <c:v>3.1218529707955689E-2</c:v>
                </c:pt>
                <c:pt idx="76">
                  <c:v>4.5958070127254377E-2</c:v>
                </c:pt>
                <c:pt idx="77">
                  <c:v>4.6141170008239446E-2</c:v>
                </c:pt>
                <c:pt idx="78">
                  <c:v>4.7880618877597814E-2</c:v>
                </c:pt>
                <c:pt idx="79">
                  <c:v>5.2549665842717162E-2</c:v>
                </c:pt>
                <c:pt idx="80">
                  <c:v>5.6944062986359012E-2</c:v>
                </c:pt>
                <c:pt idx="81">
                  <c:v>5.7035612926851796E-2</c:v>
                </c:pt>
                <c:pt idx="82">
                  <c:v>5.7310262748329142E-2</c:v>
                </c:pt>
                <c:pt idx="83">
                  <c:v>6.5732857273642892E-2</c:v>
                </c:pt>
                <c:pt idx="84">
                  <c:v>7.2049803167627768E-2</c:v>
                </c:pt>
                <c:pt idx="85">
                  <c:v>7.1500503524672743E-2</c:v>
                </c:pt>
                <c:pt idx="86">
                  <c:v>6.1704659891971124E-2</c:v>
                </c:pt>
                <c:pt idx="87">
                  <c:v>6.7380756202508718E-2</c:v>
                </c:pt>
                <c:pt idx="88">
                  <c:v>7.4887851322896673E-2</c:v>
                </c:pt>
                <c:pt idx="89">
                  <c:v>6.9669504714821931E-2</c:v>
                </c:pt>
                <c:pt idx="90">
                  <c:v>6.7930055845463883E-2</c:v>
                </c:pt>
                <c:pt idx="91">
                  <c:v>6.7289206262015844E-2</c:v>
                </c:pt>
                <c:pt idx="92">
                  <c:v>7.4063901858463926E-2</c:v>
                </c:pt>
                <c:pt idx="93">
                  <c:v>7.4796301382404368E-2</c:v>
                </c:pt>
                <c:pt idx="94">
                  <c:v>7.1134303762702356E-2</c:v>
                </c:pt>
                <c:pt idx="95">
                  <c:v>7.8458299002105714E-2</c:v>
                </c:pt>
                <c:pt idx="96">
                  <c:v>7.8458299002105714E-2</c:v>
                </c:pt>
                <c:pt idx="97">
                  <c:v>8.7247093289389524E-2</c:v>
                </c:pt>
                <c:pt idx="98">
                  <c:v>8.9810491623180555E-2</c:v>
                </c:pt>
                <c:pt idx="99">
                  <c:v>8.3585095669688039E-2</c:v>
                </c:pt>
                <c:pt idx="100">
                  <c:v>8.7338643229881691E-2</c:v>
                </c:pt>
                <c:pt idx="101">
                  <c:v>9.4479538588300022E-2</c:v>
                </c:pt>
                <c:pt idx="102">
                  <c:v>9.6218987457657987E-2</c:v>
                </c:pt>
                <c:pt idx="103">
                  <c:v>9.7042936922090872E-2</c:v>
                </c:pt>
                <c:pt idx="104">
                  <c:v>0.10949372882907626</c:v>
                </c:pt>
                <c:pt idx="105">
                  <c:v>0.11040922823400168</c:v>
                </c:pt>
                <c:pt idx="106">
                  <c:v>9.2740089718941612E-2</c:v>
                </c:pt>
              </c:numCache>
            </c:numRef>
          </c:val>
        </c:ser>
        <c:marker val="1"/>
        <c:axId val="39630720"/>
        <c:axId val="39632256"/>
      </c:lineChart>
      <c:dateAx>
        <c:axId val="39630720"/>
        <c:scaling>
          <c:orientation val="minMax"/>
        </c:scaling>
        <c:axPos val="b"/>
        <c:numFmt formatCode="d\-mmm\-yy" sourceLinked="1"/>
        <c:tickLblPos val="low"/>
        <c:crossAx val="39632256"/>
        <c:crosses val="autoZero"/>
        <c:auto val="1"/>
        <c:lblOffset val="100"/>
        <c:majorUnit val="1"/>
        <c:majorTimeUnit val="months"/>
      </c:dateAx>
      <c:valAx>
        <c:axId val="39632256"/>
        <c:scaling>
          <c:orientation val="minMax"/>
        </c:scaling>
        <c:axPos val="l"/>
        <c:majorGridlines/>
        <c:numFmt formatCode="0%" sourceLinked="1"/>
        <c:tickLblPos val="nextTo"/>
        <c:crossAx val="39630720"/>
        <c:crosses val="autoZero"/>
        <c:crossBetween val="between"/>
      </c:valAx>
    </c:plotArea>
    <c:legend>
      <c:legendPos val="b"/>
      <c:layout>
        <c:manualLayout>
          <c:xMode val="edge"/>
          <c:yMode val="edge"/>
          <c:x val="0.27126380428861485"/>
          <c:y val="8.5244604841061514E-2"/>
          <c:w val="0.41856339513588742"/>
          <c:h val="8.2789807524059525E-2"/>
        </c:manualLayout>
      </c:layout>
      <c:overlay val="1"/>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31750"/>
            <a:ext cx="2971801" cy="458788"/>
          </a:xfrm>
          <a:prstGeom prst="rect">
            <a:avLst/>
          </a:prstGeom>
          <a:noFill/>
          <a:ln w="9525">
            <a:noFill/>
            <a:miter lim="800000"/>
            <a:headEnd/>
            <a:tailEnd/>
          </a:ln>
          <a:effectLst/>
        </p:spPr>
        <p:txBody>
          <a:bodyPr vert="horz" wrap="square" lIns="19047" tIns="0" rIns="19047" bIns="0" numCol="1" anchor="t" anchorCtr="0" compatLnSpc="1">
            <a:prstTxWarp prst="textNoShape">
              <a:avLst/>
            </a:prstTxWarp>
          </a:bodyPr>
          <a:lstStyle>
            <a:lvl1pPr algn="l" eaLnBrk="0" hangingPunct="0">
              <a:defRPr sz="1000" i="1">
                <a:latin typeface="Arial" charset="0"/>
              </a:defRPr>
            </a:lvl1pPr>
          </a:lstStyle>
          <a:p>
            <a:pPr>
              <a:defRPr/>
            </a:pPr>
            <a:r>
              <a:rPr lang="en-US"/>
              <a:t>CIS 512</a:t>
            </a:r>
          </a:p>
        </p:txBody>
      </p:sp>
      <p:sp>
        <p:nvSpPr>
          <p:cNvPr id="4099" name="Rectangle 3"/>
          <p:cNvSpPr>
            <a:spLocks noGrp="1" noChangeArrowheads="1"/>
          </p:cNvSpPr>
          <p:nvPr>
            <p:ph type="dt" sz="quarter" idx="1"/>
          </p:nvPr>
        </p:nvSpPr>
        <p:spPr bwMode="auto">
          <a:xfrm>
            <a:off x="3886200" y="-31750"/>
            <a:ext cx="2971800" cy="458788"/>
          </a:xfrm>
          <a:prstGeom prst="rect">
            <a:avLst/>
          </a:prstGeom>
          <a:noFill/>
          <a:ln w="9525">
            <a:noFill/>
            <a:miter lim="800000"/>
            <a:headEnd/>
            <a:tailEnd/>
          </a:ln>
          <a:effectLst/>
        </p:spPr>
        <p:txBody>
          <a:bodyPr vert="horz" wrap="square" lIns="19047" tIns="0" rIns="19047" bIns="0" numCol="1" anchor="t" anchorCtr="0" compatLnSpc="1">
            <a:prstTxWarp prst="textNoShape">
              <a:avLst/>
            </a:prstTxWarp>
          </a:bodyPr>
          <a:lstStyle>
            <a:lvl5pPr lvl="4" algn="r" eaLnBrk="0" hangingPunct="0">
              <a:defRPr sz="1000" i="1">
                <a:latin typeface="Arial" charset="0"/>
              </a:defRPr>
            </a:lvl5pPr>
          </a:lstStyle>
          <a:p>
            <a:pPr lvl="4">
              <a:defRPr/>
            </a:pPr>
            <a:r>
              <a:rPr lang="en-US"/>
              <a:t>August 26, 2003</a:t>
            </a:r>
          </a:p>
        </p:txBody>
      </p:sp>
      <p:sp>
        <p:nvSpPr>
          <p:cNvPr id="4100" name="Rectangle 4"/>
          <p:cNvSpPr>
            <a:spLocks noGrp="1" noChangeArrowheads="1"/>
          </p:cNvSpPr>
          <p:nvPr>
            <p:ph type="ftr" sz="quarter" idx="2"/>
          </p:nvPr>
        </p:nvSpPr>
        <p:spPr bwMode="auto">
          <a:xfrm>
            <a:off x="-1588" y="8867775"/>
            <a:ext cx="2971801" cy="458788"/>
          </a:xfrm>
          <a:prstGeom prst="rect">
            <a:avLst/>
          </a:prstGeom>
          <a:noFill/>
          <a:ln w="9525">
            <a:noFill/>
            <a:miter lim="800000"/>
            <a:headEnd/>
            <a:tailEnd/>
          </a:ln>
          <a:effectLst/>
        </p:spPr>
        <p:txBody>
          <a:bodyPr vert="horz" wrap="square" lIns="19047" tIns="0" rIns="19047" bIns="0" numCol="1" anchor="b" anchorCtr="0" compatLnSpc="1">
            <a:prstTxWarp prst="textNoShape">
              <a:avLst/>
            </a:prstTxWarp>
          </a:bodyPr>
          <a:lstStyle>
            <a:lvl1pPr algn="l" eaLnBrk="0" hangingPunct="0">
              <a:defRPr sz="1000" i="1">
                <a:latin typeface="Arial" charset="0"/>
              </a:defRPr>
            </a:lvl1pPr>
          </a:lstStyle>
          <a:p>
            <a:pPr>
              <a:defRPr/>
            </a:pPr>
            <a:r>
              <a:rPr lang="en-US"/>
              <a:t>Copyright - Ajay Vinze 2003</a:t>
            </a:r>
          </a:p>
        </p:txBody>
      </p:sp>
      <p:sp>
        <p:nvSpPr>
          <p:cNvPr id="4101" name="Rectangle 5"/>
          <p:cNvSpPr>
            <a:spLocks noGrp="1" noChangeArrowheads="1"/>
          </p:cNvSpPr>
          <p:nvPr>
            <p:ph type="sldNum" sz="quarter" idx="3"/>
          </p:nvPr>
        </p:nvSpPr>
        <p:spPr bwMode="auto">
          <a:xfrm>
            <a:off x="3886200" y="8867775"/>
            <a:ext cx="2971800" cy="458788"/>
          </a:xfrm>
          <a:prstGeom prst="rect">
            <a:avLst/>
          </a:prstGeom>
          <a:noFill/>
          <a:ln w="9525">
            <a:noFill/>
            <a:miter lim="800000"/>
            <a:headEnd/>
            <a:tailEnd/>
          </a:ln>
          <a:effectLst/>
        </p:spPr>
        <p:txBody>
          <a:bodyPr vert="horz" wrap="square" lIns="19047" tIns="0" rIns="19047" bIns="0" numCol="1" anchor="b" anchorCtr="0" compatLnSpc="1">
            <a:prstTxWarp prst="textNoShape">
              <a:avLst/>
            </a:prstTxWarp>
          </a:bodyPr>
          <a:lstStyle>
            <a:lvl1pPr algn="r" eaLnBrk="0" hangingPunct="0">
              <a:defRPr sz="1200">
                <a:latin typeface="Times New Roman" pitchFamily="18" charset="0"/>
              </a:defRPr>
            </a:lvl1pPr>
          </a:lstStyle>
          <a:p>
            <a:pPr>
              <a:defRPr/>
            </a:pPr>
            <a:fld id="{AE9973E6-604B-4D71-8A03-65B40DF413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60376"/>
          </a:xfrm>
          <a:prstGeom prst="rect">
            <a:avLst/>
          </a:prstGeom>
          <a:noFill/>
          <a:ln w="9525">
            <a:noFill/>
            <a:miter lim="800000"/>
            <a:headEnd/>
            <a:tailEnd/>
          </a:ln>
          <a:effectLst/>
        </p:spPr>
        <p:txBody>
          <a:bodyPr vert="horz" wrap="square" lIns="19047" tIns="0" rIns="19047" bIns="0" numCol="1" anchor="t" anchorCtr="0" compatLnSpc="1">
            <a:prstTxWarp prst="textNoShape">
              <a:avLst/>
            </a:prstTxWarp>
          </a:bodyPr>
          <a:lstStyle>
            <a:lvl1pPr algn="l" eaLnBrk="0" hangingPunct="0">
              <a:defRPr sz="1000" i="1">
                <a:latin typeface="Arial" charset="0"/>
              </a:defRPr>
            </a:lvl1pPr>
          </a:lstStyle>
          <a:p>
            <a:pPr>
              <a:defRPr/>
            </a:pPr>
            <a:r>
              <a:rPr lang="en-US"/>
              <a:t>CIS 512CIS 512</a:t>
            </a:r>
          </a:p>
        </p:txBody>
      </p:sp>
      <p:sp>
        <p:nvSpPr>
          <p:cNvPr id="2051" name="Rectangle 3"/>
          <p:cNvSpPr>
            <a:spLocks noGrp="1" noChangeArrowheads="1"/>
          </p:cNvSpPr>
          <p:nvPr>
            <p:ph type="dt" idx="1"/>
          </p:nvPr>
        </p:nvSpPr>
        <p:spPr bwMode="auto">
          <a:xfrm>
            <a:off x="3886200" y="-33338"/>
            <a:ext cx="2973388" cy="460376"/>
          </a:xfrm>
          <a:prstGeom prst="rect">
            <a:avLst/>
          </a:prstGeom>
          <a:noFill/>
          <a:ln w="9525">
            <a:noFill/>
            <a:miter lim="800000"/>
            <a:headEnd/>
            <a:tailEnd/>
          </a:ln>
          <a:effectLst/>
        </p:spPr>
        <p:txBody>
          <a:bodyPr vert="horz" wrap="square" lIns="19047" tIns="0" rIns="19047" bIns="0" numCol="1" anchor="t" anchorCtr="0" compatLnSpc="1">
            <a:prstTxWarp prst="textNoShape">
              <a:avLst/>
            </a:prstTxWarp>
          </a:bodyPr>
          <a:lstStyle>
            <a:lvl1pPr algn="r" eaLnBrk="0" hangingPunct="0">
              <a:defRPr sz="1000" i="1">
                <a:latin typeface="Arial" charset="0"/>
              </a:defRPr>
            </a:lvl1pPr>
          </a:lstStyle>
          <a:p>
            <a:pPr>
              <a:defRPr/>
            </a:pPr>
            <a:r>
              <a:rPr lang="en-US"/>
              <a:t>August 26, 2003Monday, November 08, 1999</a:t>
            </a:r>
          </a:p>
        </p:txBody>
      </p:sp>
      <p:sp>
        <p:nvSpPr>
          <p:cNvPr id="74756" name="Rectangle 4"/>
          <p:cNvSpPr>
            <a:spLocks noGrp="1" noRot="1" noChangeAspect="1" noChangeArrowheads="1" noTextEdit="1"/>
          </p:cNvSpPr>
          <p:nvPr>
            <p:ph type="sldImg" idx="2"/>
          </p:nvPr>
        </p:nvSpPr>
        <p:spPr bwMode="auto">
          <a:xfrm>
            <a:off x="1084263" y="665163"/>
            <a:ext cx="4687887" cy="35163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2813" y="4418013"/>
            <a:ext cx="5030787" cy="4217987"/>
          </a:xfrm>
          <a:prstGeom prst="rect">
            <a:avLst/>
          </a:prstGeom>
          <a:noFill/>
          <a:ln w="9525">
            <a:noFill/>
            <a:miter lim="800000"/>
            <a:headEnd/>
            <a:tailEnd/>
          </a:ln>
          <a:effectLst/>
        </p:spPr>
        <p:txBody>
          <a:bodyPr vert="horz" wrap="square" lIns="92064" tIns="46032" rIns="92064" bIns="460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67775"/>
            <a:ext cx="2973388" cy="460375"/>
          </a:xfrm>
          <a:prstGeom prst="rect">
            <a:avLst/>
          </a:prstGeom>
          <a:noFill/>
          <a:ln w="9525">
            <a:noFill/>
            <a:miter lim="800000"/>
            <a:headEnd/>
            <a:tailEnd/>
          </a:ln>
          <a:effectLst/>
        </p:spPr>
        <p:txBody>
          <a:bodyPr vert="horz" wrap="square" lIns="19047" tIns="0" rIns="19047" bIns="0" numCol="1" anchor="b" anchorCtr="0" compatLnSpc="1">
            <a:prstTxWarp prst="textNoShape">
              <a:avLst/>
            </a:prstTxWarp>
          </a:bodyPr>
          <a:lstStyle>
            <a:lvl1pPr algn="l" eaLnBrk="0" hangingPunct="0">
              <a:defRPr sz="1000" i="1">
                <a:latin typeface="Arial" charset="0"/>
                <a:sym typeface="Symbol" pitchFamily="18" charset="2"/>
              </a:defRPr>
            </a:lvl1pPr>
          </a:lstStyle>
          <a:p>
            <a:pPr>
              <a:defRPr/>
            </a:pPr>
            <a:r>
              <a:rPr lang="en-US"/>
              <a:t>Copyright - Ajay Vinze 2003Ajay Vinze</a:t>
            </a:r>
          </a:p>
        </p:txBody>
      </p:sp>
      <p:sp>
        <p:nvSpPr>
          <p:cNvPr id="2055" name="Rectangle 7"/>
          <p:cNvSpPr>
            <a:spLocks noGrp="1" noChangeArrowheads="1"/>
          </p:cNvSpPr>
          <p:nvPr>
            <p:ph type="sldNum" sz="quarter" idx="5"/>
          </p:nvPr>
        </p:nvSpPr>
        <p:spPr bwMode="auto">
          <a:xfrm>
            <a:off x="3811588" y="8834438"/>
            <a:ext cx="2973387" cy="460375"/>
          </a:xfrm>
          <a:prstGeom prst="rect">
            <a:avLst/>
          </a:prstGeom>
          <a:noFill/>
          <a:ln w="9525">
            <a:noFill/>
            <a:miter lim="800000"/>
            <a:headEnd/>
            <a:tailEnd/>
          </a:ln>
          <a:effectLst/>
        </p:spPr>
        <p:txBody>
          <a:bodyPr vert="horz" wrap="square" lIns="19047" tIns="0" rIns="19047" bIns="0" numCol="1" anchor="b" anchorCtr="0" compatLnSpc="1">
            <a:prstTxWarp prst="textNoShape">
              <a:avLst/>
            </a:prstTxWarp>
          </a:bodyPr>
          <a:lstStyle>
            <a:lvl1pPr algn="r" eaLnBrk="0" hangingPunct="0">
              <a:defRPr sz="1000" i="1">
                <a:latin typeface="Arial" charset="0"/>
              </a:defRPr>
            </a:lvl1pPr>
          </a:lstStyle>
          <a:p>
            <a:pPr>
              <a:defRPr/>
            </a:pPr>
            <a:fld id="{E381868C-429E-449A-85F1-14F532408638}"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a:noFill/>
        </p:spPr>
        <p:txBody>
          <a:bodyPr/>
          <a:lstStyle/>
          <a:p>
            <a:r>
              <a:rPr lang="en-US" smtClean="0"/>
              <a:t>CIS 512CIS 512</a:t>
            </a:r>
          </a:p>
        </p:txBody>
      </p:sp>
      <p:sp>
        <p:nvSpPr>
          <p:cNvPr id="77826" name="Rectangle 3"/>
          <p:cNvSpPr>
            <a:spLocks noGrp="1" noChangeArrowheads="1"/>
          </p:cNvSpPr>
          <p:nvPr>
            <p:ph type="dt" sz="quarter" idx="1"/>
          </p:nvPr>
        </p:nvSpPr>
        <p:spPr>
          <a:noFill/>
        </p:spPr>
        <p:txBody>
          <a:bodyPr/>
          <a:lstStyle/>
          <a:p>
            <a:r>
              <a:rPr lang="en-US" smtClean="0"/>
              <a:t>August 26, 2003Monday, November 08, 1999</a:t>
            </a:r>
          </a:p>
        </p:txBody>
      </p:sp>
      <p:sp>
        <p:nvSpPr>
          <p:cNvPr id="77827" name="Rectangle 6"/>
          <p:cNvSpPr>
            <a:spLocks noGrp="1" noChangeArrowheads="1"/>
          </p:cNvSpPr>
          <p:nvPr>
            <p:ph type="ftr" sz="quarter" idx="4"/>
          </p:nvPr>
        </p:nvSpPr>
        <p:spPr>
          <a:noFill/>
        </p:spPr>
        <p:txBody>
          <a:bodyPr/>
          <a:lstStyle/>
          <a:p>
            <a:r>
              <a:rPr lang="en-US" smtClean="0"/>
              <a:t>Copyright - Ajay Vinze 2003Ajay Vinze</a:t>
            </a:r>
          </a:p>
        </p:txBody>
      </p:sp>
      <p:sp>
        <p:nvSpPr>
          <p:cNvPr id="77828" name="Rectangle 7"/>
          <p:cNvSpPr>
            <a:spLocks noGrp="1" noChangeArrowheads="1"/>
          </p:cNvSpPr>
          <p:nvPr>
            <p:ph type="sldNum" sz="quarter" idx="5"/>
          </p:nvPr>
        </p:nvSpPr>
        <p:spPr>
          <a:noFill/>
        </p:spPr>
        <p:txBody>
          <a:bodyPr/>
          <a:lstStyle/>
          <a:p>
            <a:fld id="{0A379A0C-222B-4E72-8590-9EDC84CBA0CA}" type="slidenum">
              <a:rPr lang="en-US" smtClean="0"/>
              <a:pPr/>
              <a:t>1</a:t>
            </a:fld>
            <a:endParaRPr lang="en-US" smtClean="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r>
              <a:rPr lang="en-US" smtClean="0"/>
              <a:t>4/16 S&amp;P Value: $375,710 (16.46%)</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xfrm>
            <a:off x="1106488" y="696913"/>
            <a:ext cx="4646612" cy="3486150"/>
          </a:xfrm>
          <a:ln/>
        </p:spPr>
      </p:sp>
      <p:sp>
        <p:nvSpPr>
          <p:cNvPr id="98306" name="Notes Placeholder 2"/>
          <p:cNvSpPr>
            <a:spLocks noGrp="1"/>
          </p:cNvSpPr>
          <p:nvPr>
            <p:ph type="body" idx="1"/>
          </p:nvPr>
        </p:nvSpPr>
        <p:spPr>
          <a:xfrm>
            <a:off x="685800" y="4416425"/>
            <a:ext cx="5486400" cy="4183063"/>
          </a:xfrm>
          <a:noFill/>
          <a:ln/>
        </p:spPr>
        <p:txBody>
          <a:bodyPr lIns="91429" tIns="45714" rIns="91429" bIns="45714"/>
          <a:lstStyle/>
          <a:p>
            <a:pPr eaLnBrk="1" hangingPunct="1"/>
            <a:r>
              <a:rPr lang="en-US" smtClean="0"/>
              <a:t>CEPH: Sold 100 shs 3/5: 18.05% return</a:t>
            </a:r>
          </a:p>
          <a:p>
            <a:pPr eaLnBrk="1" hangingPunct="1"/>
            <a:r>
              <a:rPr lang="en-US" smtClean="0"/>
              <a:t>CEPH: Held 200 shs: 12.13% return</a:t>
            </a:r>
          </a:p>
        </p:txBody>
      </p:sp>
      <p:sp>
        <p:nvSpPr>
          <p:cNvPr id="35844" name="Header Placeholder 3"/>
          <p:cNvSpPr txBox="1">
            <a:spLocks noGrp="1"/>
          </p:cNvSpPr>
          <p:nvPr/>
        </p:nvSpPr>
        <p:spPr>
          <a:xfrm>
            <a:off x="0" y="0"/>
            <a:ext cx="2971800" cy="465138"/>
          </a:xfrm>
          <a:prstGeom prst="rect">
            <a:avLst/>
          </a:prstGeom>
          <a:noFill/>
        </p:spPr>
        <p:txBody>
          <a:bodyPr lIns="91429" tIns="45714" rIns="91429" bIns="45714"/>
          <a:lstStyle/>
          <a:p>
            <a:pPr fontAlgn="auto">
              <a:spcBef>
                <a:spcPts val="0"/>
              </a:spcBef>
              <a:spcAft>
                <a:spcPts val="0"/>
              </a:spcAft>
              <a:defRPr/>
            </a:pPr>
            <a:r>
              <a:rPr lang="en-US" sz="1200" dirty="0">
                <a:latin typeface="+mn-lt"/>
              </a:rPr>
              <a:t>CIS 512CIS 512</a:t>
            </a:r>
          </a:p>
        </p:txBody>
      </p:sp>
      <p:sp>
        <p:nvSpPr>
          <p:cNvPr id="35845" name="Date Placeholder 4"/>
          <p:cNvSpPr txBox="1">
            <a:spLocks noGrp="1"/>
          </p:cNvSpPr>
          <p:nvPr/>
        </p:nvSpPr>
        <p:spPr>
          <a:xfrm>
            <a:off x="3884613" y="0"/>
            <a:ext cx="2971800" cy="465138"/>
          </a:xfrm>
          <a:prstGeom prst="rect">
            <a:avLst/>
          </a:prstGeom>
          <a:noFill/>
        </p:spPr>
        <p:txBody>
          <a:bodyPr lIns="91429" tIns="45714" rIns="91429" bIns="45714"/>
          <a:lstStyle/>
          <a:p>
            <a:pPr algn="r" fontAlgn="auto">
              <a:spcBef>
                <a:spcPts val="0"/>
              </a:spcBef>
              <a:spcAft>
                <a:spcPts val="0"/>
              </a:spcAft>
              <a:defRPr/>
            </a:pPr>
            <a:r>
              <a:rPr lang="en-US" sz="1200" dirty="0">
                <a:latin typeface="+mn-lt"/>
              </a:rPr>
              <a:t>August 26, 2003Monday, November 08, 1999</a:t>
            </a:r>
          </a:p>
        </p:txBody>
      </p:sp>
      <p:sp>
        <p:nvSpPr>
          <p:cNvPr id="35846" name="Footer Placeholder 5"/>
          <p:cNvSpPr txBox="1">
            <a:spLocks noGrp="1"/>
          </p:cNvSpPr>
          <p:nvPr/>
        </p:nvSpPr>
        <p:spPr>
          <a:xfrm>
            <a:off x="0" y="8829675"/>
            <a:ext cx="2971800" cy="465138"/>
          </a:xfrm>
          <a:prstGeom prst="rect">
            <a:avLst/>
          </a:prstGeom>
          <a:noFill/>
        </p:spPr>
        <p:txBody>
          <a:bodyPr lIns="91429" tIns="45714" rIns="91429" bIns="45714" anchor="b"/>
          <a:lstStyle/>
          <a:p>
            <a:pPr fontAlgn="auto">
              <a:spcBef>
                <a:spcPts val="0"/>
              </a:spcBef>
              <a:spcAft>
                <a:spcPts val="0"/>
              </a:spcAft>
              <a:defRPr/>
            </a:pPr>
            <a:r>
              <a:rPr lang="en-US" sz="1200" dirty="0">
                <a:latin typeface="+mn-lt"/>
              </a:rPr>
              <a:t>Copyright - Ajay </a:t>
            </a:r>
            <a:r>
              <a:rPr lang="en-US" sz="1200" dirty="0" err="1">
                <a:latin typeface="+mn-lt"/>
              </a:rPr>
              <a:t>Vinze</a:t>
            </a:r>
            <a:r>
              <a:rPr lang="en-US" sz="1200" dirty="0">
                <a:latin typeface="+mn-lt"/>
              </a:rPr>
              <a:t> 2003Ajay </a:t>
            </a:r>
            <a:r>
              <a:rPr lang="en-US" sz="1200" dirty="0" err="1">
                <a:latin typeface="+mn-lt"/>
              </a:rPr>
              <a:t>Vinze</a:t>
            </a:r>
            <a:endParaRPr lang="en-US" sz="1200" dirty="0">
              <a:latin typeface="+mn-lt"/>
            </a:endParaRPr>
          </a:p>
        </p:txBody>
      </p:sp>
      <p:sp>
        <p:nvSpPr>
          <p:cNvPr id="35847" name="Slide Number Placeholder 6"/>
          <p:cNvSpPr txBox="1">
            <a:spLocks noGrp="1"/>
          </p:cNvSpPr>
          <p:nvPr/>
        </p:nvSpPr>
        <p:spPr>
          <a:xfrm>
            <a:off x="3884613" y="8829675"/>
            <a:ext cx="2971800" cy="465138"/>
          </a:xfrm>
          <a:prstGeom prst="rect">
            <a:avLst/>
          </a:prstGeom>
          <a:noFill/>
        </p:spPr>
        <p:txBody>
          <a:bodyPr lIns="91429" tIns="45714" rIns="91429" bIns="45714" anchor="b"/>
          <a:lstStyle/>
          <a:p>
            <a:pPr algn="r" fontAlgn="auto">
              <a:spcBef>
                <a:spcPts val="0"/>
              </a:spcBef>
              <a:spcAft>
                <a:spcPts val="0"/>
              </a:spcAft>
              <a:defRPr/>
            </a:pPr>
            <a:fld id="{D4C42E02-D7CB-4122-86B2-3CA1BD7C3ACF}" type="slidenum">
              <a:rPr lang="en-US" sz="1200">
                <a:latin typeface="+mn-lt"/>
              </a:rPr>
              <a:pPr algn="r" fontAlgn="auto">
                <a:spcBef>
                  <a:spcPts val="0"/>
                </a:spcBef>
                <a:spcAft>
                  <a:spcPts val="0"/>
                </a:spcAft>
                <a:defRPr/>
              </a:pPr>
              <a:t>11</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100354"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100355"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100356"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3FFB8021-DC13-4120-9320-E746010F3EDF}" type="slidenum">
              <a:rPr lang="en-US" sz="1000" i="1">
                <a:latin typeface="Arial" charset="0"/>
              </a:rPr>
              <a:pPr algn="r" eaLnBrk="0" hangingPunct="0"/>
              <a:t>12</a:t>
            </a:fld>
            <a:endParaRPr lang="en-US" sz="1000" i="1">
              <a:latin typeface="Arial" charset="0"/>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xfrm>
            <a:off x="1106488" y="696913"/>
            <a:ext cx="4646612" cy="3486150"/>
          </a:xfrm>
          <a:ln/>
        </p:spPr>
      </p:sp>
      <p:sp>
        <p:nvSpPr>
          <p:cNvPr id="102402" name="Rectangle 3"/>
          <p:cNvSpPr>
            <a:spLocks noGrp="1" noChangeArrowheads="1"/>
          </p:cNvSpPr>
          <p:nvPr>
            <p:ph type="body" idx="1"/>
          </p:nvPr>
        </p:nvSpPr>
        <p:spPr>
          <a:xfrm>
            <a:off x="685800" y="4416425"/>
            <a:ext cx="5486400" cy="4183063"/>
          </a:xfrm>
          <a:noFill/>
          <a:ln/>
        </p:spPr>
        <p:txBody>
          <a:bodyPr lIns="91429" tIns="45714" rIns="91429" bIns="45714"/>
          <a:lstStyle/>
          <a:p>
            <a:pPr defTabSz="912813" eaLnBrk="1" hangingPunct="1">
              <a:spcBef>
                <a:spcPct val="0"/>
              </a:spcBef>
            </a:pPr>
            <a:r>
              <a:rPr lang="en-US" smtClean="0"/>
              <a:t>This was our prediction for the US economy to you in December.  Clearly, this was too limited of an analysis and we developed a much more detailed forecast in the weeks following the presentation.  However, this was the slide we showed you at the last presentation.</a:t>
            </a:r>
          </a:p>
          <a:p>
            <a:pPr defTabSz="912813"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1106488" y="696913"/>
            <a:ext cx="4646612" cy="3486150"/>
          </a:xfrm>
          <a:ln/>
        </p:spPr>
      </p:sp>
      <p:sp>
        <p:nvSpPr>
          <p:cNvPr id="104450" name="Rectangle 3"/>
          <p:cNvSpPr>
            <a:spLocks noGrp="1" noChangeArrowheads="1"/>
          </p:cNvSpPr>
          <p:nvPr>
            <p:ph type="body" idx="1"/>
          </p:nvPr>
        </p:nvSpPr>
        <p:spPr>
          <a:xfrm>
            <a:off x="685800" y="4416425"/>
            <a:ext cx="5486400" cy="4183063"/>
          </a:xfrm>
          <a:noFill/>
          <a:ln/>
        </p:spPr>
        <p:txBody>
          <a:bodyPr lIns="91429" tIns="45714" rIns="91429" bIns="45714"/>
          <a:lstStyle/>
          <a:p>
            <a:r>
              <a:rPr lang="en-US" smtClean="0"/>
              <a:t>So what actually happened to the economy according to these metrics?</a:t>
            </a:r>
          </a:p>
          <a:p>
            <a:endParaRPr lang="en-US" smtClean="0"/>
          </a:p>
          <a:p>
            <a:pPr>
              <a:buFontTx/>
              <a:buChar char="•"/>
            </a:pPr>
            <a:r>
              <a:rPr lang="en-US" smtClean="0"/>
              <a:t>Domestic </a:t>
            </a:r>
            <a:r>
              <a:rPr lang="en-US" b="1" i="1" smtClean="0"/>
              <a:t>real</a:t>
            </a:r>
            <a:r>
              <a:rPr lang="en-US" smtClean="0"/>
              <a:t> GDP has grown moderately since December, increasing at an annual rate of 5.9% in Q42009.  I will update the slides this weekend (digital only) once the Q1 2010 numbers are reported.</a:t>
            </a:r>
          </a:p>
          <a:p>
            <a:pPr>
              <a:buFontTx/>
              <a:buChar char="•"/>
            </a:pPr>
            <a:r>
              <a:rPr lang="en-US" smtClean="0"/>
              <a:t>WRT unemployment, DEC2009 there were just over 5mm continuing claims; we now have about 460k continuing claims for unemployment so the employment situation is taking some time to improve.  </a:t>
            </a:r>
          </a:p>
          <a:p>
            <a:pPr>
              <a:buFontTx/>
              <a:buChar char="•"/>
            </a:pPr>
            <a:r>
              <a:rPr lang="en-US" smtClean="0"/>
              <a:t>Retail sales have increased somewhat steadily since December.  PCE has been improving at a rate of about 40 bp’s per month through February.</a:t>
            </a:r>
          </a:p>
          <a:p>
            <a:pPr>
              <a:buFontTx/>
              <a:buChar char="•"/>
            </a:pPr>
            <a:r>
              <a:rPr lang="en-US" smtClean="0"/>
              <a:t>Finally, home prices actually did stabilize and remained flat.  Y/Y existing home sales increased on 16%.</a:t>
            </a:r>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6488" y="696913"/>
            <a:ext cx="4646612" cy="3486150"/>
          </a:xfrm>
          <a:ln/>
        </p:spPr>
      </p:sp>
      <p:sp>
        <p:nvSpPr>
          <p:cNvPr id="106498" name="Rectangle 3"/>
          <p:cNvSpPr>
            <a:spLocks noGrp="1" noChangeArrowheads="1"/>
          </p:cNvSpPr>
          <p:nvPr>
            <p:ph type="body" idx="1"/>
          </p:nvPr>
        </p:nvSpPr>
        <p:spPr>
          <a:xfrm>
            <a:off x="685800" y="4416425"/>
            <a:ext cx="5486400" cy="4183063"/>
          </a:xfrm>
          <a:noFill/>
          <a:ln/>
        </p:spPr>
        <p:txBody>
          <a:bodyPr lIns="91429" tIns="45714" rIns="91429" bIns="45714"/>
          <a:lstStyle/>
          <a:p>
            <a:pPr eaLnBrk="1" hangingPunct="1"/>
            <a:r>
              <a:rPr lang="en-US" smtClean="0"/>
              <a:t>We used a bottom-up approach rather than a top-down approach.  We selected attractive securities first.  Occasionally we would let sectors inform our judgement (producer durables).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r>
              <a:rPr lang="en-US" smtClean="0"/>
              <a:t>Demand for the dollar will be buoyed by investors who believe the Euro is risky because of sovereign debt issues but interest rates in the US will help to keep the USD weak.  </a:t>
            </a:r>
          </a:p>
          <a:p>
            <a:r>
              <a:rPr lang="en-US" smtClean="0"/>
              <a:t>The weak dollar will contribute to GDP growth by supporting exports and limiting imports.  Although residential fixed investment will remain low, PCE will be supported by improved consumer confidence and improvements in employment levels.</a:t>
            </a:r>
          </a:p>
          <a:p>
            <a:r>
              <a:rPr lang="en-US" smtClean="0"/>
              <a:t>There is a risk that a bubble exists in the Chinese economy because of the possibility that Chinese GDP growth is too-heavily dependent upon continued fixed investment – it may be wise to limit exposure to Chinese ADRs.</a:t>
            </a:r>
          </a:p>
          <a:p>
            <a:r>
              <a:rPr lang="en-US" smtClean="0"/>
              <a:t>The sectors I like in 2010 are Healthcare and Consumer Discretionary.  Healthcare underperformed in 2010 and with the passing of the healthcare bill the pharma companies will benefit from increased drug sales.  Consumer Discretionary will continue to benefit from PCE and employment improvements.</a:t>
            </a:r>
          </a:p>
          <a:p>
            <a:r>
              <a:rPr lang="en-US" smtClean="0"/>
              <a:t>The sectors I do not like in 2010 are Financials and Utilities.  The Financial Sector has been hurt by the re-imposition of the Glass-Steagall Act and derivatives legislation.  Furthermore, bank’s balance sheets are not extremely healthy.  Finally, CMBS will begin to come due late this year and in 2011 and due to tranching these loans are difficult to work out prior to a default.  Utilities are traditionally safe but although the returns will be positive, the sector will underperform the market in 2010.</a:t>
            </a:r>
          </a:p>
          <a:p>
            <a:endParaRPr lang="en-US" smtClean="0"/>
          </a:p>
          <a:p>
            <a:endParaRPr lang="en-US" smtClean="0"/>
          </a:p>
          <a:p>
            <a:endParaRPr lang="en-US" smtClean="0"/>
          </a:p>
        </p:txBody>
      </p:sp>
      <p:sp>
        <p:nvSpPr>
          <p:cNvPr id="108547" name="Slide Number Placeholder 3"/>
          <p:cNvSpPr>
            <a:spLocks noGrp="1"/>
          </p:cNvSpPr>
          <p:nvPr>
            <p:ph type="sldNum" sz="quarter" idx="5"/>
          </p:nvPr>
        </p:nvSpPr>
        <p:spPr>
          <a:noFill/>
        </p:spPr>
        <p:txBody>
          <a:bodyPr/>
          <a:lstStyle/>
          <a:p>
            <a:fld id="{73F5FFAB-2510-432A-B8F4-4A98F101010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110594"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110595"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110596"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E28A6B10-9A2B-4803-8AC3-AE0616AC9364}" type="slidenum">
              <a:rPr lang="en-US" sz="1000" i="1">
                <a:latin typeface="Arial" charset="0"/>
              </a:rPr>
              <a:pPr algn="r" eaLnBrk="0" hangingPunct="0"/>
              <a:t>17</a:t>
            </a:fld>
            <a:endParaRPr lang="en-US" sz="1000" i="1">
              <a:latin typeface="Arial" charset="0"/>
            </a:endParaRPr>
          </a:p>
        </p:txBody>
      </p:sp>
      <p:sp>
        <p:nvSpPr>
          <p:cNvPr id="110597" name="Rectangle 2"/>
          <p:cNvSpPr>
            <a:spLocks noGrp="1" noRot="1" noChangeAspect="1" noChangeArrowheads="1" noTextEdit="1"/>
          </p:cNvSpPr>
          <p:nvPr>
            <p:ph type="sldImg"/>
          </p:nvPr>
        </p:nvSpPr>
        <p:spPr>
          <a:ln/>
        </p:spPr>
      </p:sp>
      <p:sp>
        <p:nvSpPr>
          <p:cNvPr id="1105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112643" name="Header Placeholder 3"/>
          <p:cNvSpPr>
            <a:spLocks noGrp="1"/>
          </p:cNvSpPr>
          <p:nvPr>
            <p:ph type="hdr" sz="quarter"/>
          </p:nvPr>
        </p:nvSpPr>
        <p:spPr>
          <a:noFill/>
        </p:spPr>
        <p:txBody>
          <a:bodyPr/>
          <a:lstStyle/>
          <a:p>
            <a:r>
              <a:rPr lang="en-US" smtClean="0"/>
              <a:t>CIS 512CIS 512</a:t>
            </a:r>
          </a:p>
        </p:txBody>
      </p:sp>
      <p:sp>
        <p:nvSpPr>
          <p:cNvPr id="112644" name="Date Placeholder 4"/>
          <p:cNvSpPr>
            <a:spLocks noGrp="1"/>
          </p:cNvSpPr>
          <p:nvPr>
            <p:ph type="dt" sz="quarter" idx="1"/>
          </p:nvPr>
        </p:nvSpPr>
        <p:spPr>
          <a:noFill/>
        </p:spPr>
        <p:txBody>
          <a:bodyPr/>
          <a:lstStyle/>
          <a:p>
            <a:r>
              <a:rPr lang="en-US" smtClean="0"/>
              <a:t>August 26, 2003Monday, November 08, 1999</a:t>
            </a:r>
          </a:p>
        </p:txBody>
      </p:sp>
      <p:sp>
        <p:nvSpPr>
          <p:cNvPr id="112645" name="Footer Placeholder 5"/>
          <p:cNvSpPr>
            <a:spLocks noGrp="1"/>
          </p:cNvSpPr>
          <p:nvPr>
            <p:ph type="ftr" sz="quarter" idx="4"/>
          </p:nvPr>
        </p:nvSpPr>
        <p:spPr>
          <a:noFill/>
        </p:spPr>
        <p:txBody>
          <a:bodyPr/>
          <a:lstStyle/>
          <a:p>
            <a:r>
              <a:rPr lang="en-US" smtClean="0"/>
              <a:t>Copyright - Ajay Vinze 2003Ajay Vinze</a:t>
            </a:r>
          </a:p>
        </p:txBody>
      </p:sp>
      <p:sp>
        <p:nvSpPr>
          <p:cNvPr id="112646" name="Slide Number Placeholder 6"/>
          <p:cNvSpPr>
            <a:spLocks noGrp="1"/>
          </p:cNvSpPr>
          <p:nvPr>
            <p:ph type="sldNum" sz="quarter" idx="5"/>
          </p:nvPr>
        </p:nvSpPr>
        <p:spPr>
          <a:noFill/>
        </p:spPr>
        <p:txBody>
          <a:bodyPr/>
          <a:lstStyle/>
          <a:p>
            <a:fld id="{D6817EC9-3A59-4A57-A13E-A08F53C36BF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smtClean="0"/>
          </a:p>
        </p:txBody>
      </p:sp>
      <p:sp>
        <p:nvSpPr>
          <p:cNvPr id="114691" name="Header Placeholder 3"/>
          <p:cNvSpPr>
            <a:spLocks noGrp="1"/>
          </p:cNvSpPr>
          <p:nvPr>
            <p:ph type="hdr" sz="quarter"/>
          </p:nvPr>
        </p:nvSpPr>
        <p:spPr>
          <a:noFill/>
        </p:spPr>
        <p:txBody>
          <a:bodyPr/>
          <a:lstStyle/>
          <a:p>
            <a:r>
              <a:rPr lang="en-US" smtClean="0"/>
              <a:t>CIS 512CIS 512</a:t>
            </a:r>
          </a:p>
        </p:txBody>
      </p:sp>
      <p:sp>
        <p:nvSpPr>
          <p:cNvPr id="114692" name="Date Placeholder 4"/>
          <p:cNvSpPr>
            <a:spLocks noGrp="1"/>
          </p:cNvSpPr>
          <p:nvPr>
            <p:ph type="dt" sz="quarter" idx="1"/>
          </p:nvPr>
        </p:nvSpPr>
        <p:spPr>
          <a:noFill/>
        </p:spPr>
        <p:txBody>
          <a:bodyPr/>
          <a:lstStyle/>
          <a:p>
            <a:r>
              <a:rPr lang="en-US" smtClean="0"/>
              <a:t>August 26, 2003Monday, November 08, 1999</a:t>
            </a:r>
          </a:p>
        </p:txBody>
      </p:sp>
      <p:sp>
        <p:nvSpPr>
          <p:cNvPr id="114693" name="Footer Placeholder 5"/>
          <p:cNvSpPr>
            <a:spLocks noGrp="1"/>
          </p:cNvSpPr>
          <p:nvPr>
            <p:ph type="ftr" sz="quarter" idx="4"/>
          </p:nvPr>
        </p:nvSpPr>
        <p:spPr>
          <a:noFill/>
        </p:spPr>
        <p:txBody>
          <a:bodyPr/>
          <a:lstStyle/>
          <a:p>
            <a:r>
              <a:rPr lang="en-US" smtClean="0"/>
              <a:t>Copyright - Ajay Vinze 2003Ajay Vinze</a:t>
            </a:r>
          </a:p>
        </p:txBody>
      </p:sp>
      <p:sp>
        <p:nvSpPr>
          <p:cNvPr id="114694" name="Slide Number Placeholder 6"/>
          <p:cNvSpPr>
            <a:spLocks noGrp="1"/>
          </p:cNvSpPr>
          <p:nvPr>
            <p:ph type="sldNum" sz="quarter" idx="5"/>
          </p:nvPr>
        </p:nvSpPr>
        <p:spPr>
          <a:noFill/>
        </p:spPr>
        <p:txBody>
          <a:bodyPr/>
          <a:lstStyle/>
          <a:p>
            <a:fld id="{BFFB35AF-3C53-401C-AA0C-1A1AF459529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79874"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79875"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79876"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417D68BF-D36B-4E16-9DD5-373BC799900A}" type="slidenum">
              <a:rPr lang="en-US" sz="1000" i="1">
                <a:latin typeface="Arial" charset="0"/>
              </a:rPr>
              <a:pPr algn="r" eaLnBrk="0" hangingPunct="0"/>
              <a:t>2</a:t>
            </a:fld>
            <a:endParaRPr lang="en-US" sz="1000" i="1">
              <a:latin typeface="Arial"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p>
        </p:txBody>
      </p:sp>
      <p:sp>
        <p:nvSpPr>
          <p:cNvPr id="117763" name="Header Placeholder 3"/>
          <p:cNvSpPr>
            <a:spLocks noGrp="1"/>
          </p:cNvSpPr>
          <p:nvPr>
            <p:ph type="hdr" sz="quarter"/>
          </p:nvPr>
        </p:nvSpPr>
        <p:spPr>
          <a:noFill/>
        </p:spPr>
        <p:txBody>
          <a:bodyPr/>
          <a:lstStyle/>
          <a:p>
            <a:r>
              <a:rPr lang="en-US" smtClean="0"/>
              <a:t>CIS 512CIS 512</a:t>
            </a:r>
          </a:p>
        </p:txBody>
      </p:sp>
      <p:sp>
        <p:nvSpPr>
          <p:cNvPr id="117764" name="Date Placeholder 4"/>
          <p:cNvSpPr>
            <a:spLocks noGrp="1"/>
          </p:cNvSpPr>
          <p:nvPr>
            <p:ph type="dt" sz="quarter" idx="1"/>
          </p:nvPr>
        </p:nvSpPr>
        <p:spPr>
          <a:noFill/>
        </p:spPr>
        <p:txBody>
          <a:bodyPr/>
          <a:lstStyle/>
          <a:p>
            <a:r>
              <a:rPr lang="en-US" smtClean="0"/>
              <a:t>August 26, 2003Monday, November 08, 1999</a:t>
            </a:r>
          </a:p>
        </p:txBody>
      </p:sp>
      <p:sp>
        <p:nvSpPr>
          <p:cNvPr id="117765" name="Footer Placeholder 5"/>
          <p:cNvSpPr>
            <a:spLocks noGrp="1"/>
          </p:cNvSpPr>
          <p:nvPr>
            <p:ph type="ftr" sz="quarter" idx="4"/>
          </p:nvPr>
        </p:nvSpPr>
        <p:spPr>
          <a:noFill/>
        </p:spPr>
        <p:txBody>
          <a:bodyPr/>
          <a:lstStyle/>
          <a:p>
            <a:r>
              <a:rPr lang="en-US" smtClean="0"/>
              <a:t>Copyright - Ajay Vinze 2003Ajay Vinze</a:t>
            </a:r>
          </a:p>
        </p:txBody>
      </p:sp>
      <p:sp>
        <p:nvSpPr>
          <p:cNvPr id="117766" name="Slide Number Placeholder 6"/>
          <p:cNvSpPr>
            <a:spLocks noGrp="1"/>
          </p:cNvSpPr>
          <p:nvPr>
            <p:ph type="sldNum" sz="quarter" idx="5"/>
          </p:nvPr>
        </p:nvSpPr>
        <p:spPr>
          <a:noFill/>
        </p:spPr>
        <p:txBody>
          <a:bodyPr/>
          <a:lstStyle/>
          <a:p>
            <a:fld id="{85B8E9A8-7D00-47D4-A0E1-0DF613B056E9}"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r>
              <a:rPr lang="en-US" smtClean="0"/>
              <a:t>Bought: 10/26 @ $29.48</a:t>
            </a:r>
          </a:p>
          <a:p>
            <a:r>
              <a:rPr lang="en-US" smtClean="0"/>
              <a:t>Sold: 1/21 @ $18.44</a:t>
            </a:r>
          </a:p>
          <a:p>
            <a:endParaRPr lang="en-US" smtClean="0"/>
          </a:p>
        </p:txBody>
      </p:sp>
      <p:sp>
        <p:nvSpPr>
          <p:cNvPr id="120835" name="Header Placeholder 3"/>
          <p:cNvSpPr>
            <a:spLocks noGrp="1"/>
          </p:cNvSpPr>
          <p:nvPr>
            <p:ph type="hdr" sz="quarter"/>
          </p:nvPr>
        </p:nvSpPr>
        <p:spPr>
          <a:noFill/>
        </p:spPr>
        <p:txBody>
          <a:bodyPr/>
          <a:lstStyle/>
          <a:p>
            <a:r>
              <a:rPr lang="en-US" smtClean="0"/>
              <a:t>CIS 512CIS 512</a:t>
            </a:r>
          </a:p>
        </p:txBody>
      </p:sp>
      <p:sp>
        <p:nvSpPr>
          <p:cNvPr id="120836" name="Date Placeholder 4"/>
          <p:cNvSpPr>
            <a:spLocks noGrp="1"/>
          </p:cNvSpPr>
          <p:nvPr>
            <p:ph type="dt" sz="quarter" idx="1"/>
          </p:nvPr>
        </p:nvSpPr>
        <p:spPr>
          <a:noFill/>
        </p:spPr>
        <p:txBody>
          <a:bodyPr/>
          <a:lstStyle/>
          <a:p>
            <a:r>
              <a:rPr lang="en-US" smtClean="0"/>
              <a:t>August 26, 2003Monday, November 08, 1999</a:t>
            </a:r>
          </a:p>
        </p:txBody>
      </p:sp>
      <p:sp>
        <p:nvSpPr>
          <p:cNvPr id="120837" name="Footer Placeholder 5"/>
          <p:cNvSpPr>
            <a:spLocks noGrp="1"/>
          </p:cNvSpPr>
          <p:nvPr>
            <p:ph type="ftr" sz="quarter" idx="4"/>
          </p:nvPr>
        </p:nvSpPr>
        <p:spPr>
          <a:noFill/>
        </p:spPr>
        <p:txBody>
          <a:bodyPr/>
          <a:lstStyle/>
          <a:p>
            <a:r>
              <a:rPr lang="en-US" smtClean="0"/>
              <a:t>Copyright - Ajay Vinze 2003Ajay Vinze</a:t>
            </a:r>
          </a:p>
        </p:txBody>
      </p:sp>
      <p:sp>
        <p:nvSpPr>
          <p:cNvPr id="120838" name="Slide Number Placeholder 6"/>
          <p:cNvSpPr>
            <a:spLocks noGrp="1"/>
          </p:cNvSpPr>
          <p:nvPr>
            <p:ph type="sldNum" sz="quarter" idx="5"/>
          </p:nvPr>
        </p:nvSpPr>
        <p:spPr>
          <a:noFill/>
        </p:spPr>
        <p:txBody>
          <a:bodyPr/>
          <a:lstStyle/>
          <a:p>
            <a:fld id="{B50AD8BC-0449-464B-9904-06B0A9F7E0D8}"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endParaRPr lang="en-US" smtClean="0"/>
          </a:p>
        </p:txBody>
      </p:sp>
      <p:sp>
        <p:nvSpPr>
          <p:cNvPr id="122883" name="Header Placeholder 3"/>
          <p:cNvSpPr>
            <a:spLocks noGrp="1"/>
          </p:cNvSpPr>
          <p:nvPr>
            <p:ph type="hdr" sz="quarter"/>
          </p:nvPr>
        </p:nvSpPr>
        <p:spPr>
          <a:noFill/>
        </p:spPr>
        <p:txBody>
          <a:bodyPr/>
          <a:lstStyle/>
          <a:p>
            <a:r>
              <a:rPr lang="en-US" smtClean="0">
                <a:solidFill>
                  <a:srgbClr val="000000"/>
                </a:solidFill>
              </a:rPr>
              <a:t>CIS 512CIS 512</a:t>
            </a:r>
          </a:p>
        </p:txBody>
      </p:sp>
      <p:sp>
        <p:nvSpPr>
          <p:cNvPr id="122884" name="Date Placeholder 4"/>
          <p:cNvSpPr>
            <a:spLocks noGrp="1"/>
          </p:cNvSpPr>
          <p:nvPr>
            <p:ph type="dt" sz="quarter" idx="1"/>
          </p:nvPr>
        </p:nvSpPr>
        <p:spPr>
          <a:noFill/>
        </p:spPr>
        <p:txBody>
          <a:bodyPr/>
          <a:lstStyle/>
          <a:p>
            <a:r>
              <a:rPr lang="en-US" smtClean="0">
                <a:solidFill>
                  <a:srgbClr val="000000"/>
                </a:solidFill>
              </a:rPr>
              <a:t>August 26, 2003Monday, November 08, 1999</a:t>
            </a:r>
          </a:p>
        </p:txBody>
      </p:sp>
      <p:sp>
        <p:nvSpPr>
          <p:cNvPr id="122885" name="Footer Placeholder 5"/>
          <p:cNvSpPr>
            <a:spLocks noGrp="1"/>
          </p:cNvSpPr>
          <p:nvPr>
            <p:ph type="ftr" sz="quarter" idx="4"/>
          </p:nvPr>
        </p:nvSpPr>
        <p:spPr>
          <a:noFill/>
        </p:spPr>
        <p:txBody>
          <a:bodyPr/>
          <a:lstStyle/>
          <a:p>
            <a:r>
              <a:rPr lang="en-US" smtClean="0">
                <a:solidFill>
                  <a:srgbClr val="000000"/>
                </a:solidFill>
              </a:rPr>
              <a:t>Copyright - Ajay Vinze 2003Ajay Vinze</a:t>
            </a:r>
          </a:p>
        </p:txBody>
      </p:sp>
      <p:sp>
        <p:nvSpPr>
          <p:cNvPr id="122886" name="Slide Number Placeholder 6"/>
          <p:cNvSpPr>
            <a:spLocks noGrp="1"/>
          </p:cNvSpPr>
          <p:nvPr>
            <p:ph type="sldNum" sz="quarter" idx="5"/>
          </p:nvPr>
        </p:nvSpPr>
        <p:spPr>
          <a:noFill/>
        </p:spPr>
        <p:txBody>
          <a:bodyPr/>
          <a:lstStyle/>
          <a:p>
            <a:fld id="{69C10BFE-86C7-40BC-8FE7-85598E132ACC}" type="slidenum">
              <a:rPr lang="en-US" smtClean="0">
                <a:solidFill>
                  <a:srgbClr val="000000"/>
                </a:solidFill>
              </a:rPr>
              <a:pPr/>
              <a:t>24</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smtClean="0"/>
          </a:p>
        </p:txBody>
      </p:sp>
      <p:sp>
        <p:nvSpPr>
          <p:cNvPr id="124931" name="Header Placeholder 3"/>
          <p:cNvSpPr>
            <a:spLocks noGrp="1"/>
          </p:cNvSpPr>
          <p:nvPr>
            <p:ph type="hdr" sz="quarter"/>
          </p:nvPr>
        </p:nvSpPr>
        <p:spPr>
          <a:noFill/>
        </p:spPr>
        <p:txBody>
          <a:bodyPr/>
          <a:lstStyle/>
          <a:p>
            <a:r>
              <a:rPr lang="en-US" smtClean="0">
                <a:solidFill>
                  <a:srgbClr val="000000"/>
                </a:solidFill>
              </a:rPr>
              <a:t>CIS 512CIS 512</a:t>
            </a:r>
          </a:p>
        </p:txBody>
      </p:sp>
      <p:sp>
        <p:nvSpPr>
          <p:cNvPr id="124932" name="Date Placeholder 4"/>
          <p:cNvSpPr>
            <a:spLocks noGrp="1"/>
          </p:cNvSpPr>
          <p:nvPr>
            <p:ph type="dt" sz="quarter" idx="1"/>
          </p:nvPr>
        </p:nvSpPr>
        <p:spPr>
          <a:noFill/>
        </p:spPr>
        <p:txBody>
          <a:bodyPr/>
          <a:lstStyle/>
          <a:p>
            <a:r>
              <a:rPr lang="en-US" smtClean="0">
                <a:solidFill>
                  <a:srgbClr val="000000"/>
                </a:solidFill>
              </a:rPr>
              <a:t>August 26, 2003Monday, November 08, 1999</a:t>
            </a:r>
          </a:p>
        </p:txBody>
      </p:sp>
      <p:sp>
        <p:nvSpPr>
          <p:cNvPr id="124933" name="Footer Placeholder 5"/>
          <p:cNvSpPr>
            <a:spLocks noGrp="1"/>
          </p:cNvSpPr>
          <p:nvPr>
            <p:ph type="ftr" sz="quarter" idx="4"/>
          </p:nvPr>
        </p:nvSpPr>
        <p:spPr>
          <a:noFill/>
        </p:spPr>
        <p:txBody>
          <a:bodyPr/>
          <a:lstStyle/>
          <a:p>
            <a:r>
              <a:rPr lang="en-US" smtClean="0">
                <a:solidFill>
                  <a:srgbClr val="000000"/>
                </a:solidFill>
              </a:rPr>
              <a:t>Copyright - Ajay Vinze 2003Ajay Vinze</a:t>
            </a:r>
          </a:p>
        </p:txBody>
      </p:sp>
      <p:sp>
        <p:nvSpPr>
          <p:cNvPr id="124934" name="Slide Number Placeholder 6"/>
          <p:cNvSpPr>
            <a:spLocks noGrp="1"/>
          </p:cNvSpPr>
          <p:nvPr>
            <p:ph type="sldNum" sz="quarter" idx="5"/>
          </p:nvPr>
        </p:nvSpPr>
        <p:spPr>
          <a:noFill/>
        </p:spPr>
        <p:txBody>
          <a:bodyPr/>
          <a:lstStyle/>
          <a:p>
            <a:fld id="{8BFEEA92-D0C0-4ADA-A5F6-66F30E825A4D}" type="slidenum">
              <a:rPr lang="en-US" smtClean="0">
                <a:solidFill>
                  <a:srgbClr val="000000"/>
                </a:solidFill>
              </a:rPr>
              <a:pPr/>
              <a:t>25</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126978"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126979"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126980"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CD45302B-BA89-4E82-8240-1E745395A25F}" type="slidenum">
              <a:rPr lang="en-US" sz="1000" i="1">
                <a:latin typeface="Arial" charset="0"/>
              </a:rPr>
              <a:pPr algn="r" eaLnBrk="0" hangingPunct="0"/>
              <a:t>26</a:t>
            </a:fld>
            <a:endParaRPr lang="en-US" sz="1000" i="1">
              <a:latin typeface="Arial" charset="0"/>
            </a:endParaRPr>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endParaRPr lang="en-US" smtClean="0"/>
          </a:p>
        </p:txBody>
      </p:sp>
      <p:sp>
        <p:nvSpPr>
          <p:cNvPr id="129027" name="Header Placeholder 3"/>
          <p:cNvSpPr>
            <a:spLocks noGrp="1"/>
          </p:cNvSpPr>
          <p:nvPr>
            <p:ph type="hdr" sz="quarter"/>
          </p:nvPr>
        </p:nvSpPr>
        <p:spPr>
          <a:noFill/>
        </p:spPr>
        <p:txBody>
          <a:bodyPr/>
          <a:lstStyle/>
          <a:p>
            <a:r>
              <a:rPr lang="en-US" smtClean="0">
                <a:solidFill>
                  <a:srgbClr val="000000"/>
                </a:solidFill>
              </a:rPr>
              <a:t>CIS 512CIS 512</a:t>
            </a:r>
          </a:p>
        </p:txBody>
      </p:sp>
      <p:sp>
        <p:nvSpPr>
          <p:cNvPr id="129028" name="Date Placeholder 4"/>
          <p:cNvSpPr>
            <a:spLocks noGrp="1"/>
          </p:cNvSpPr>
          <p:nvPr>
            <p:ph type="dt" sz="quarter" idx="1"/>
          </p:nvPr>
        </p:nvSpPr>
        <p:spPr>
          <a:noFill/>
        </p:spPr>
        <p:txBody>
          <a:bodyPr/>
          <a:lstStyle/>
          <a:p>
            <a:r>
              <a:rPr lang="en-US" smtClean="0">
                <a:solidFill>
                  <a:srgbClr val="000000"/>
                </a:solidFill>
              </a:rPr>
              <a:t>August 26, 2003Monday, November 08, 1999</a:t>
            </a:r>
          </a:p>
        </p:txBody>
      </p:sp>
      <p:sp>
        <p:nvSpPr>
          <p:cNvPr id="129029" name="Footer Placeholder 5"/>
          <p:cNvSpPr>
            <a:spLocks noGrp="1"/>
          </p:cNvSpPr>
          <p:nvPr>
            <p:ph type="ftr" sz="quarter" idx="4"/>
          </p:nvPr>
        </p:nvSpPr>
        <p:spPr>
          <a:noFill/>
        </p:spPr>
        <p:txBody>
          <a:bodyPr/>
          <a:lstStyle/>
          <a:p>
            <a:r>
              <a:rPr lang="en-US" smtClean="0">
                <a:solidFill>
                  <a:srgbClr val="000000"/>
                </a:solidFill>
              </a:rPr>
              <a:t>Copyright - Ajay Vinze 2003Ajay Vinze</a:t>
            </a:r>
          </a:p>
        </p:txBody>
      </p:sp>
      <p:sp>
        <p:nvSpPr>
          <p:cNvPr id="129030" name="Slide Number Placeholder 6"/>
          <p:cNvSpPr>
            <a:spLocks noGrp="1"/>
          </p:cNvSpPr>
          <p:nvPr>
            <p:ph type="sldNum" sz="quarter" idx="5"/>
          </p:nvPr>
        </p:nvSpPr>
        <p:spPr>
          <a:noFill/>
        </p:spPr>
        <p:txBody>
          <a:bodyPr/>
          <a:lstStyle/>
          <a:p>
            <a:fld id="{03A3180E-2DA0-47AC-8710-2037157C2AC4}"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xfrm>
            <a:off x="1106488" y="696913"/>
            <a:ext cx="4646612" cy="3486150"/>
          </a:xfrm>
          <a:ln/>
        </p:spPr>
      </p:sp>
      <p:sp>
        <p:nvSpPr>
          <p:cNvPr id="131074" name="Rectangle 3"/>
          <p:cNvSpPr>
            <a:spLocks noGrp="1" noChangeArrowheads="1"/>
          </p:cNvSpPr>
          <p:nvPr>
            <p:ph type="body" idx="1"/>
          </p:nvPr>
        </p:nvSpPr>
        <p:spPr>
          <a:xfrm>
            <a:off x="685800" y="4416425"/>
            <a:ext cx="5486400" cy="4183063"/>
          </a:xfrm>
          <a:noFill/>
          <a:ln/>
        </p:spPr>
        <p:txBody>
          <a:bodyPr lIns="91429" tIns="45714" rIns="91429" bIns="45714"/>
          <a:lstStyle/>
          <a:p>
            <a:pPr eaLnBrk="1" hangingPunct="1"/>
            <a:r>
              <a:rPr lang="en-US" smtClean="0"/>
              <a:t>Just for Equities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xfrm>
            <a:off x="1106488" y="696913"/>
            <a:ext cx="4646612" cy="3486150"/>
          </a:xfrm>
          <a:ln/>
        </p:spPr>
      </p:sp>
      <p:sp>
        <p:nvSpPr>
          <p:cNvPr id="133122" name="Notes Placeholder 2"/>
          <p:cNvSpPr>
            <a:spLocks noGrp="1"/>
          </p:cNvSpPr>
          <p:nvPr>
            <p:ph type="body" idx="1"/>
          </p:nvPr>
        </p:nvSpPr>
        <p:spPr>
          <a:xfrm>
            <a:off x="685800" y="4416425"/>
            <a:ext cx="5486400" cy="4183063"/>
          </a:xfrm>
          <a:noFill/>
          <a:ln/>
        </p:spPr>
        <p:txBody>
          <a:bodyPr lIns="91429" tIns="45714" rIns="91429" bIns="45714"/>
          <a:lstStyle/>
          <a:p>
            <a:pPr eaLnBrk="1" hangingPunct="1"/>
            <a:endParaRPr lang="en-US" smtClean="0"/>
          </a:p>
        </p:txBody>
      </p:sp>
      <p:sp>
        <p:nvSpPr>
          <p:cNvPr id="133123" name="Header Placeholder 3"/>
          <p:cNvSpPr txBox="1">
            <a:spLocks noGrp="1"/>
          </p:cNvSpPr>
          <p:nvPr/>
        </p:nvSpPr>
        <p:spPr bwMode="auto">
          <a:xfrm>
            <a:off x="0" y="0"/>
            <a:ext cx="2971800" cy="465138"/>
          </a:xfrm>
          <a:prstGeom prst="rect">
            <a:avLst/>
          </a:prstGeom>
          <a:noFill/>
          <a:ln w="9525">
            <a:noFill/>
            <a:miter lim="800000"/>
            <a:headEnd/>
            <a:tailEnd/>
          </a:ln>
        </p:spPr>
        <p:txBody>
          <a:bodyPr lIns="91429" tIns="45714" rIns="91429" bIns="45714"/>
          <a:lstStyle/>
          <a:p>
            <a:r>
              <a:rPr lang="en-US" sz="1200">
                <a:solidFill>
                  <a:srgbClr val="000000"/>
                </a:solidFill>
                <a:latin typeface="Calibri" pitchFamily="34" charset="0"/>
              </a:rPr>
              <a:t>CIS 512CIS 512</a:t>
            </a:r>
          </a:p>
        </p:txBody>
      </p:sp>
      <p:sp>
        <p:nvSpPr>
          <p:cNvPr id="133124" name="Date Placeholder 4"/>
          <p:cNvSpPr txBox="1">
            <a:spLocks noGrp="1"/>
          </p:cNvSpPr>
          <p:nvPr/>
        </p:nvSpPr>
        <p:spPr bwMode="auto">
          <a:xfrm>
            <a:off x="3884613" y="0"/>
            <a:ext cx="2971800" cy="465138"/>
          </a:xfrm>
          <a:prstGeom prst="rect">
            <a:avLst/>
          </a:prstGeom>
          <a:noFill/>
          <a:ln w="9525">
            <a:noFill/>
            <a:miter lim="800000"/>
            <a:headEnd/>
            <a:tailEnd/>
          </a:ln>
        </p:spPr>
        <p:txBody>
          <a:bodyPr lIns="91429" tIns="45714" rIns="91429" bIns="45714"/>
          <a:lstStyle/>
          <a:p>
            <a:pPr algn="r"/>
            <a:r>
              <a:rPr lang="en-US" sz="1200">
                <a:solidFill>
                  <a:srgbClr val="000000"/>
                </a:solidFill>
                <a:latin typeface="Calibri" pitchFamily="34" charset="0"/>
              </a:rPr>
              <a:t>August 26, 2003Monday, November 08, 1999</a:t>
            </a:r>
          </a:p>
        </p:txBody>
      </p:sp>
      <p:sp>
        <p:nvSpPr>
          <p:cNvPr id="133125" name="Footer Placeholder 5"/>
          <p:cNvSpPr txBox="1">
            <a:spLocks noGrp="1"/>
          </p:cNvSpPr>
          <p:nvPr/>
        </p:nvSpPr>
        <p:spPr bwMode="auto">
          <a:xfrm>
            <a:off x="0" y="8829675"/>
            <a:ext cx="2971800" cy="465138"/>
          </a:xfrm>
          <a:prstGeom prst="rect">
            <a:avLst/>
          </a:prstGeom>
          <a:noFill/>
          <a:ln w="9525">
            <a:noFill/>
            <a:miter lim="800000"/>
            <a:headEnd/>
            <a:tailEnd/>
          </a:ln>
        </p:spPr>
        <p:txBody>
          <a:bodyPr lIns="91429" tIns="45714" rIns="91429" bIns="45714" anchor="b"/>
          <a:lstStyle/>
          <a:p>
            <a:r>
              <a:rPr lang="en-US" sz="1200">
                <a:solidFill>
                  <a:srgbClr val="000000"/>
                </a:solidFill>
                <a:latin typeface="Calibri" pitchFamily="34" charset="0"/>
              </a:rPr>
              <a:t>Copyright - Ajay Vinze 2003Ajay Vinze</a:t>
            </a:r>
          </a:p>
        </p:txBody>
      </p:sp>
      <p:sp>
        <p:nvSpPr>
          <p:cNvPr id="133126" name="Slide Number Placeholder 6"/>
          <p:cNvSpPr txBox="1">
            <a:spLocks noGrp="1"/>
          </p:cNvSpPr>
          <p:nvPr/>
        </p:nvSpPr>
        <p:spPr bwMode="auto">
          <a:xfrm>
            <a:off x="3884613" y="8829675"/>
            <a:ext cx="2971800" cy="465138"/>
          </a:xfrm>
          <a:prstGeom prst="rect">
            <a:avLst/>
          </a:prstGeom>
          <a:noFill/>
          <a:ln w="9525">
            <a:noFill/>
            <a:miter lim="800000"/>
            <a:headEnd/>
            <a:tailEnd/>
          </a:ln>
        </p:spPr>
        <p:txBody>
          <a:bodyPr lIns="91429" tIns="45714" rIns="91429" bIns="45714" anchor="b"/>
          <a:lstStyle/>
          <a:p>
            <a:pPr algn="r"/>
            <a:fld id="{6F0B7083-DDB3-46A3-BC9D-EC85B9440488}" type="slidenum">
              <a:rPr lang="en-US" sz="1200">
                <a:solidFill>
                  <a:srgbClr val="000000"/>
                </a:solidFill>
                <a:latin typeface="Calibri" pitchFamily="34" charset="0"/>
              </a:rPr>
              <a:pPr algn="r"/>
              <a:t>29</a:t>
            </a:fld>
            <a:endParaRPr lang="en-US" sz="120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xfrm>
            <a:off x="1106488" y="696913"/>
            <a:ext cx="4646612" cy="3486150"/>
          </a:xfrm>
          <a:ln/>
        </p:spPr>
      </p:sp>
      <p:sp>
        <p:nvSpPr>
          <p:cNvPr id="135170" name="Notes Placeholder 2"/>
          <p:cNvSpPr>
            <a:spLocks noGrp="1"/>
          </p:cNvSpPr>
          <p:nvPr>
            <p:ph type="body" idx="1"/>
          </p:nvPr>
        </p:nvSpPr>
        <p:spPr>
          <a:xfrm>
            <a:off x="685800" y="4416425"/>
            <a:ext cx="5486400" cy="4183063"/>
          </a:xfrm>
          <a:noFill/>
          <a:ln/>
        </p:spPr>
        <p:txBody>
          <a:bodyPr lIns="91429" tIns="45714" rIns="91429" bIns="45714"/>
          <a:lstStyle/>
          <a:p>
            <a:pPr eaLnBrk="1" hangingPunct="1"/>
            <a:endParaRPr lang="en-US" smtClean="0"/>
          </a:p>
        </p:txBody>
      </p:sp>
      <p:sp>
        <p:nvSpPr>
          <p:cNvPr id="135171" name="Header Placeholder 3"/>
          <p:cNvSpPr txBox="1">
            <a:spLocks noGrp="1"/>
          </p:cNvSpPr>
          <p:nvPr/>
        </p:nvSpPr>
        <p:spPr bwMode="auto">
          <a:xfrm>
            <a:off x="0" y="0"/>
            <a:ext cx="2971800" cy="465138"/>
          </a:xfrm>
          <a:prstGeom prst="rect">
            <a:avLst/>
          </a:prstGeom>
          <a:noFill/>
          <a:ln w="9525">
            <a:noFill/>
            <a:miter lim="800000"/>
            <a:headEnd/>
            <a:tailEnd/>
          </a:ln>
        </p:spPr>
        <p:txBody>
          <a:bodyPr lIns="91429" tIns="45714" rIns="91429" bIns="45714"/>
          <a:lstStyle/>
          <a:p>
            <a:r>
              <a:rPr lang="en-US" sz="1200">
                <a:solidFill>
                  <a:srgbClr val="000000"/>
                </a:solidFill>
                <a:latin typeface="Calibri" pitchFamily="34" charset="0"/>
              </a:rPr>
              <a:t>CIS 512CIS 512</a:t>
            </a:r>
          </a:p>
        </p:txBody>
      </p:sp>
      <p:sp>
        <p:nvSpPr>
          <p:cNvPr id="135172" name="Date Placeholder 4"/>
          <p:cNvSpPr txBox="1">
            <a:spLocks noGrp="1"/>
          </p:cNvSpPr>
          <p:nvPr/>
        </p:nvSpPr>
        <p:spPr bwMode="auto">
          <a:xfrm>
            <a:off x="3884613" y="0"/>
            <a:ext cx="2971800" cy="465138"/>
          </a:xfrm>
          <a:prstGeom prst="rect">
            <a:avLst/>
          </a:prstGeom>
          <a:noFill/>
          <a:ln w="9525">
            <a:noFill/>
            <a:miter lim="800000"/>
            <a:headEnd/>
            <a:tailEnd/>
          </a:ln>
        </p:spPr>
        <p:txBody>
          <a:bodyPr lIns="91429" tIns="45714" rIns="91429" bIns="45714"/>
          <a:lstStyle/>
          <a:p>
            <a:pPr algn="r"/>
            <a:r>
              <a:rPr lang="en-US" sz="1200">
                <a:solidFill>
                  <a:srgbClr val="000000"/>
                </a:solidFill>
                <a:latin typeface="Calibri" pitchFamily="34" charset="0"/>
              </a:rPr>
              <a:t>August 26, 2003Monday, November 08, 1999</a:t>
            </a:r>
          </a:p>
        </p:txBody>
      </p:sp>
      <p:sp>
        <p:nvSpPr>
          <p:cNvPr id="135173" name="Footer Placeholder 5"/>
          <p:cNvSpPr txBox="1">
            <a:spLocks noGrp="1"/>
          </p:cNvSpPr>
          <p:nvPr/>
        </p:nvSpPr>
        <p:spPr bwMode="auto">
          <a:xfrm>
            <a:off x="0" y="8829675"/>
            <a:ext cx="2971800" cy="465138"/>
          </a:xfrm>
          <a:prstGeom prst="rect">
            <a:avLst/>
          </a:prstGeom>
          <a:noFill/>
          <a:ln w="9525">
            <a:noFill/>
            <a:miter lim="800000"/>
            <a:headEnd/>
            <a:tailEnd/>
          </a:ln>
        </p:spPr>
        <p:txBody>
          <a:bodyPr lIns="91429" tIns="45714" rIns="91429" bIns="45714" anchor="b"/>
          <a:lstStyle/>
          <a:p>
            <a:r>
              <a:rPr lang="en-US" sz="1200">
                <a:solidFill>
                  <a:srgbClr val="000000"/>
                </a:solidFill>
                <a:latin typeface="Calibri" pitchFamily="34" charset="0"/>
              </a:rPr>
              <a:t>Copyright - Ajay Vinze 2003Ajay Vinze</a:t>
            </a:r>
          </a:p>
        </p:txBody>
      </p:sp>
      <p:sp>
        <p:nvSpPr>
          <p:cNvPr id="135174" name="Slide Number Placeholder 6"/>
          <p:cNvSpPr txBox="1">
            <a:spLocks noGrp="1"/>
          </p:cNvSpPr>
          <p:nvPr/>
        </p:nvSpPr>
        <p:spPr bwMode="auto">
          <a:xfrm>
            <a:off x="3884613" y="8829675"/>
            <a:ext cx="2971800" cy="465138"/>
          </a:xfrm>
          <a:prstGeom prst="rect">
            <a:avLst/>
          </a:prstGeom>
          <a:noFill/>
          <a:ln w="9525">
            <a:noFill/>
            <a:miter lim="800000"/>
            <a:headEnd/>
            <a:tailEnd/>
          </a:ln>
        </p:spPr>
        <p:txBody>
          <a:bodyPr lIns="91429" tIns="45714" rIns="91429" bIns="45714" anchor="b"/>
          <a:lstStyle/>
          <a:p>
            <a:pPr algn="r"/>
            <a:fld id="{2E90E590-1BBD-47DC-B472-34A0D50E94E2}" type="slidenum">
              <a:rPr lang="en-US" sz="1200">
                <a:solidFill>
                  <a:srgbClr val="000000"/>
                </a:solidFill>
                <a:latin typeface="Calibri" pitchFamily="34" charset="0"/>
              </a:rPr>
              <a:pPr algn="r"/>
              <a:t>30</a:t>
            </a:fld>
            <a:endParaRPr lang="en-US" sz="120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p:spPr>
        <p:txBody>
          <a:bodyPr/>
          <a:lstStyle/>
          <a:p>
            <a:r>
              <a:rPr lang="en-US" smtClean="0"/>
              <a:t>Sharpe ratio?</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81922"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81923"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81924"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666BB53B-F8A1-47B5-93A5-5FC6EF7014E6}" type="slidenum">
              <a:rPr lang="en-US" sz="1000" i="1">
                <a:latin typeface="Arial" charset="0"/>
              </a:rPr>
              <a:pPr algn="r" eaLnBrk="0" hangingPunct="0"/>
              <a:t>3</a:t>
            </a:fld>
            <a:endParaRPr lang="en-US" sz="1000" i="1">
              <a:latin typeface="Arial" charset="0"/>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139266"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139267"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139268"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1FBD2E1D-66EA-4962-BFA0-6EB5C13B6AB8}" type="slidenum">
              <a:rPr lang="en-US" sz="1000" i="1">
                <a:latin typeface="Arial" charset="0"/>
              </a:rPr>
              <a:pPr algn="r" eaLnBrk="0" hangingPunct="0"/>
              <a:t>32</a:t>
            </a:fld>
            <a:endParaRPr lang="en-US" sz="1000" i="1">
              <a:latin typeface="Arial" charset="0"/>
            </a:endParaRPr>
          </a:p>
        </p:txBody>
      </p:sp>
      <p:sp>
        <p:nvSpPr>
          <p:cNvPr id="139269" name="Rectangle 2"/>
          <p:cNvSpPr>
            <a:spLocks noGrp="1" noRot="1" noChangeAspect="1" noChangeArrowheads="1" noTextEdit="1"/>
          </p:cNvSpPr>
          <p:nvPr>
            <p:ph type="sldImg"/>
          </p:nvPr>
        </p:nvSpPr>
        <p:spPr>
          <a:ln/>
        </p:spPr>
      </p:sp>
      <p:sp>
        <p:nvSpPr>
          <p:cNvPr id="1392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r>
              <a:rPr lang="en-US" smtClean="0"/>
              <a:t>Apollo had good numbers, but lots of other issues that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145410"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145411"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145412"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9C1F1E93-CA75-4E88-B148-AE51F4001082}" type="slidenum">
              <a:rPr lang="en-US" sz="1000" i="1">
                <a:latin typeface="Arial" charset="0"/>
              </a:rPr>
              <a:pPr algn="r" eaLnBrk="0" hangingPunct="0"/>
              <a:t>35</a:t>
            </a:fld>
            <a:endParaRPr lang="en-US" sz="1000" i="1">
              <a:latin typeface="Arial" charset="0"/>
            </a:endParaRPr>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hdr" sz="quarter"/>
          </p:nvPr>
        </p:nvSpPr>
        <p:spPr>
          <a:noFill/>
        </p:spPr>
        <p:txBody>
          <a:bodyPr/>
          <a:lstStyle/>
          <a:p>
            <a:r>
              <a:rPr lang="en-US" smtClean="0"/>
              <a:t>CIS 512CIS 512</a:t>
            </a:r>
          </a:p>
        </p:txBody>
      </p:sp>
      <p:sp>
        <p:nvSpPr>
          <p:cNvPr id="83970" name="Rectangle 3"/>
          <p:cNvSpPr>
            <a:spLocks noGrp="1" noChangeArrowheads="1"/>
          </p:cNvSpPr>
          <p:nvPr>
            <p:ph type="dt" sz="quarter" idx="1"/>
          </p:nvPr>
        </p:nvSpPr>
        <p:spPr>
          <a:noFill/>
        </p:spPr>
        <p:txBody>
          <a:bodyPr/>
          <a:lstStyle/>
          <a:p>
            <a:r>
              <a:rPr lang="en-US" smtClean="0"/>
              <a:t>August 26, 2003Monday, November 08, 1999</a:t>
            </a:r>
          </a:p>
        </p:txBody>
      </p:sp>
      <p:sp>
        <p:nvSpPr>
          <p:cNvPr id="83971" name="Rectangle 6"/>
          <p:cNvSpPr>
            <a:spLocks noGrp="1" noChangeArrowheads="1"/>
          </p:cNvSpPr>
          <p:nvPr>
            <p:ph type="ftr" sz="quarter" idx="4"/>
          </p:nvPr>
        </p:nvSpPr>
        <p:spPr>
          <a:noFill/>
        </p:spPr>
        <p:txBody>
          <a:bodyPr/>
          <a:lstStyle/>
          <a:p>
            <a:r>
              <a:rPr lang="en-US" smtClean="0"/>
              <a:t>Copyright - Ajay Vinze 2003Ajay Vinze</a:t>
            </a:r>
          </a:p>
        </p:txBody>
      </p:sp>
      <p:sp>
        <p:nvSpPr>
          <p:cNvPr id="83972" name="Rectangle 7"/>
          <p:cNvSpPr>
            <a:spLocks noGrp="1" noChangeArrowheads="1"/>
          </p:cNvSpPr>
          <p:nvPr>
            <p:ph type="sldNum" sz="quarter" idx="5"/>
          </p:nvPr>
        </p:nvSpPr>
        <p:spPr>
          <a:noFill/>
        </p:spPr>
        <p:txBody>
          <a:bodyPr/>
          <a:lstStyle/>
          <a:p>
            <a:fld id="{4879EF42-2845-4488-90BF-9BEC735F1714}" type="slidenum">
              <a:rPr lang="en-US" smtClean="0"/>
              <a:pPr/>
              <a:t>4</a:t>
            </a:fld>
            <a:endParaRPr lang="en-US" smtClean="0"/>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endParaRPr lang="en-US" smtClean="0"/>
          </a:p>
        </p:txBody>
      </p:sp>
      <p:sp>
        <p:nvSpPr>
          <p:cNvPr id="86019" name="Header Placeholder 3"/>
          <p:cNvSpPr>
            <a:spLocks noGrp="1"/>
          </p:cNvSpPr>
          <p:nvPr>
            <p:ph type="hdr" sz="quarter"/>
          </p:nvPr>
        </p:nvSpPr>
        <p:spPr>
          <a:noFill/>
        </p:spPr>
        <p:txBody>
          <a:bodyPr/>
          <a:lstStyle/>
          <a:p>
            <a:r>
              <a:rPr lang="en-US" smtClean="0"/>
              <a:t>CIS 512CIS 512</a:t>
            </a:r>
          </a:p>
        </p:txBody>
      </p:sp>
      <p:sp>
        <p:nvSpPr>
          <p:cNvPr id="86020" name="Date Placeholder 4"/>
          <p:cNvSpPr>
            <a:spLocks noGrp="1"/>
          </p:cNvSpPr>
          <p:nvPr>
            <p:ph type="dt" sz="quarter" idx="1"/>
          </p:nvPr>
        </p:nvSpPr>
        <p:spPr>
          <a:noFill/>
        </p:spPr>
        <p:txBody>
          <a:bodyPr/>
          <a:lstStyle/>
          <a:p>
            <a:r>
              <a:rPr lang="en-US" smtClean="0"/>
              <a:t>August 26, 2003Monday, November 08, 1999</a:t>
            </a:r>
          </a:p>
        </p:txBody>
      </p:sp>
      <p:sp>
        <p:nvSpPr>
          <p:cNvPr id="86021" name="Footer Placeholder 5"/>
          <p:cNvSpPr>
            <a:spLocks noGrp="1"/>
          </p:cNvSpPr>
          <p:nvPr>
            <p:ph type="ftr" sz="quarter" idx="4"/>
          </p:nvPr>
        </p:nvSpPr>
        <p:spPr>
          <a:noFill/>
        </p:spPr>
        <p:txBody>
          <a:bodyPr/>
          <a:lstStyle/>
          <a:p>
            <a:r>
              <a:rPr lang="en-US" smtClean="0"/>
              <a:t>Copyright - Ajay Vinze 2003Ajay Vinze</a:t>
            </a:r>
          </a:p>
        </p:txBody>
      </p:sp>
      <p:sp>
        <p:nvSpPr>
          <p:cNvPr id="86022" name="Slide Number Placeholder 6"/>
          <p:cNvSpPr>
            <a:spLocks noGrp="1"/>
          </p:cNvSpPr>
          <p:nvPr>
            <p:ph type="sldNum" sz="quarter" idx="5"/>
          </p:nvPr>
        </p:nvSpPr>
        <p:spPr>
          <a:noFill/>
        </p:spPr>
        <p:txBody>
          <a:bodyPr/>
          <a:lstStyle/>
          <a:p>
            <a:fld id="{88E4DA56-4628-4038-9D9D-F40F16C5E82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endParaRPr lang="en-US" smtClean="0"/>
          </a:p>
        </p:txBody>
      </p:sp>
      <p:sp>
        <p:nvSpPr>
          <p:cNvPr id="88067" name="Header Placeholder 3"/>
          <p:cNvSpPr>
            <a:spLocks noGrp="1"/>
          </p:cNvSpPr>
          <p:nvPr>
            <p:ph type="hdr" sz="quarter"/>
          </p:nvPr>
        </p:nvSpPr>
        <p:spPr>
          <a:noFill/>
        </p:spPr>
        <p:txBody>
          <a:bodyPr/>
          <a:lstStyle/>
          <a:p>
            <a:r>
              <a:rPr lang="en-US" smtClean="0"/>
              <a:t>CIS 512CIS 512</a:t>
            </a:r>
          </a:p>
        </p:txBody>
      </p:sp>
      <p:sp>
        <p:nvSpPr>
          <p:cNvPr id="88068" name="Date Placeholder 4"/>
          <p:cNvSpPr>
            <a:spLocks noGrp="1"/>
          </p:cNvSpPr>
          <p:nvPr>
            <p:ph type="dt" sz="quarter" idx="1"/>
          </p:nvPr>
        </p:nvSpPr>
        <p:spPr>
          <a:noFill/>
        </p:spPr>
        <p:txBody>
          <a:bodyPr/>
          <a:lstStyle/>
          <a:p>
            <a:r>
              <a:rPr lang="en-US" smtClean="0"/>
              <a:t>August 26, 2003Monday, November 08, 1999</a:t>
            </a:r>
          </a:p>
        </p:txBody>
      </p:sp>
      <p:sp>
        <p:nvSpPr>
          <p:cNvPr id="88069" name="Footer Placeholder 5"/>
          <p:cNvSpPr>
            <a:spLocks noGrp="1"/>
          </p:cNvSpPr>
          <p:nvPr>
            <p:ph type="ftr" sz="quarter" idx="4"/>
          </p:nvPr>
        </p:nvSpPr>
        <p:spPr>
          <a:noFill/>
        </p:spPr>
        <p:txBody>
          <a:bodyPr/>
          <a:lstStyle/>
          <a:p>
            <a:r>
              <a:rPr lang="en-US" smtClean="0"/>
              <a:t>Copyright - Ajay Vinze 2003Ajay Vinze</a:t>
            </a:r>
          </a:p>
        </p:txBody>
      </p:sp>
      <p:sp>
        <p:nvSpPr>
          <p:cNvPr id="88070" name="Slide Number Placeholder 6"/>
          <p:cNvSpPr>
            <a:spLocks noGrp="1"/>
          </p:cNvSpPr>
          <p:nvPr>
            <p:ph type="sldNum" sz="quarter" idx="5"/>
          </p:nvPr>
        </p:nvSpPr>
        <p:spPr>
          <a:noFill/>
        </p:spPr>
        <p:txBody>
          <a:bodyPr/>
          <a:lstStyle/>
          <a:p>
            <a:fld id="{6CBF2A41-7C3B-4A64-AA69-C5D985324F5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txBox="1">
            <a:spLocks noGrp="1" noChangeArrowheads="1"/>
          </p:cNvSpPr>
          <p:nvPr/>
        </p:nvSpPr>
        <p:spPr bwMode="auto">
          <a:xfrm>
            <a:off x="-3175" y="-33338"/>
            <a:ext cx="2973388" cy="460376"/>
          </a:xfrm>
          <a:prstGeom prst="rect">
            <a:avLst/>
          </a:prstGeom>
          <a:noFill/>
          <a:ln w="9525">
            <a:noFill/>
            <a:miter lim="800000"/>
            <a:headEnd/>
            <a:tailEnd/>
          </a:ln>
        </p:spPr>
        <p:txBody>
          <a:bodyPr lIns="19047" tIns="0" rIns="19047" bIns="0"/>
          <a:lstStyle/>
          <a:p>
            <a:pPr eaLnBrk="0" hangingPunct="0"/>
            <a:r>
              <a:rPr lang="en-US" sz="1000" i="1">
                <a:latin typeface="Arial" charset="0"/>
              </a:rPr>
              <a:t>CIS 512CIS 512</a:t>
            </a:r>
          </a:p>
        </p:txBody>
      </p:sp>
      <p:sp>
        <p:nvSpPr>
          <p:cNvPr id="90114" name="Rectangle 3"/>
          <p:cNvSpPr txBox="1">
            <a:spLocks noGrp="1" noChangeArrowheads="1"/>
          </p:cNvSpPr>
          <p:nvPr/>
        </p:nvSpPr>
        <p:spPr bwMode="auto">
          <a:xfrm>
            <a:off x="3886200" y="-33338"/>
            <a:ext cx="2973388" cy="460376"/>
          </a:xfrm>
          <a:prstGeom prst="rect">
            <a:avLst/>
          </a:prstGeom>
          <a:noFill/>
          <a:ln w="9525">
            <a:noFill/>
            <a:miter lim="800000"/>
            <a:headEnd/>
            <a:tailEnd/>
          </a:ln>
        </p:spPr>
        <p:txBody>
          <a:bodyPr lIns="19047" tIns="0" rIns="19047" bIns="0"/>
          <a:lstStyle/>
          <a:p>
            <a:pPr algn="r" eaLnBrk="0" hangingPunct="0"/>
            <a:r>
              <a:rPr lang="en-US" sz="1000" i="1">
                <a:latin typeface="Arial" charset="0"/>
              </a:rPr>
              <a:t>August 26, 2003Monday, November 08, 1999</a:t>
            </a:r>
          </a:p>
        </p:txBody>
      </p:sp>
      <p:sp>
        <p:nvSpPr>
          <p:cNvPr id="90115" name="Rectangle 6"/>
          <p:cNvSpPr txBox="1">
            <a:spLocks noGrp="1" noChangeArrowheads="1"/>
          </p:cNvSpPr>
          <p:nvPr/>
        </p:nvSpPr>
        <p:spPr bwMode="auto">
          <a:xfrm>
            <a:off x="-3175" y="8867775"/>
            <a:ext cx="2973388" cy="460375"/>
          </a:xfrm>
          <a:prstGeom prst="rect">
            <a:avLst/>
          </a:prstGeom>
          <a:noFill/>
          <a:ln w="9525">
            <a:noFill/>
            <a:miter lim="800000"/>
            <a:headEnd/>
            <a:tailEnd/>
          </a:ln>
        </p:spPr>
        <p:txBody>
          <a:bodyPr lIns="19047" tIns="0" rIns="19047" bIns="0" anchor="b"/>
          <a:lstStyle/>
          <a:p>
            <a:pPr eaLnBrk="0" hangingPunct="0"/>
            <a:r>
              <a:rPr lang="en-US" sz="1000" i="1">
                <a:latin typeface="Arial" charset="0"/>
                <a:sym typeface="Symbol" pitchFamily="18" charset="2"/>
              </a:rPr>
              <a:t>Copyright - Ajay Vinze 2003Ajay Vinze</a:t>
            </a:r>
          </a:p>
        </p:txBody>
      </p:sp>
      <p:sp>
        <p:nvSpPr>
          <p:cNvPr id="90116" name="Rectangle 7"/>
          <p:cNvSpPr txBox="1">
            <a:spLocks noGrp="1" noChangeArrowheads="1"/>
          </p:cNvSpPr>
          <p:nvPr/>
        </p:nvSpPr>
        <p:spPr bwMode="auto">
          <a:xfrm>
            <a:off x="3811588" y="8834438"/>
            <a:ext cx="2973387" cy="460375"/>
          </a:xfrm>
          <a:prstGeom prst="rect">
            <a:avLst/>
          </a:prstGeom>
          <a:noFill/>
          <a:ln w="9525">
            <a:noFill/>
            <a:miter lim="800000"/>
            <a:headEnd/>
            <a:tailEnd/>
          </a:ln>
        </p:spPr>
        <p:txBody>
          <a:bodyPr lIns="19047" tIns="0" rIns="19047" bIns="0" anchor="b"/>
          <a:lstStyle/>
          <a:p>
            <a:pPr algn="r" eaLnBrk="0" hangingPunct="0"/>
            <a:fld id="{E2216D24-0D4B-43BA-B39F-7F16592A0D68}" type="slidenum">
              <a:rPr lang="en-US" sz="1000" i="1">
                <a:latin typeface="Arial" charset="0"/>
              </a:rPr>
              <a:pPr algn="r" eaLnBrk="0" hangingPunct="0"/>
              <a:t>7</a:t>
            </a:fld>
            <a:endParaRPr lang="en-US" sz="1000" i="1">
              <a:latin typeface="Arial" charset="0"/>
            </a:endParaRPr>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xfrm>
            <a:off x="1106488" y="696913"/>
            <a:ext cx="4646612" cy="3486150"/>
          </a:xfrm>
          <a:ln/>
        </p:spPr>
      </p:sp>
      <p:sp>
        <p:nvSpPr>
          <p:cNvPr id="92162" name="Notes Placeholder 2"/>
          <p:cNvSpPr>
            <a:spLocks noGrp="1"/>
          </p:cNvSpPr>
          <p:nvPr>
            <p:ph type="body" idx="1"/>
          </p:nvPr>
        </p:nvSpPr>
        <p:spPr>
          <a:xfrm>
            <a:off x="685800" y="4416425"/>
            <a:ext cx="5486400" cy="4183063"/>
          </a:xfrm>
          <a:noFill/>
          <a:ln/>
        </p:spPr>
        <p:txBody>
          <a:bodyPr lIns="91429" tIns="45714" rIns="91429" bIns="45714"/>
          <a:lstStyle/>
          <a:p>
            <a:pPr eaLnBrk="1" hangingPunct="1"/>
            <a:endParaRPr lang="en-US" smtClean="0"/>
          </a:p>
        </p:txBody>
      </p:sp>
      <p:sp>
        <p:nvSpPr>
          <p:cNvPr id="28676" name="Header Placeholder 3"/>
          <p:cNvSpPr txBox="1">
            <a:spLocks noGrp="1"/>
          </p:cNvSpPr>
          <p:nvPr/>
        </p:nvSpPr>
        <p:spPr>
          <a:xfrm>
            <a:off x="0" y="0"/>
            <a:ext cx="2971800" cy="465138"/>
          </a:xfrm>
          <a:prstGeom prst="rect">
            <a:avLst/>
          </a:prstGeom>
          <a:noFill/>
        </p:spPr>
        <p:txBody>
          <a:bodyPr lIns="91429" tIns="45714" rIns="91429" bIns="45714"/>
          <a:lstStyle/>
          <a:p>
            <a:pPr fontAlgn="auto">
              <a:spcBef>
                <a:spcPts val="0"/>
              </a:spcBef>
              <a:spcAft>
                <a:spcPts val="0"/>
              </a:spcAft>
              <a:defRPr/>
            </a:pPr>
            <a:r>
              <a:rPr lang="en-US" sz="1200" dirty="0">
                <a:latin typeface="+mn-lt"/>
              </a:rPr>
              <a:t>CIS 512CIS 512</a:t>
            </a:r>
          </a:p>
        </p:txBody>
      </p:sp>
      <p:sp>
        <p:nvSpPr>
          <p:cNvPr id="28677" name="Date Placeholder 4"/>
          <p:cNvSpPr txBox="1">
            <a:spLocks noGrp="1"/>
          </p:cNvSpPr>
          <p:nvPr/>
        </p:nvSpPr>
        <p:spPr>
          <a:xfrm>
            <a:off x="3884613" y="0"/>
            <a:ext cx="2971800" cy="465138"/>
          </a:xfrm>
          <a:prstGeom prst="rect">
            <a:avLst/>
          </a:prstGeom>
          <a:noFill/>
        </p:spPr>
        <p:txBody>
          <a:bodyPr lIns="91429" tIns="45714" rIns="91429" bIns="45714"/>
          <a:lstStyle/>
          <a:p>
            <a:pPr algn="r" fontAlgn="auto">
              <a:spcBef>
                <a:spcPts val="0"/>
              </a:spcBef>
              <a:spcAft>
                <a:spcPts val="0"/>
              </a:spcAft>
              <a:defRPr/>
            </a:pPr>
            <a:r>
              <a:rPr lang="en-US" sz="1200" dirty="0">
                <a:latin typeface="+mn-lt"/>
              </a:rPr>
              <a:t>August 26, 2003Monday, November 08, 1999</a:t>
            </a:r>
          </a:p>
        </p:txBody>
      </p:sp>
      <p:sp>
        <p:nvSpPr>
          <p:cNvPr id="28678" name="Footer Placeholder 5"/>
          <p:cNvSpPr txBox="1">
            <a:spLocks noGrp="1"/>
          </p:cNvSpPr>
          <p:nvPr/>
        </p:nvSpPr>
        <p:spPr>
          <a:xfrm>
            <a:off x="0" y="8829675"/>
            <a:ext cx="2971800" cy="465138"/>
          </a:xfrm>
          <a:prstGeom prst="rect">
            <a:avLst/>
          </a:prstGeom>
          <a:noFill/>
        </p:spPr>
        <p:txBody>
          <a:bodyPr lIns="91429" tIns="45714" rIns="91429" bIns="45714" anchor="b"/>
          <a:lstStyle/>
          <a:p>
            <a:pPr fontAlgn="auto">
              <a:spcBef>
                <a:spcPts val="0"/>
              </a:spcBef>
              <a:spcAft>
                <a:spcPts val="0"/>
              </a:spcAft>
              <a:defRPr/>
            </a:pPr>
            <a:r>
              <a:rPr lang="en-US" sz="1200" dirty="0">
                <a:latin typeface="+mn-lt"/>
              </a:rPr>
              <a:t>Copyright - Ajay </a:t>
            </a:r>
            <a:r>
              <a:rPr lang="en-US" sz="1200" dirty="0" err="1">
                <a:latin typeface="+mn-lt"/>
              </a:rPr>
              <a:t>Vinze</a:t>
            </a:r>
            <a:r>
              <a:rPr lang="en-US" sz="1200" dirty="0">
                <a:latin typeface="+mn-lt"/>
              </a:rPr>
              <a:t> 2003Ajay </a:t>
            </a:r>
            <a:r>
              <a:rPr lang="en-US" sz="1200" dirty="0" err="1">
                <a:latin typeface="+mn-lt"/>
              </a:rPr>
              <a:t>Vinze</a:t>
            </a:r>
            <a:endParaRPr lang="en-US" sz="1200" dirty="0">
              <a:latin typeface="+mn-lt"/>
            </a:endParaRPr>
          </a:p>
        </p:txBody>
      </p:sp>
      <p:sp>
        <p:nvSpPr>
          <p:cNvPr id="28679" name="Slide Number Placeholder 6"/>
          <p:cNvSpPr txBox="1">
            <a:spLocks noGrp="1"/>
          </p:cNvSpPr>
          <p:nvPr/>
        </p:nvSpPr>
        <p:spPr>
          <a:xfrm>
            <a:off x="3884613" y="8829675"/>
            <a:ext cx="2971800" cy="465138"/>
          </a:xfrm>
          <a:prstGeom prst="rect">
            <a:avLst/>
          </a:prstGeom>
          <a:noFill/>
        </p:spPr>
        <p:txBody>
          <a:bodyPr lIns="91429" tIns="45714" rIns="91429" bIns="45714" anchor="b"/>
          <a:lstStyle/>
          <a:p>
            <a:pPr algn="r" fontAlgn="auto">
              <a:spcBef>
                <a:spcPts val="0"/>
              </a:spcBef>
              <a:spcAft>
                <a:spcPts val="0"/>
              </a:spcAft>
              <a:defRPr/>
            </a:pPr>
            <a:fld id="{1E348A66-DDC5-48B5-B3B6-3EEE5CE1EF1E}" type="slidenum">
              <a:rPr lang="en-US" sz="1200">
                <a:latin typeface="+mn-lt"/>
              </a:rPr>
              <a:pPr algn="r" fontAlgn="auto">
                <a:spcBef>
                  <a:spcPts val="0"/>
                </a:spcBef>
                <a:spcAft>
                  <a:spcPts val="0"/>
                </a:spcAft>
                <a:defRPr/>
              </a:pP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smtClean="0"/>
              <a:t>Sharpe ratio?</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9007123-2ABC-41DD-B4A6-D2FE989D7914}"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99C1FFD-A6FE-446C-A947-97D8D49BD69A}"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52400"/>
            <a:ext cx="21526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305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3963D9C-196E-41C8-8CB5-E112F7BF52F1}"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81025"/>
            <a:ext cx="9144000" cy="104775"/>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sp>
        <p:nvSpPr>
          <p:cNvPr id="5" name="Rectangle 12"/>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pic>
        <p:nvPicPr>
          <p:cNvPr id="6" name="Picture 1"/>
          <p:cNvPicPr>
            <a:picLocks noChangeAspect="1" noChangeArrowheads="1"/>
          </p:cNvPicPr>
          <p:nvPr userDrawn="1"/>
        </p:nvPicPr>
        <p:blipFill>
          <a:blip r:embed="rId2"/>
          <a:srcRect/>
          <a:stretch>
            <a:fillRect/>
          </a:stretch>
        </p:blipFill>
        <p:spPr bwMode="auto">
          <a:xfrm>
            <a:off x="2438400" y="1066800"/>
            <a:ext cx="3962400" cy="1057275"/>
          </a:xfrm>
          <a:prstGeom prst="rect">
            <a:avLst/>
          </a:prstGeom>
          <a:noFill/>
          <a:ln w="9525">
            <a:noFill/>
            <a:miter lim="800000"/>
            <a:headEnd/>
            <a:tailEnd/>
          </a:ln>
        </p:spPr>
      </p:pic>
      <p:sp>
        <p:nvSpPr>
          <p:cNvPr id="52227" name="Rectangle 3"/>
          <p:cNvSpPr>
            <a:spLocks noGrp="1" noChangeArrowheads="1"/>
          </p:cNvSpPr>
          <p:nvPr>
            <p:ph type="ctrTitle"/>
          </p:nvPr>
        </p:nvSpPr>
        <p:spPr>
          <a:xfrm>
            <a:off x="0" y="2362200"/>
            <a:ext cx="9144000" cy="1143000"/>
          </a:xfrm>
        </p:spPr>
        <p:txBody>
          <a:bodyPr/>
          <a:lstStyle>
            <a:lvl1pPr algn="ctr">
              <a:defRPr sz="5700"/>
            </a:lvl1pPr>
          </a:lstStyle>
          <a:p>
            <a:r>
              <a:rPr lang="en-US"/>
              <a:t>Click to edit Master title style</a:t>
            </a:r>
          </a:p>
        </p:txBody>
      </p:sp>
      <p:sp>
        <p:nvSpPr>
          <p:cNvPr id="5222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4400"/>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fld id="{BAB939DB-A93D-4B9C-B891-7302BD88F274}" type="datetimeFigureOut">
              <a:rPr lang="en-US"/>
              <a:pPr>
                <a:defRPr/>
              </a:pPr>
              <a:t>5/3/2010</a:t>
            </a:fld>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17EA05A-E730-43A1-96B9-33A00C4F192F}"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34C1AD-1609-4A99-90A0-D65D5DBDA76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0541D0E-74AA-4BFB-B051-027E7D14E561}"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5D425F-4426-4113-AACB-8AE39182BB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4928282-0EA4-4BBB-8078-75508776FF87}"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75CC14-1374-458D-85D1-88980C8B81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66251D38-BE5E-454D-B242-F32BBE1FF14A}" type="datetimeFigureOut">
              <a:rPr lang="en-US"/>
              <a:pPr>
                <a:defRPr/>
              </a:pPr>
              <a:t>5/3/2010</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E2E7974-78FE-4B16-8F61-6D9CA67E0F4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C6F9EE0-4841-4012-8E29-285EFAEED33F}" type="datetimeFigureOut">
              <a:rPr lang="en-US"/>
              <a:pPr>
                <a:defRPr/>
              </a:pPr>
              <a:t>5/3/2010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050BB37-918E-40D5-8B7C-E5853AB5C31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7627ECC-7393-4F95-8833-E2674355BAB5}" type="datetimeFigureOut">
              <a:rPr lang="en-US"/>
              <a:pPr>
                <a:defRPr/>
              </a:pPr>
              <a:t>5/3/2010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C3265C6-E64B-4AA0-B593-D28EEFCC5A2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37E002D-B5E9-42F1-9A6A-4AA48F8FEB3E}"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66932D0-16E2-4F6D-B431-F8A41179C5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C4D3F06-86D6-4795-9639-9E3B2CB640E6}"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0008A57-7B0C-4738-AD4C-9D70FD1AC6A7}"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6361B81-8692-4EFA-9DBF-EF53F54C5AD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046C887C-50D6-4495-9349-3189182812F8}"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EC353D8-56A0-494B-9B86-84CCF27971C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52400"/>
            <a:ext cx="21526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305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3C3A0E7-F5A2-4D84-B36D-3C41034BE72C}"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3E8D400-E9CF-4387-A0A9-D0F5FEF7DD6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4478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01B735C8-071F-4B35-B525-E569C8DD4B6B}"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03477F-BE4F-4A40-AB89-BDED057F4D6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F98E3C38-266C-4D43-8525-5A194DF3082C}"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F937949-37F1-4516-8248-277145207AE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4478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0D291FD0-E7AC-4B2A-B9C4-77B3D31528C4}"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B5096D-C807-44B5-BD71-710D4C7E801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81025"/>
            <a:ext cx="9144000" cy="104775"/>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 name="Rectangle 12"/>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pic>
        <p:nvPicPr>
          <p:cNvPr id="6" name="Picture 1"/>
          <p:cNvPicPr>
            <a:picLocks noChangeAspect="1" noChangeArrowheads="1"/>
          </p:cNvPicPr>
          <p:nvPr userDrawn="1"/>
        </p:nvPicPr>
        <p:blipFill>
          <a:blip r:embed="rId2"/>
          <a:srcRect/>
          <a:stretch>
            <a:fillRect/>
          </a:stretch>
        </p:blipFill>
        <p:spPr bwMode="auto">
          <a:xfrm>
            <a:off x="2438400" y="1066800"/>
            <a:ext cx="3962400" cy="1057275"/>
          </a:xfrm>
          <a:prstGeom prst="rect">
            <a:avLst/>
          </a:prstGeom>
          <a:noFill/>
          <a:ln w="9525">
            <a:noFill/>
            <a:miter lim="800000"/>
            <a:headEnd/>
            <a:tailEnd/>
          </a:ln>
        </p:spPr>
      </p:pic>
      <p:sp>
        <p:nvSpPr>
          <p:cNvPr id="52227" name="Rectangle 3"/>
          <p:cNvSpPr>
            <a:spLocks noGrp="1" noChangeArrowheads="1"/>
          </p:cNvSpPr>
          <p:nvPr>
            <p:ph type="ctrTitle"/>
          </p:nvPr>
        </p:nvSpPr>
        <p:spPr>
          <a:xfrm>
            <a:off x="0" y="2362200"/>
            <a:ext cx="9144000" cy="1143000"/>
          </a:xfrm>
        </p:spPr>
        <p:txBody>
          <a:bodyPr/>
          <a:lstStyle>
            <a:lvl1pPr algn="ctr">
              <a:defRPr sz="5700"/>
            </a:lvl1pPr>
          </a:lstStyle>
          <a:p>
            <a:r>
              <a:rPr lang="en-US"/>
              <a:t>Click to edit Master title style</a:t>
            </a:r>
          </a:p>
        </p:txBody>
      </p:sp>
      <p:sp>
        <p:nvSpPr>
          <p:cNvPr id="5222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4400"/>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fld id="{3578062C-341C-4ADA-BE87-19D9D9B48506}" type="datetimeFigureOut">
              <a:rPr lang="en-US"/>
              <a:pPr>
                <a:defRPr/>
              </a:pPr>
              <a:t>5/3/2010</a:t>
            </a:fld>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AC9761B-D502-471E-B97E-F79E8D6F3B89}"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B88FDE-4BFB-417E-A8B5-E017FC50DD2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49E61E4-3DC0-4CCA-B062-BBCCA5649E28}"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5F69F69-0388-473B-83AE-367584B46B6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51D9709-A18C-43BC-A343-0575A6EBBE55}"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D99D33-595B-4E12-B23C-6CFD849B94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66126E4-9F1A-499C-857C-FA0E687A6920}"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9AC5239A-7BE5-49E8-B3E4-4D9224EE3B54}" type="datetimeFigureOut">
              <a:rPr lang="en-US"/>
              <a:pPr>
                <a:defRPr/>
              </a:pPr>
              <a:t>5/3/2010</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512EFC5-90D6-46E3-B376-C5F7EFEB8C0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C93C3D5-D60F-4769-A77F-9F0A86F05F01}" type="datetimeFigureOut">
              <a:rPr lang="en-US"/>
              <a:pPr>
                <a:defRPr/>
              </a:pPr>
              <a:t>5/3/2010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B6B4EE8-3E70-424E-9910-FAC1A7B97A3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86F3A03-2319-4F39-8754-1162DF323297}" type="datetimeFigureOut">
              <a:rPr lang="en-US"/>
              <a:pPr>
                <a:defRPr/>
              </a:pPr>
              <a:t>5/3/2010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9B446D0-FD1A-4603-9534-819A845B2A1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793F15B-EE0F-4E43-9B8C-04C53567CE07}"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B57F7E4-0EF5-4EE6-A5BF-0E55076C46D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79285A2-3632-4786-AA5D-4C5AA7582D8B}"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678D5A-9ABF-469F-9DB9-D598C52F009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2D3600B-851F-4C79-BFE2-DD1714844F0B}"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BFAE81F-8DC2-48A4-B468-D253B52B0A6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52400"/>
            <a:ext cx="21526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305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5EBCF578-5EA9-4BE1-8B97-9E3206429EA4}"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39866B-B6A7-4467-8279-2D9F00A8991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4478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9AA14BD0-F85B-47CF-AFC8-9DBF9D050473}"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5CF02A-4F87-4D2A-9F98-D21F5AAA0A6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AC437428-B40D-4D3F-939C-1297F51B0B48}"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3B1540E-E68B-44C9-995E-B6F3D604559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4478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4B01C680-59F6-4C46-86DF-C8DB3F80E4AB}"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A645519-4561-4482-9178-A04DEB605E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35EA636C-0C40-43B4-BC06-FA38297E019D}"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81025"/>
            <a:ext cx="9144000" cy="104775"/>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 name="Rectangle 12"/>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pic>
        <p:nvPicPr>
          <p:cNvPr id="6" name="Picture 1"/>
          <p:cNvPicPr>
            <a:picLocks noChangeAspect="1" noChangeArrowheads="1"/>
          </p:cNvPicPr>
          <p:nvPr userDrawn="1"/>
        </p:nvPicPr>
        <p:blipFill>
          <a:blip r:embed="rId2"/>
          <a:srcRect/>
          <a:stretch>
            <a:fillRect/>
          </a:stretch>
        </p:blipFill>
        <p:spPr bwMode="auto">
          <a:xfrm>
            <a:off x="2438400" y="1066800"/>
            <a:ext cx="3962400" cy="1057275"/>
          </a:xfrm>
          <a:prstGeom prst="rect">
            <a:avLst/>
          </a:prstGeom>
          <a:noFill/>
          <a:ln w="9525">
            <a:noFill/>
            <a:miter lim="800000"/>
            <a:headEnd/>
            <a:tailEnd/>
          </a:ln>
        </p:spPr>
      </p:pic>
      <p:sp>
        <p:nvSpPr>
          <p:cNvPr id="52227" name="Rectangle 3"/>
          <p:cNvSpPr>
            <a:spLocks noGrp="1" noChangeArrowheads="1"/>
          </p:cNvSpPr>
          <p:nvPr>
            <p:ph type="ctrTitle"/>
          </p:nvPr>
        </p:nvSpPr>
        <p:spPr>
          <a:xfrm>
            <a:off x="0" y="2362200"/>
            <a:ext cx="9144000" cy="1143000"/>
          </a:xfrm>
        </p:spPr>
        <p:txBody>
          <a:bodyPr/>
          <a:lstStyle>
            <a:lvl1pPr algn="ctr">
              <a:defRPr sz="5700"/>
            </a:lvl1pPr>
          </a:lstStyle>
          <a:p>
            <a:r>
              <a:rPr lang="en-US"/>
              <a:t>Click to edit Master title style</a:t>
            </a:r>
          </a:p>
        </p:txBody>
      </p:sp>
      <p:sp>
        <p:nvSpPr>
          <p:cNvPr id="5222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4400"/>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fld id="{4997B573-3A56-45D8-BFBB-DC78BBFD65A1}" type="datetimeFigureOut">
              <a:rPr lang="en-US"/>
              <a:pPr>
                <a:defRPr/>
              </a:pPr>
              <a:t>5/3/2010</a:t>
            </a:fld>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EB3D1168-18CF-414C-886C-A621BDEC745D}"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B2520B-60B2-434C-80A4-1A3FDB3AD91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1786581-F077-44CC-A91E-8D84C3BDA1EF}"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6767D9-136B-4D7F-83B4-BF69609DB49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853BEFBC-C11E-4EBD-88FA-D5967CB4632C}"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CEEFD8C-7F69-4D3C-A8A0-8FD13783392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16E4A78-D9B4-418C-A44E-B4D8325B0E18}" type="datetimeFigureOut">
              <a:rPr lang="en-US"/>
              <a:pPr>
                <a:defRPr/>
              </a:pPr>
              <a:t>5/3/2010</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E02AE48-0C5B-4DD5-8636-9564B76B1C5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8C41BE23-1073-4790-81EC-E6CE54EFC52C}" type="datetimeFigureOut">
              <a:rPr lang="en-US"/>
              <a:pPr>
                <a:defRPr/>
              </a:pPr>
              <a:t>5/3/2010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E56CA58-FD53-4459-A855-40EA84F7808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768339F-3AD9-4CE7-B31D-75CF320FD02B}" type="datetimeFigureOut">
              <a:rPr lang="en-US"/>
              <a:pPr>
                <a:defRPr/>
              </a:pPr>
              <a:t>5/3/2010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6DD146A-6509-4492-A11E-4DEAD74BC99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4F83985-D656-4D64-B15D-2F7A0EBB2936}"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F8FDB22-6D9C-4A76-B776-11E58EB7AFC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973AE19-BFD8-4933-93D5-F36117B42836}"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B0E1B3F-2278-413B-9A99-2C2C57E5FA5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5C2466CA-EDFC-46AF-9891-5CB7DF2C3C7C}"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BF3F4E2-02F6-4D4A-ADBD-9AD6FB98F2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73821226-DD47-4086-9D5C-51B37EB1EF0A}" type="datetimeFigureOut">
              <a:rPr lang="en-US"/>
              <a:pPr>
                <a:defRPr/>
              </a:pPr>
              <a:t>5/3/2010</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52400"/>
            <a:ext cx="21526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305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2F3FC95-90EC-4A70-9F65-80699CBDDB96}"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62F13E6-91F8-46DB-8AC7-C3D06EA2AB1E}"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4478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D26DD00D-FBAA-4B37-BCD6-FE699549E0F7}"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0865325-B69C-4FC4-BA85-0D872199342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DC925FAD-271F-4129-92B9-B6CE7F262B3F}"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444F0F4-2DA4-4CD4-9A40-28C9621BBB3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4478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CF2EF834-1884-4B29-8DAC-B26F5CDBFB24}"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F1F1346-8E94-4081-8561-980BC485B5C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81025"/>
            <a:ext cx="9144000" cy="104775"/>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 name="Rectangle 12"/>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pic>
        <p:nvPicPr>
          <p:cNvPr id="6" name="Picture 1"/>
          <p:cNvPicPr>
            <a:picLocks noChangeAspect="1" noChangeArrowheads="1"/>
          </p:cNvPicPr>
          <p:nvPr userDrawn="1"/>
        </p:nvPicPr>
        <p:blipFill>
          <a:blip r:embed="rId2"/>
          <a:srcRect/>
          <a:stretch>
            <a:fillRect/>
          </a:stretch>
        </p:blipFill>
        <p:spPr bwMode="auto">
          <a:xfrm>
            <a:off x="2438400" y="1066800"/>
            <a:ext cx="3962400" cy="1057275"/>
          </a:xfrm>
          <a:prstGeom prst="rect">
            <a:avLst/>
          </a:prstGeom>
          <a:noFill/>
          <a:ln w="9525">
            <a:noFill/>
            <a:miter lim="800000"/>
            <a:headEnd/>
            <a:tailEnd/>
          </a:ln>
        </p:spPr>
      </p:pic>
      <p:sp>
        <p:nvSpPr>
          <p:cNvPr id="52227" name="Rectangle 3"/>
          <p:cNvSpPr>
            <a:spLocks noGrp="1" noChangeArrowheads="1"/>
          </p:cNvSpPr>
          <p:nvPr>
            <p:ph type="ctrTitle"/>
          </p:nvPr>
        </p:nvSpPr>
        <p:spPr>
          <a:xfrm>
            <a:off x="0" y="2362200"/>
            <a:ext cx="9144000" cy="1143000"/>
          </a:xfrm>
        </p:spPr>
        <p:txBody>
          <a:bodyPr/>
          <a:lstStyle>
            <a:lvl1pPr algn="ctr">
              <a:defRPr sz="5700"/>
            </a:lvl1pPr>
          </a:lstStyle>
          <a:p>
            <a:r>
              <a:rPr lang="en-US"/>
              <a:t>Click to edit Master title style</a:t>
            </a:r>
          </a:p>
        </p:txBody>
      </p:sp>
      <p:sp>
        <p:nvSpPr>
          <p:cNvPr id="52228"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4400"/>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fld id="{D7C20B74-3046-444F-8840-FCA33E8E66C8}" type="datetimeFigureOut">
              <a:rPr lang="en-US"/>
              <a:pPr>
                <a:defRPr/>
              </a:pPr>
              <a:t>5/3/2010</a:t>
            </a:fld>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AC2B7DD-C341-40D3-BB6B-BA99CAA6F1A0}"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565C3A-A2C4-4207-96B5-870B799D9CF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1AC346B-0B9F-44E7-9EE0-67BB1A104F0A}"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1791B0-F05C-4DEC-A787-80F12E73264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157B6358-2B38-4696-979F-9668CC8C4DDE}"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A97D50D-6173-4B38-9A7A-5DB401CE118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6E56FA67-C5E0-42F6-8483-6B6EB0363F6D}" type="datetimeFigureOut">
              <a:rPr lang="en-US"/>
              <a:pPr>
                <a:defRPr/>
              </a:pPr>
              <a:t>5/3/2010</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2C1E039-DA28-4E6A-9448-197090FAC7B3}"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C785AF65-997F-4193-826B-2F6D3BD49CAD}" type="datetimeFigureOut">
              <a:rPr lang="en-US"/>
              <a:pPr>
                <a:defRPr/>
              </a:pPr>
              <a:t>5/3/2010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EBEB975-91FF-4BCB-B1C0-3A2D08A03B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E4454BA-5462-4101-B483-15C5BC773BBA}" type="datetimeFigureOut">
              <a:rPr lang="en-US"/>
              <a:pPr>
                <a:defRPr/>
              </a:pPr>
              <a:t>5/3/2010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BFEC718-10F1-4E83-986A-40F54086C26A}" type="datetimeFigureOut">
              <a:rPr lang="en-US"/>
              <a:pPr>
                <a:defRPr/>
              </a:pPr>
              <a:t>5/3/2010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F00F4BF-1AD4-4D0F-8538-9E311FB24998}"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325BE93-F6BF-47B5-914B-BE2CB33166C1}"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2D4CE4-71C4-4EB2-81A6-D5A51B4DBE2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6BC8050-F6FE-4D95-803D-CA402577E37B}"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D5F03D3-51A9-4530-8D4A-7F6B4727411D}"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6DF8B1F-664F-4D5A-B6E7-46990F4C1E0F}"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84E0B36-C7D0-4460-BFA5-800AB6ACE21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52400"/>
            <a:ext cx="21526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3055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82314EB-E2B9-4E2E-9CE1-C8D675FA25C7}"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6F0F6C6-51F9-4974-8210-CE8530D24FA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95800" y="14478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F7B6A304-33B1-402E-B82C-BDC7B9430F86}"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11DCC6-5636-4A91-8252-3E91143E9D4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47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CD9448BD-9C3C-4B57-9754-AE93A1275943}"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B4EADD2-38F5-4655-B592-4DEBE47BEDF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4478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A3B46FF5-6370-4E49-980B-2E0A95B6512C}" type="datetimeFigureOut">
              <a:rPr lang="en-US"/>
              <a:pPr>
                <a:defRPr/>
              </a:pPr>
              <a:t>5/3/2010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B28754-F510-48A1-8CBB-F39FA3CE40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F9CC522-0C1E-49BD-825C-432172726DA3}" type="datetimeFigureOut">
              <a:rPr lang="en-US"/>
              <a:pPr>
                <a:defRPr/>
              </a:pPr>
              <a:t>5/3/2010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D29F805-FBBE-467C-8A88-153C9FC02B90}"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EC6E952-E666-4B1E-982B-2942EF30F0C1}" type="datetimeFigureOut">
              <a:rPr lang="en-US"/>
              <a:pPr>
                <a:defRPr/>
              </a:pPr>
              <a:t>5/3/2010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3"/>
          <p:cNvSpPr>
            <a:spLocks noChangeArrowheads="1"/>
          </p:cNvSpPr>
          <p:nvPr/>
        </p:nvSpPr>
        <p:spPr bwMode="auto">
          <a:xfrm>
            <a:off x="0" y="581025"/>
            <a:ext cx="9144000" cy="104775"/>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sp>
        <p:nvSpPr>
          <p:cNvPr id="12" name="Rectangle 12"/>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sp>
        <p:nvSpPr>
          <p:cNvPr id="1028" name="Rectangle 3"/>
          <p:cNvSpPr>
            <a:spLocks noGrp="1" noChangeArrowheads="1"/>
          </p:cNvSpPr>
          <p:nvPr>
            <p:ph type="title"/>
          </p:nvPr>
        </p:nvSpPr>
        <p:spPr bwMode="auto">
          <a:xfrm>
            <a:off x="990600" y="1524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5334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5"/>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atin typeface="Times"/>
              </a:defRPr>
            </a:lvl1pPr>
          </a:lstStyle>
          <a:p>
            <a:pPr>
              <a:defRPr/>
            </a:pPr>
            <a:fld id="{1478911B-4F76-4EAE-A62D-E1D8C303F815}" type="datetimeFigureOut">
              <a:rPr lang="en-US"/>
              <a:pPr>
                <a:defRPr/>
              </a:pPr>
              <a:t>5/3/2010</a:t>
            </a:fld>
            <a:endParaRPr lang="en-US"/>
          </a:p>
        </p:txBody>
      </p:sp>
      <p:sp>
        <p:nvSpPr>
          <p:cNvPr id="14"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Times"/>
              </a:defRPr>
            </a:lvl1pPr>
          </a:lstStyle>
          <a:p>
            <a:pPr>
              <a:defRPr/>
            </a:pPr>
            <a:endParaRPr lang="en-US"/>
          </a:p>
        </p:txBody>
      </p:sp>
      <p:pic>
        <p:nvPicPr>
          <p:cNvPr id="1032" name="Picture 1"/>
          <p:cNvPicPr>
            <a:picLocks noChangeAspect="1" noChangeArrowheads="1"/>
          </p:cNvPicPr>
          <p:nvPr/>
        </p:nvPicPr>
        <p:blipFill>
          <a:blip r:embed="rId13"/>
          <a:srcRect/>
          <a:stretch>
            <a:fillRect/>
          </a:stretch>
        </p:blipFill>
        <p:spPr bwMode="auto">
          <a:xfrm>
            <a:off x="2438400" y="1066800"/>
            <a:ext cx="3962400" cy="1057275"/>
          </a:xfrm>
          <a:prstGeom prst="rect">
            <a:avLst/>
          </a:prstGeom>
          <a:noFill/>
          <a:ln w="9525">
            <a:noFill/>
            <a:miter lim="800000"/>
            <a:headEnd/>
            <a:tailEnd/>
          </a:ln>
        </p:spPr>
      </p:pic>
      <p:sp>
        <p:nvSpPr>
          <p:cNvPr id="15" name="Rectangle 7"/>
          <p:cNvSpPr>
            <a:spLocks noChangeArrowheads="1"/>
          </p:cNvSpPr>
          <p:nvPr/>
        </p:nvSpPr>
        <p:spPr bwMode="auto">
          <a:xfrm>
            <a:off x="7162800" y="6434138"/>
            <a:ext cx="1905000" cy="457200"/>
          </a:xfrm>
          <a:prstGeom prst="rect">
            <a:avLst/>
          </a:prstGeom>
          <a:noFill/>
          <a:ln w="9525">
            <a:noFill/>
            <a:miter lim="800000"/>
            <a:headEnd/>
            <a:tailEnd/>
          </a:ln>
        </p:spPr>
        <p:txBody>
          <a:bodyPr/>
          <a:lstStyle/>
          <a:p>
            <a:pPr algn="r" eaLnBrk="0" hangingPunct="0">
              <a:defRPr/>
            </a:pPr>
            <a:fld id="{23163D50-CC6C-47EE-8352-57D089A10B9C}" type="slidenum">
              <a:rPr lang="en-US" sz="1400">
                <a:solidFill>
                  <a:schemeClr val="bg1"/>
                </a:solidFill>
                <a:latin typeface="Times"/>
              </a:rPr>
              <a:pPr algn="r" eaLnBrk="0" hangingPunct="0">
                <a:defRPr/>
              </a:pPr>
              <a:t>‹#›</a:t>
            </a:fld>
            <a:endParaRPr lang="en-US" sz="1400">
              <a:solidFill>
                <a:schemeClr val="bg1"/>
              </a:solidFill>
              <a:latin typeface="Times"/>
            </a:endParaRPr>
          </a:p>
        </p:txBody>
      </p:sp>
    </p:spTree>
  </p:cSld>
  <p:clrMap bg1="lt1" tx1="dk1" bg2="lt2" tx2="dk2" accent1="accent1" accent2="accent2" accent3="accent3" accent4="accent4" accent5="accent5" accent6="accent6" hlink="hlink" folHlink="folHlink"/>
  <p:sldLayoutIdLst>
    <p:sldLayoutId id="2147483818" r:id="rId1"/>
    <p:sldLayoutId id="2147483817" r:id="rId2"/>
    <p:sldLayoutId id="2147483816" r:id="rId3"/>
    <p:sldLayoutId id="2147483815" r:id="rId4"/>
    <p:sldLayoutId id="2147483814" r:id="rId5"/>
    <p:sldLayoutId id="2147483813" r:id="rId6"/>
    <p:sldLayoutId id="2147483812" r:id="rId7"/>
    <p:sldLayoutId id="2147483811" r:id="rId8"/>
    <p:sldLayoutId id="2147483810" r:id="rId9"/>
    <p:sldLayoutId id="2147483809" r:id="rId10"/>
    <p:sldLayoutId id="2147483808" r:id="rId11"/>
  </p:sldLayoutIdLst>
  <p:timing>
    <p:tnLst>
      <p:par>
        <p:cTn id="1" dur="indefinite" restart="never" nodeType="tmRoot"/>
      </p:par>
    </p:tnLst>
  </p:timing>
  <p:txStyles>
    <p:titleStyle>
      <a:lvl1pPr algn="r" rtl="0" eaLnBrk="0" fontAlgn="base" hangingPunct="0">
        <a:spcBef>
          <a:spcPct val="0"/>
        </a:spcBef>
        <a:spcAft>
          <a:spcPct val="0"/>
        </a:spcAft>
        <a:defRPr sz="4800" b="1">
          <a:solidFill>
            <a:srgbClr val="A50021"/>
          </a:solidFill>
          <a:latin typeface="+mj-lt"/>
          <a:ea typeface="+mj-ea"/>
          <a:cs typeface="+mj-cs"/>
        </a:defRPr>
      </a:lvl1pPr>
      <a:lvl2pPr algn="r" rtl="0" eaLnBrk="0" fontAlgn="base" hangingPunct="0">
        <a:spcBef>
          <a:spcPct val="0"/>
        </a:spcBef>
        <a:spcAft>
          <a:spcPct val="0"/>
        </a:spcAft>
        <a:defRPr sz="4800" b="1">
          <a:solidFill>
            <a:srgbClr val="A50021"/>
          </a:solidFill>
          <a:latin typeface="Perpetua" pitchFamily="18" charset="0"/>
        </a:defRPr>
      </a:lvl2pPr>
      <a:lvl3pPr algn="r" rtl="0" eaLnBrk="0" fontAlgn="base" hangingPunct="0">
        <a:spcBef>
          <a:spcPct val="0"/>
        </a:spcBef>
        <a:spcAft>
          <a:spcPct val="0"/>
        </a:spcAft>
        <a:defRPr sz="4800" b="1">
          <a:solidFill>
            <a:srgbClr val="A50021"/>
          </a:solidFill>
          <a:latin typeface="Perpetua" pitchFamily="18" charset="0"/>
        </a:defRPr>
      </a:lvl3pPr>
      <a:lvl4pPr algn="r" rtl="0" eaLnBrk="0" fontAlgn="base" hangingPunct="0">
        <a:spcBef>
          <a:spcPct val="0"/>
        </a:spcBef>
        <a:spcAft>
          <a:spcPct val="0"/>
        </a:spcAft>
        <a:defRPr sz="4800" b="1">
          <a:solidFill>
            <a:srgbClr val="A50021"/>
          </a:solidFill>
          <a:latin typeface="Perpetua" pitchFamily="18" charset="0"/>
        </a:defRPr>
      </a:lvl4pPr>
      <a:lvl5pPr algn="r" rtl="0" eaLnBrk="0" fontAlgn="base" hangingPunct="0">
        <a:spcBef>
          <a:spcPct val="0"/>
        </a:spcBef>
        <a:spcAft>
          <a:spcPct val="0"/>
        </a:spcAft>
        <a:defRPr sz="4800" b="1">
          <a:solidFill>
            <a:srgbClr val="A50021"/>
          </a:solidFill>
          <a:latin typeface="Perpetua" pitchFamily="18" charset="0"/>
        </a:defRPr>
      </a:lvl5pPr>
      <a:lvl6pPr marL="457200" algn="r" rtl="0" fontAlgn="base">
        <a:spcBef>
          <a:spcPct val="0"/>
        </a:spcBef>
        <a:spcAft>
          <a:spcPct val="0"/>
        </a:spcAft>
        <a:defRPr sz="4800" b="1">
          <a:solidFill>
            <a:srgbClr val="A50021"/>
          </a:solidFill>
          <a:latin typeface="Perpetua" pitchFamily="18" charset="0"/>
        </a:defRPr>
      </a:lvl6pPr>
      <a:lvl7pPr marL="914400" algn="r" rtl="0" fontAlgn="base">
        <a:spcBef>
          <a:spcPct val="0"/>
        </a:spcBef>
        <a:spcAft>
          <a:spcPct val="0"/>
        </a:spcAft>
        <a:defRPr sz="4800" b="1">
          <a:solidFill>
            <a:srgbClr val="A50021"/>
          </a:solidFill>
          <a:latin typeface="Perpetua" pitchFamily="18" charset="0"/>
        </a:defRPr>
      </a:lvl7pPr>
      <a:lvl8pPr marL="1371600" algn="r" rtl="0" fontAlgn="base">
        <a:spcBef>
          <a:spcPct val="0"/>
        </a:spcBef>
        <a:spcAft>
          <a:spcPct val="0"/>
        </a:spcAft>
        <a:defRPr sz="4800" b="1">
          <a:solidFill>
            <a:srgbClr val="A50021"/>
          </a:solidFill>
          <a:latin typeface="Perpetua" pitchFamily="18" charset="0"/>
        </a:defRPr>
      </a:lvl8pPr>
      <a:lvl9pPr marL="1828800" algn="r" rtl="0" fontAlgn="base">
        <a:spcBef>
          <a:spcPct val="0"/>
        </a:spcBef>
        <a:spcAft>
          <a:spcPct val="0"/>
        </a:spcAft>
        <a:defRPr sz="4800" b="1">
          <a:solidFill>
            <a:srgbClr val="A50021"/>
          </a:solidFill>
          <a:latin typeface="Perpetua"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6"/>
          <a:srcRect/>
          <a:stretch>
            <a:fillRect/>
          </a:stretch>
        </p:blipFill>
        <p:spPr bwMode="auto">
          <a:xfrm>
            <a:off x="0" y="152400"/>
            <a:ext cx="2819400" cy="752475"/>
          </a:xfrm>
          <a:prstGeom prst="rect">
            <a:avLst/>
          </a:prstGeom>
          <a:noFill/>
          <a:ln w="9525">
            <a:noFill/>
            <a:miter lim="800000"/>
            <a:headEnd/>
            <a:tailEnd/>
          </a:ln>
        </p:spPr>
      </p:pic>
      <p:sp>
        <p:nvSpPr>
          <p:cNvPr id="13315" name="Rectangle 3"/>
          <p:cNvSpPr>
            <a:spLocks noGrp="1" noChangeArrowheads="1"/>
          </p:cNvSpPr>
          <p:nvPr>
            <p:ph type="title"/>
          </p:nvPr>
        </p:nvSpPr>
        <p:spPr bwMode="auto">
          <a:xfrm>
            <a:off x="990600" y="1524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5334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Times"/>
              </a:defRPr>
            </a:lvl1pPr>
          </a:lstStyle>
          <a:p>
            <a:pPr>
              <a:defRPr/>
            </a:pPr>
            <a:fld id="{CD7ED488-4F4B-462E-8ED3-8AB4D46F23D5}" type="datetimeFigureOut">
              <a:rPr lang="en-US"/>
              <a:pPr>
                <a:defRPr/>
              </a:pPr>
              <a:t>5/3/2010</a:t>
            </a:fld>
            <a:endParaRPr lang="en-US"/>
          </a:p>
        </p:txBody>
      </p:sp>
      <p:sp>
        <p:nvSpPr>
          <p:cNvPr id="51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defRPr>
            </a:lvl1pPr>
          </a:lstStyle>
          <a:p>
            <a:pPr>
              <a:defRPr/>
            </a:pPr>
            <a:endParaRPr lang="en-US"/>
          </a:p>
        </p:txBody>
      </p:sp>
      <p:sp>
        <p:nvSpPr>
          <p:cNvPr id="51207"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defRPr>
            </a:lvl1pPr>
          </a:lstStyle>
          <a:p>
            <a:pPr>
              <a:defRPr/>
            </a:pPr>
            <a:fld id="{394CEC41-9629-44B3-B4F9-6F7C0F4AA9AF}" type="slidenum">
              <a:rPr lang="en-US"/>
              <a:pPr>
                <a:defRPr/>
              </a:pPr>
              <a:t>‹#›</a:t>
            </a:fld>
            <a:endParaRPr lang="en-US"/>
          </a:p>
        </p:txBody>
      </p:sp>
      <p:sp>
        <p:nvSpPr>
          <p:cNvPr id="51209" name="Rectangle 9"/>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sp>
        <p:nvSpPr>
          <p:cNvPr id="51210" name="Rectangle 10"/>
          <p:cNvSpPr>
            <a:spLocks noChangeArrowheads="1"/>
          </p:cNvSpPr>
          <p:nvPr/>
        </p:nvSpPr>
        <p:spPr bwMode="auto">
          <a:xfrm>
            <a:off x="2895600" y="868363"/>
            <a:ext cx="6248400" cy="74612"/>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latin typeface="Times"/>
            </a:endParaRPr>
          </a:p>
        </p:txBody>
      </p:sp>
      <p:sp>
        <p:nvSpPr>
          <p:cNvPr id="15" name="Rectangle 7"/>
          <p:cNvSpPr>
            <a:spLocks noChangeArrowheads="1"/>
          </p:cNvSpPr>
          <p:nvPr/>
        </p:nvSpPr>
        <p:spPr bwMode="auto">
          <a:xfrm>
            <a:off x="7162800" y="6434138"/>
            <a:ext cx="1905000" cy="457200"/>
          </a:xfrm>
          <a:prstGeom prst="rect">
            <a:avLst/>
          </a:prstGeom>
          <a:noFill/>
          <a:ln w="9525">
            <a:noFill/>
            <a:miter lim="800000"/>
            <a:headEnd/>
            <a:tailEnd/>
          </a:ln>
        </p:spPr>
        <p:txBody>
          <a:bodyPr/>
          <a:lstStyle/>
          <a:p>
            <a:pPr algn="r" eaLnBrk="0" hangingPunct="0">
              <a:defRPr/>
            </a:pPr>
            <a:fld id="{5E1EE5CA-4DEA-4437-B6FB-85293E19A632}" type="slidenum">
              <a:rPr lang="en-US" sz="1400">
                <a:solidFill>
                  <a:schemeClr val="bg1"/>
                </a:solidFill>
                <a:latin typeface="Times"/>
              </a:rPr>
              <a:pPr algn="r" eaLnBrk="0" hangingPunct="0">
                <a:defRPr/>
              </a:pPr>
              <a:t>‹#›</a:t>
            </a:fld>
            <a:endParaRPr lang="en-US" sz="1400">
              <a:solidFill>
                <a:schemeClr val="bg1"/>
              </a:solidFill>
              <a:latin typeface="Times"/>
            </a:endParaRPr>
          </a:p>
        </p:txBody>
      </p:sp>
    </p:spTree>
  </p:cSld>
  <p:clrMap bg1="lt1" tx1="dk1" bg2="lt2" tx2="dk2" accent1="accent1" accent2="accent2" accent3="accent3" accent4="accent4" accent5="accent5" accent6="accent6" hlink="hlink" folHlink="folHlink"/>
  <p:sldLayoutIdLst>
    <p:sldLayoutId id="2147483871" r:id="rId1"/>
    <p:sldLayoutId id="2147483831" r:id="rId2"/>
    <p:sldLayoutId id="2147483830" r:id="rId3"/>
    <p:sldLayoutId id="2147483829" r:id="rId4"/>
    <p:sldLayoutId id="2147483828" r:id="rId5"/>
    <p:sldLayoutId id="2147483827" r:id="rId6"/>
    <p:sldLayoutId id="2147483826" r:id="rId7"/>
    <p:sldLayoutId id="2147483825" r:id="rId8"/>
    <p:sldLayoutId id="2147483824" r:id="rId9"/>
    <p:sldLayoutId id="2147483823" r:id="rId10"/>
    <p:sldLayoutId id="2147483822" r:id="rId11"/>
    <p:sldLayoutId id="2147483821" r:id="rId12"/>
    <p:sldLayoutId id="2147483820" r:id="rId13"/>
    <p:sldLayoutId id="2147483819" r:id="rId14"/>
  </p:sldLayoutIdLst>
  <p:timing>
    <p:tnLst>
      <p:par>
        <p:cTn id="1" dur="indefinite" restart="never" nodeType="tmRoot"/>
      </p:par>
    </p:tnLst>
  </p:timing>
  <p:txStyles>
    <p:titleStyle>
      <a:lvl1pPr algn="r" rtl="0" eaLnBrk="0" fontAlgn="base" hangingPunct="0">
        <a:spcBef>
          <a:spcPct val="0"/>
        </a:spcBef>
        <a:spcAft>
          <a:spcPct val="0"/>
        </a:spcAft>
        <a:defRPr sz="4400" b="1">
          <a:solidFill>
            <a:srgbClr val="A50021"/>
          </a:solidFill>
          <a:latin typeface="+mj-lt"/>
          <a:ea typeface="+mj-ea"/>
          <a:cs typeface="+mj-cs"/>
        </a:defRPr>
      </a:lvl1pPr>
      <a:lvl2pPr algn="r" rtl="0" eaLnBrk="0" fontAlgn="base" hangingPunct="0">
        <a:spcBef>
          <a:spcPct val="0"/>
        </a:spcBef>
        <a:spcAft>
          <a:spcPct val="0"/>
        </a:spcAft>
        <a:defRPr sz="4400" b="1">
          <a:solidFill>
            <a:srgbClr val="A50021"/>
          </a:solidFill>
          <a:latin typeface="Perpetua" pitchFamily="18" charset="0"/>
        </a:defRPr>
      </a:lvl2pPr>
      <a:lvl3pPr algn="r" rtl="0" eaLnBrk="0" fontAlgn="base" hangingPunct="0">
        <a:spcBef>
          <a:spcPct val="0"/>
        </a:spcBef>
        <a:spcAft>
          <a:spcPct val="0"/>
        </a:spcAft>
        <a:defRPr sz="4400" b="1">
          <a:solidFill>
            <a:srgbClr val="A50021"/>
          </a:solidFill>
          <a:latin typeface="Perpetua" pitchFamily="18" charset="0"/>
        </a:defRPr>
      </a:lvl3pPr>
      <a:lvl4pPr algn="r" rtl="0" eaLnBrk="0" fontAlgn="base" hangingPunct="0">
        <a:spcBef>
          <a:spcPct val="0"/>
        </a:spcBef>
        <a:spcAft>
          <a:spcPct val="0"/>
        </a:spcAft>
        <a:defRPr sz="4400" b="1">
          <a:solidFill>
            <a:srgbClr val="A50021"/>
          </a:solidFill>
          <a:latin typeface="Perpetua" pitchFamily="18" charset="0"/>
        </a:defRPr>
      </a:lvl4pPr>
      <a:lvl5pPr algn="r" rtl="0" eaLnBrk="0" fontAlgn="base" hangingPunct="0">
        <a:spcBef>
          <a:spcPct val="0"/>
        </a:spcBef>
        <a:spcAft>
          <a:spcPct val="0"/>
        </a:spcAft>
        <a:defRPr sz="4400" b="1">
          <a:solidFill>
            <a:srgbClr val="A50021"/>
          </a:solidFill>
          <a:latin typeface="Perpetua" pitchFamily="18" charset="0"/>
        </a:defRPr>
      </a:lvl5pPr>
      <a:lvl6pPr marL="457200" algn="r" rtl="0" fontAlgn="base">
        <a:spcBef>
          <a:spcPct val="0"/>
        </a:spcBef>
        <a:spcAft>
          <a:spcPct val="0"/>
        </a:spcAft>
        <a:defRPr sz="4800" b="1">
          <a:solidFill>
            <a:srgbClr val="A50021"/>
          </a:solidFill>
          <a:latin typeface="Perpetua" pitchFamily="18" charset="0"/>
        </a:defRPr>
      </a:lvl6pPr>
      <a:lvl7pPr marL="914400" algn="r" rtl="0" fontAlgn="base">
        <a:spcBef>
          <a:spcPct val="0"/>
        </a:spcBef>
        <a:spcAft>
          <a:spcPct val="0"/>
        </a:spcAft>
        <a:defRPr sz="4800" b="1">
          <a:solidFill>
            <a:srgbClr val="A50021"/>
          </a:solidFill>
          <a:latin typeface="Perpetua" pitchFamily="18" charset="0"/>
        </a:defRPr>
      </a:lvl7pPr>
      <a:lvl8pPr marL="1371600" algn="r" rtl="0" fontAlgn="base">
        <a:spcBef>
          <a:spcPct val="0"/>
        </a:spcBef>
        <a:spcAft>
          <a:spcPct val="0"/>
        </a:spcAft>
        <a:defRPr sz="4800" b="1">
          <a:solidFill>
            <a:srgbClr val="A50021"/>
          </a:solidFill>
          <a:latin typeface="Perpetua" pitchFamily="18" charset="0"/>
        </a:defRPr>
      </a:lvl8pPr>
      <a:lvl9pPr marL="1828800" algn="r" rtl="0" fontAlgn="base">
        <a:spcBef>
          <a:spcPct val="0"/>
        </a:spcBef>
        <a:spcAft>
          <a:spcPct val="0"/>
        </a:spcAft>
        <a:defRPr sz="4800" b="1">
          <a:solidFill>
            <a:srgbClr val="A50021"/>
          </a:solidFill>
          <a:latin typeface="Perpetua"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Garamond" pitchFamily="18" charset="0"/>
        </a:defRPr>
      </a:lvl2pPr>
      <a:lvl3pPr marL="1143000" indent="-228600" algn="l" rtl="0" eaLnBrk="0" fontAlgn="base" hangingPunct="0">
        <a:spcBef>
          <a:spcPct val="20000"/>
        </a:spcBef>
        <a:spcAft>
          <a:spcPct val="0"/>
        </a:spcAft>
        <a:buChar char="•"/>
        <a:defRPr sz="2400">
          <a:solidFill>
            <a:schemeClr val="tx1"/>
          </a:solidFill>
          <a:latin typeface="Garamond" pitchFamily="18" charset="0"/>
        </a:defRPr>
      </a:lvl3pPr>
      <a:lvl4pPr marL="1600200" indent="-228600" algn="l" rtl="0" eaLnBrk="0" fontAlgn="base" hangingPunct="0">
        <a:spcBef>
          <a:spcPct val="20000"/>
        </a:spcBef>
        <a:spcAft>
          <a:spcPct val="0"/>
        </a:spcAft>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har char="»"/>
        <a:defRPr sz="2000">
          <a:solidFill>
            <a:schemeClr val="tx1"/>
          </a:solidFill>
          <a:latin typeface="Garamon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16"/>
          <a:srcRect/>
          <a:stretch>
            <a:fillRect/>
          </a:stretch>
        </p:blipFill>
        <p:spPr bwMode="auto">
          <a:xfrm>
            <a:off x="0" y="152400"/>
            <a:ext cx="2819400" cy="752475"/>
          </a:xfrm>
          <a:prstGeom prst="rect">
            <a:avLst/>
          </a:prstGeom>
          <a:noFill/>
          <a:ln w="9525">
            <a:noFill/>
            <a:miter lim="800000"/>
            <a:headEnd/>
            <a:tailEnd/>
          </a:ln>
        </p:spPr>
      </p:pic>
      <p:sp>
        <p:nvSpPr>
          <p:cNvPr id="28675" name="Rectangle 3"/>
          <p:cNvSpPr>
            <a:spLocks noGrp="1" noChangeArrowheads="1"/>
          </p:cNvSpPr>
          <p:nvPr>
            <p:ph type="title"/>
          </p:nvPr>
        </p:nvSpPr>
        <p:spPr bwMode="auto">
          <a:xfrm>
            <a:off x="990600" y="1524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nvPr>
        </p:nvSpPr>
        <p:spPr bwMode="auto">
          <a:xfrm>
            <a:off x="5334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prstClr val="black"/>
                </a:solidFill>
                <a:latin typeface="Times"/>
              </a:defRPr>
            </a:lvl1pPr>
          </a:lstStyle>
          <a:p>
            <a:pPr>
              <a:defRPr/>
            </a:pPr>
            <a:fld id="{0BBB6799-6DA7-438E-83A4-329ABB361DAC}" type="datetimeFigureOut">
              <a:rPr lang="en-US"/>
              <a:pPr>
                <a:defRPr/>
              </a:pPr>
              <a:t>5/3/2010</a:t>
            </a:fld>
            <a:endParaRPr lang="en-US"/>
          </a:p>
        </p:txBody>
      </p:sp>
      <p:sp>
        <p:nvSpPr>
          <p:cNvPr id="51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prstClr val="black"/>
                </a:solidFill>
                <a:latin typeface="Times"/>
              </a:defRPr>
            </a:lvl1pPr>
          </a:lstStyle>
          <a:p>
            <a:pPr>
              <a:defRPr/>
            </a:pPr>
            <a:endParaRPr lang="en-US"/>
          </a:p>
        </p:txBody>
      </p:sp>
      <p:sp>
        <p:nvSpPr>
          <p:cNvPr id="51207"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prstClr val="black"/>
                </a:solidFill>
                <a:latin typeface="Times"/>
              </a:defRPr>
            </a:lvl1pPr>
          </a:lstStyle>
          <a:p>
            <a:pPr>
              <a:defRPr/>
            </a:pPr>
            <a:fld id="{834363F7-B8CE-4FF4-8414-8890E2FD507A}" type="slidenum">
              <a:rPr lang="en-US"/>
              <a:pPr>
                <a:defRPr/>
              </a:pPr>
              <a:t>‹#›</a:t>
            </a:fld>
            <a:endParaRPr lang="en-US"/>
          </a:p>
        </p:txBody>
      </p:sp>
      <p:sp>
        <p:nvSpPr>
          <p:cNvPr id="51209" name="Rectangle 9"/>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1210" name="Rectangle 10"/>
          <p:cNvSpPr>
            <a:spLocks noChangeArrowheads="1"/>
          </p:cNvSpPr>
          <p:nvPr/>
        </p:nvSpPr>
        <p:spPr bwMode="auto">
          <a:xfrm>
            <a:off x="2895600" y="868363"/>
            <a:ext cx="6248400" cy="74612"/>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15" name="Rectangle 7"/>
          <p:cNvSpPr>
            <a:spLocks noChangeArrowheads="1"/>
          </p:cNvSpPr>
          <p:nvPr/>
        </p:nvSpPr>
        <p:spPr bwMode="auto">
          <a:xfrm>
            <a:off x="7162800" y="6434138"/>
            <a:ext cx="1905000" cy="457200"/>
          </a:xfrm>
          <a:prstGeom prst="rect">
            <a:avLst/>
          </a:prstGeom>
          <a:noFill/>
          <a:ln w="9525">
            <a:noFill/>
            <a:miter lim="800000"/>
            <a:headEnd/>
            <a:tailEnd/>
          </a:ln>
        </p:spPr>
        <p:txBody>
          <a:bodyPr/>
          <a:lstStyle/>
          <a:p>
            <a:pPr algn="r" eaLnBrk="0" hangingPunct="0">
              <a:defRPr/>
            </a:pPr>
            <a:fld id="{A01E8099-243F-45FB-A758-0314CA09C122}" type="slidenum">
              <a:rPr lang="en-US" sz="1400">
                <a:solidFill>
                  <a:prstClr val="white"/>
                </a:solidFill>
                <a:latin typeface="Times"/>
              </a:rPr>
              <a:pPr algn="r" eaLnBrk="0" hangingPunct="0">
                <a:defRPr/>
              </a:pPr>
              <a:t>‹#›</a:t>
            </a:fld>
            <a:endParaRPr lang="en-US" sz="1400">
              <a:solidFill>
                <a:prstClr val="white"/>
              </a:solidFill>
              <a:latin typeface="Times"/>
            </a:endParaRPr>
          </a:p>
        </p:txBody>
      </p:sp>
    </p:spTree>
  </p:cSld>
  <p:clrMap bg1="lt1" tx1="dk1" bg2="lt2" tx2="dk2" accent1="accent1" accent2="accent2" accent3="accent3" accent4="accent4" accent5="accent5" accent6="accent6" hlink="hlink" folHlink="folHlink"/>
  <p:sldLayoutIdLst>
    <p:sldLayoutId id="2147483872" r:id="rId1"/>
    <p:sldLayoutId id="2147483844" r:id="rId2"/>
    <p:sldLayoutId id="2147483843" r:id="rId3"/>
    <p:sldLayoutId id="2147483842" r:id="rId4"/>
    <p:sldLayoutId id="2147483841" r:id="rId5"/>
    <p:sldLayoutId id="2147483840" r:id="rId6"/>
    <p:sldLayoutId id="2147483839" r:id="rId7"/>
    <p:sldLayoutId id="2147483838" r:id="rId8"/>
    <p:sldLayoutId id="2147483837" r:id="rId9"/>
    <p:sldLayoutId id="2147483836" r:id="rId10"/>
    <p:sldLayoutId id="2147483835" r:id="rId11"/>
    <p:sldLayoutId id="2147483834" r:id="rId12"/>
    <p:sldLayoutId id="2147483833" r:id="rId13"/>
    <p:sldLayoutId id="2147483832" r:id="rId14"/>
  </p:sldLayoutIdLst>
  <p:timing>
    <p:tnLst>
      <p:par>
        <p:cTn id="1" dur="indefinite" restart="never" nodeType="tmRoot"/>
      </p:par>
    </p:tnLst>
  </p:timing>
  <p:txStyles>
    <p:titleStyle>
      <a:lvl1pPr algn="r" rtl="0" eaLnBrk="0" fontAlgn="base" hangingPunct="0">
        <a:spcBef>
          <a:spcPct val="0"/>
        </a:spcBef>
        <a:spcAft>
          <a:spcPct val="0"/>
        </a:spcAft>
        <a:defRPr sz="4400" b="1">
          <a:solidFill>
            <a:srgbClr val="A50021"/>
          </a:solidFill>
          <a:latin typeface="+mj-lt"/>
          <a:ea typeface="+mj-ea"/>
          <a:cs typeface="+mj-cs"/>
        </a:defRPr>
      </a:lvl1pPr>
      <a:lvl2pPr algn="r" rtl="0" eaLnBrk="0" fontAlgn="base" hangingPunct="0">
        <a:spcBef>
          <a:spcPct val="0"/>
        </a:spcBef>
        <a:spcAft>
          <a:spcPct val="0"/>
        </a:spcAft>
        <a:defRPr sz="4400" b="1">
          <a:solidFill>
            <a:srgbClr val="A50021"/>
          </a:solidFill>
          <a:latin typeface="Perpetua" pitchFamily="18" charset="0"/>
        </a:defRPr>
      </a:lvl2pPr>
      <a:lvl3pPr algn="r" rtl="0" eaLnBrk="0" fontAlgn="base" hangingPunct="0">
        <a:spcBef>
          <a:spcPct val="0"/>
        </a:spcBef>
        <a:spcAft>
          <a:spcPct val="0"/>
        </a:spcAft>
        <a:defRPr sz="4400" b="1">
          <a:solidFill>
            <a:srgbClr val="A50021"/>
          </a:solidFill>
          <a:latin typeface="Perpetua" pitchFamily="18" charset="0"/>
        </a:defRPr>
      </a:lvl3pPr>
      <a:lvl4pPr algn="r" rtl="0" eaLnBrk="0" fontAlgn="base" hangingPunct="0">
        <a:spcBef>
          <a:spcPct val="0"/>
        </a:spcBef>
        <a:spcAft>
          <a:spcPct val="0"/>
        </a:spcAft>
        <a:defRPr sz="4400" b="1">
          <a:solidFill>
            <a:srgbClr val="A50021"/>
          </a:solidFill>
          <a:latin typeface="Perpetua" pitchFamily="18" charset="0"/>
        </a:defRPr>
      </a:lvl4pPr>
      <a:lvl5pPr algn="r" rtl="0" eaLnBrk="0" fontAlgn="base" hangingPunct="0">
        <a:spcBef>
          <a:spcPct val="0"/>
        </a:spcBef>
        <a:spcAft>
          <a:spcPct val="0"/>
        </a:spcAft>
        <a:defRPr sz="4400" b="1">
          <a:solidFill>
            <a:srgbClr val="A50021"/>
          </a:solidFill>
          <a:latin typeface="Perpetua" pitchFamily="18" charset="0"/>
        </a:defRPr>
      </a:lvl5pPr>
      <a:lvl6pPr marL="457200" algn="r" rtl="0" fontAlgn="base">
        <a:spcBef>
          <a:spcPct val="0"/>
        </a:spcBef>
        <a:spcAft>
          <a:spcPct val="0"/>
        </a:spcAft>
        <a:defRPr sz="4800" b="1">
          <a:solidFill>
            <a:srgbClr val="A50021"/>
          </a:solidFill>
          <a:latin typeface="Perpetua" pitchFamily="18" charset="0"/>
        </a:defRPr>
      </a:lvl6pPr>
      <a:lvl7pPr marL="914400" algn="r" rtl="0" fontAlgn="base">
        <a:spcBef>
          <a:spcPct val="0"/>
        </a:spcBef>
        <a:spcAft>
          <a:spcPct val="0"/>
        </a:spcAft>
        <a:defRPr sz="4800" b="1">
          <a:solidFill>
            <a:srgbClr val="A50021"/>
          </a:solidFill>
          <a:latin typeface="Perpetua" pitchFamily="18" charset="0"/>
        </a:defRPr>
      </a:lvl7pPr>
      <a:lvl8pPr marL="1371600" algn="r" rtl="0" fontAlgn="base">
        <a:spcBef>
          <a:spcPct val="0"/>
        </a:spcBef>
        <a:spcAft>
          <a:spcPct val="0"/>
        </a:spcAft>
        <a:defRPr sz="4800" b="1">
          <a:solidFill>
            <a:srgbClr val="A50021"/>
          </a:solidFill>
          <a:latin typeface="Perpetua" pitchFamily="18" charset="0"/>
        </a:defRPr>
      </a:lvl8pPr>
      <a:lvl9pPr marL="1828800" algn="r" rtl="0" fontAlgn="base">
        <a:spcBef>
          <a:spcPct val="0"/>
        </a:spcBef>
        <a:spcAft>
          <a:spcPct val="0"/>
        </a:spcAft>
        <a:defRPr sz="4800" b="1">
          <a:solidFill>
            <a:srgbClr val="A50021"/>
          </a:solidFill>
          <a:latin typeface="Perpetua"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Garamond" pitchFamily="18" charset="0"/>
        </a:defRPr>
      </a:lvl2pPr>
      <a:lvl3pPr marL="1143000" indent="-228600" algn="l" rtl="0" eaLnBrk="0" fontAlgn="base" hangingPunct="0">
        <a:spcBef>
          <a:spcPct val="20000"/>
        </a:spcBef>
        <a:spcAft>
          <a:spcPct val="0"/>
        </a:spcAft>
        <a:buChar char="•"/>
        <a:defRPr sz="2400">
          <a:solidFill>
            <a:schemeClr val="tx1"/>
          </a:solidFill>
          <a:latin typeface="Garamond" pitchFamily="18" charset="0"/>
        </a:defRPr>
      </a:lvl3pPr>
      <a:lvl4pPr marL="1600200" indent="-228600" algn="l" rtl="0" eaLnBrk="0" fontAlgn="base" hangingPunct="0">
        <a:spcBef>
          <a:spcPct val="20000"/>
        </a:spcBef>
        <a:spcAft>
          <a:spcPct val="0"/>
        </a:spcAft>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har char="»"/>
        <a:defRPr sz="2000">
          <a:solidFill>
            <a:schemeClr val="tx1"/>
          </a:solidFill>
          <a:latin typeface="Garamon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16"/>
          <a:srcRect/>
          <a:stretch>
            <a:fillRect/>
          </a:stretch>
        </p:blipFill>
        <p:spPr bwMode="auto">
          <a:xfrm>
            <a:off x="0" y="152400"/>
            <a:ext cx="2819400" cy="752475"/>
          </a:xfrm>
          <a:prstGeom prst="rect">
            <a:avLst/>
          </a:prstGeom>
          <a:noFill/>
          <a:ln w="9525">
            <a:noFill/>
            <a:miter lim="800000"/>
            <a:headEnd/>
            <a:tailEnd/>
          </a:ln>
        </p:spPr>
      </p:pic>
      <p:sp>
        <p:nvSpPr>
          <p:cNvPr id="44035" name="Rectangle 3"/>
          <p:cNvSpPr>
            <a:spLocks noGrp="1" noChangeArrowheads="1"/>
          </p:cNvSpPr>
          <p:nvPr>
            <p:ph type="title"/>
          </p:nvPr>
        </p:nvSpPr>
        <p:spPr bwMode="auto">
          <a:xfrm>
            <a:off x="990600" y="1524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6" name="Rectangle 4"/>
          <p:cNvSpPr>
            <a:spLocks noGrp="1" noChangeArrowheads="1"/>
          </p:cNvSpPr>
          <p:nvPr>
            <p:ph type="body" idx="1"/>
          </p:nvPr>
        </p:nvSpPr>
        <p:spPr bwMode="auto">
          <a:xfrm>
            <a:off x="5334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prstClr val="black"/>
                </a:solidFill>
                <a:latin typeface="Times"/>
              </a:defRPr>
            </a:lvl1pPr>
          </a:lstStyle>
          <a:p>
            <a:pPr>
              <a:defRPr/>
            </a:pPr>
            <a:fld id="{A80DE5CF-D146-4FC0-B6D3-F1A7059339D6}" type="datetimeFigureOut">
              <a:rPr lang="en-US"/>
              <a:pPr>
                <a:defRPr/>
              </a:pPr>
              <a:t>5/3/2010</a:t>
            </a:fld>
            <a:endParaRPr lang="en-US"/>
          </a:p>
        </p:txBody>
      </p:sp>
      <p:sp>
        <p:nvSpPr>
          <p:cNvPr id="51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prstClr val="black"/>
                </a:solidFill>
                <a:latin typeface="Times"/>
              </a:defRPr>
            </a:lvl1pPr>
          </a:lstStyle>
          <a:p>
            <a:pPr>
              <a:defRPr/>
            </a:pPr>
            <a:endParaRPr lang="en-US"/>
          </a:p>
        </p:txBody>
      </p:sp>
      <p:sp>
        <p:nvSpPr>
          <p:cNvPr id="51207"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prstClr val="black"/>
                </a:solidFill>
                <a:latin typeface="Times"/>
              </a:defRPr>
            </a:lvl1pPr>
          </a:lstStyle>
          <a:p>
            <a:pPr>
              <a:defRPr/>
            </a:pPr>
            <a:fld id="{0DE77BD7-84AE-48CE-8644-DCAFECD84FE0}" type="slidenum">
              <a:rPr lang="en-US"/>
              <a:pPr>
                <a:defRPr/>
              </a:pPr>
              <a:t>‹#›</a:t>
            </a:fld>
            <a:endParaRPr lang="en-US"/>
          </a:p>
        </p:txBody>
      </p:sp>
      <p:sp>
        <p:nvSpPr>
          <p:cNvPr id="51209" name="Rectangle 9"/>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1210" name="Rectangle 10"/>
          <p:cNvSpPr>
            <a:spLocks noChangeArrowheads="1"/>
          </p:cNvSpPr>
          <p:nvPr/>
        </p:nvSpPr>
        <p:spPr bwMode="auto">
          <a:xfrm>
            <a:off x="2895600" y="868363"/>
            <a:ext cx="6248400" cy="74612"/>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15" name="Rectangle 7"/>
          <p:cNvSpPr>
            <a:spLocks noChangeArrowheads="1"/>
          </p:cNvSpPr>
          <p:nvPr/>
        </p:nvSpPr>
        <p:spPr bwMode="auto">
          <a:xfrm>
            <a:off x="7162800" y="6434138"/>
            <a:ext cx="1905000" cy="457200"/>
          </a:xfrm>
          <a:prstGeom prst="rect">
            <a:avLst/>
          </a:prstGeom>
          <a:noFill/>
          <a:ln w="9525">
            <a:noFill/>
            <a:miter lim="800000"/>
            <a:headEnd/>
            <a:tailEnd/>
          </a:ln>
        </p:spPr>
        <p:txBody>
          <a:bodyPr/>
          <a:lstStyle/>
          <a:p>
            <a:pPr algn="r" eaLnBrk="0" hangingPunct="0">
              <a:defRPr/>
            </a:pPr>
            <a:fld id="{FEB9057C-0D7E-45A7-817F-A4B25AA63DBF}" type="slidenum">
              <a:rPr lang="en-US" sz="1400">
                <a:solidFill>
                  <a:prstClr val="white"/>
                </a:solidFill>
                <a:latin typeface="Times"/>
              </a:rPr>
              <a:pPr algn="r" eaLnBrk="0" hangingPunct="0">
                <a:defRPr/>
              </a:pPr>
              <a:t>‹#›</a:t>
            </a:fld>
            <a:endParaRPr lang="en-US" sz="1400">
              <a:solidFill>
                <a:prstClr val="white"/>
              </a:solidFill>
              <a:latin typeface="Times"/>
            </a:endParaRPr>
          </a:p>
        </p:txBody>
      </p:sp>
    </p:spTree>
  </p:cSld>
  <p:clrMap bg1="lt1" tx1="dk1" bg2="lt2" tx2="dk2" accent1="accent1" accent2="accent2" accent3="accent3" accent4="accent4" accent5="accent5" accent6="accent6" hlink="hlink" folHlink="folHlink"/>
  <p:sldLayoutIdLst>
    <p:sldLayoutId id="2147483873" r:id="rId1"/>
    <p:sldLayoutId id="2147483857" r:id="rId2"/>
    <p:sldLayoutId id="2147483856" r:id="rId3"/>
    <p:sldLayoutId id="2147483855" r:id="rId4"/>
    <p:sldLayoutId id="2147483854" r:id="rId5"/>
    <p:sldLayoutId id="2147483853" r:id="rId6"/>
    <p:sldLayoutId id="2147483852" r:id="rId7"/>
    <p:sldLayoutId id="2147483851" r:id="rId8"/>
    <p:sldLayoutId id="2147483850" r:id="rId9"/>
    <p:sldLayoutId id="2147483849" r:id="rId10"/>
    <p:sldLayoutId id="2147483848" r:id="rId11"/>
    <p:sldLayoutId id="2147483847" r:id="rId12"/>
    <p:sldLayoutId id="2147483846" r:id="rId13"/>
    <p:sldLayoutId id="2147483845" r:id="rId14"/>
  </p:sldLayoutIdLst>
  <p:timing>
    <p:tnLst>
      <p:par>
        <p:cTn id="1" dur="indefinite" restart="never" nodeType="tmRoot"/>
      </p:par>
    </p:tnLst>
  </p:timing>
  <p:txStyles>
    <p:titleStyle>
      <a:lvl1pPr algn="r" rtl="0" eaLnBrk="0" fontAlgn="base" hangingPunct="0">
        <a:spcBef>
          <a:spcPct val="0"/>
        </a:spcBef>
        <a:spcAft>
          <a:spcPct val="0"/>
        </a:spcAft>
        <a:defRPr sz="4400" b="1">
          <a:solidFill>
            <a:srgbClr val="A50021"/>
          </a:solidFill>
          <a:latin typeface="+mj-lt"/>
          <a:ea typeface="+mj-ea"/>
          <a:cs typeface="+mj-cs"/>
        </a:defRPr>
      </a:lvl1pPr>
      <a:lvl2pPr algn="r" rtl="0" eaLnBrk="0" fontAlgn="base" hangingPunct="0">
        <a:spcBef>
          <a:spcPct val="0"/>
        </a:spcBef>
        <a:spcAft>
          <a:spcPct val="0"/>
        </a:spcAft>
        <a:defRPr sz="4400" b="1">
          <a:solidFill>
            <a:srgbClr val="A50021"/>
          </a:solidFill>
          <a:latin typeface="Perpetua" pitchFamily="18" charset="0"/>
        </a:defRPr>
      </a:lvl2pPr>
      <a:lvl3pPr algn="r" rtl="0" eaLnBrk="0" fontAlgn="base" hangingPunct="0">
        <a:spcBef>
          <a:spcPct val="0"/>
        </a:spcBef>
        <a:spcAft>
          <a:spcPct val="0"/>
        </a:spcAft>
        <a:defRPr sz="4400" b="1">
          <a:solidFill>
            <a:srgbClr val="A50021"/>
          </a:solidFill>
          <a:latin typeface="Perpetua" pitchFamily="18" charset="0"/>
        </a:defRPr>
      </a:lvl3pPr>
      <a:lvl4pPr algn="r" rtl="0" eaLnBrk="0" fontAlgn="base" hangingPunct="0">
        <a:spcBef>
          <a:spcPct val="0"/>
        </a:spcBef>
        <a:spcAft>
          <a:spcPct val="0"/>
        </a:spcAft>
        <a:defRPr sz="4400" b="1">
          <a:solidFill>
            <a:srgbClr val="A50021"/>
          </a:solidFill>
          <a:latin typeface="Perpetua" pitchFamily="18" charset="0"/>
        </a:defRPr>
      </a:lvl4pPr>
      <a:lvl5pPr algn="r" rtl="0" eaLnBrk="0" fontAlgn="base" hangingPunct="0">
        <a:spcBef>
          <a:spcPct val="0"/>
        </a:spcBef>
        <a:spcAft>
          <a:spcPct val="0"/>
        </a:spcAft>
        <a:defRPr sz="4400" b="1">
          <a:solidFill>
            <a:srgbClr val="A50021"/>
          </a:solidFill>
          <a:latin typeface="Perpetua" pitchFamily="18" charset="0"/>
        </a:defRPr>
      </a:lvl5pPr>
      <a:lvl6pPr marL="457200" algn="r" rtl="0" fontAlgn="base">
        <a:spcBef>
          <a:spcPct val="0"/>
        </a:spcBef>
        <a:spcAft>
          <a:spcPct val="0"/>
        </a:spcAft>
        <a:defRPr sz="4800" b="1">
          <a:solidFill>
            <a:srgbClr val="A50021"/>
          </a:solidFill>
          <a:latin typeface="Perpetua" pitchFamily="18" charset="0"/>
        </a:defRPr>
      </a:lvl6pPr>
      <a:lvl7pPr marL="914400" algn="r" rtl="0" fontAlgn="base">
        <a:spcBef>
          <a:spcPct val="0"/>
        </a:spcBef>
        <a:spcAft>
          <a:spcPct val="0"/>
        </a:spcAft>
        <a:defRPr sz="4800" b="1">
          <a:solidFill>
            <a:srgbClr val="A50021"/>
          </a:solidFill>
          <a:latin typeface="Perpetua" pitchFamily="18" charset="0"/>
        </a:defRPr>
      </a:lvl7pPr>
      <a:lvl8pPr marL="1371600" algn="r" rtl="0" fontAlgn="base">
        <a:spcBef>
          <a:spcPct val="0"/>
        </a:spcBef>
        <a:spcAft>
          <a:spcPct val="0"/>
        </a:spcAft>
        <a:defRPr sz="4800" b="1">
          <a:solidFill>
            <a:srgbClr val="A50021"/>
          </a:solidFill>
          <a:latin typeface="Perpetua" pitchFamily="18" charset="0"/>
        </a:defRPr>
      </a:lvl8pPr>
      <a:lvl9pPr marL="1828800" algn="r" rtl="0" fontAlgn="base">
        <a:spcBef>
          <a:spcPct val="0"/>
        </a:spcBef>
        <a:spcAft>
          <a:spcPct val="0"/>
        </a:spcAft>
        <a:defRPr sz="4800" b="1">
          <a:solidFill>
            <a:srgbClr val="A50021"/>
          </a:solidFill>
          <a:latin typeface="Perpetua"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Garamond" pitchFamily="18" charset="0"/>
        </a:defRPr>
      </a:lvl2pPr>
      <a:lvl3pPr marL="1143000" indent="-228600" algn="l" rtl="0" eaLnBrk="0" fontAlgn="base" hangingPunct="0">
        <a:spcBef>
          <a:spcPct val="20000"/>
        </a:spcBef>
        <a:spcAft>
          <a:spcPct val="0"/>
        </a:spcAft>
        <a:buChar char="•"/>
        <a:defRPr sz="2400">
          <a:solidFill>
            <a:schemeClr val="tx1"/>
          </a:solidFill>
          <a:latin typeface="Garamond" pitchFamily="18" charset="0"/>
        </a:defRPr>
      </a:lvl3pPr>
      <a:lvl4pPr marL="1600200" indent="-228600" algn="l" rtl="0" eaLnBrk="0" fontAlgn="base" hangingPunct="0">
        <a:spcBef>
          <a:spcPct val="20000"/>
        </a:spcBef>
        <a:spcAft>
          <a:spcPct val="0"/>
        </a:spcAft>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har char="»"/>
        <a:defRPr sz="2000">
          <a:solidFill>
            <a:schemeClr val="tx1"/>
          </a:solidFill>
          <a:latin typeface="Garamon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16"/>
          <a:srcRect/>
          <a:stretch>
            <a:fillRect/>
          </a:stretch>
        </p:blipFill>
        <p:spPr bwMode="auto">
          <a:xfrm>
            <a:off x="0" y="152400"/>
            <a:ext cx="2819400" cy="752475"/>
          </a:xfrm>
          <a:prstGeom prst="rect">
            <a:avLst/>
          </a:prstGeom>
          <a:noFill/>
          <a:ln w="9525">
            <a:noFill/>
            <a:miter lim="800000"/>
            <a:headEnd/>
            <a:tailEnd/>
          </a:ln>
        </p:spPr>
      </p:pic>
      <p:sp>
        <p:nvSpPr>
          <p:cNvPr id="59395" name="Rectangle 3"/>
          <p:cNvSpPr>
            <a:spLocks noGrp="1" noChangeArrowheads="1"/>
          </p:cNvSpPr>
          <p:nvPr>
            <p:ph type="title"/>
          </p:nvPr>
        </p:nvSpPr>
        <p:spPr bwMode="auto">
          <a:xfrm>
            <a:off x="990600" y="1524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6" name="Rectangle 4"/>
          <p:cNvSpPr>
            <a:spLocks noGrp="1" noChangeArrowheads="1"/>
          </p:cNvSpPr>
          <p:nvPr>
            <p:ph type="body" idx="1"/>
          </p:nvPr>
        </p:nvSpPr>
        <p:spPr bwMode="auto">
          <a:xfrm>
            <a:off x="5334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prstClr val="black"/>
                </a:solidFill>
                <a:latin typeface="Times"/>
              </a:defRPr>
            </a:lvl1pPr>
          </a:lstStyle>
          <a:p>
            <a:pPr>
              <a:defRPr/>
            </a:pPr>
            <a:fld id="{D1F8BFED-90A4-4090-9ACF-F53F27AC9BDF}" type="datetimeFigureOut">
              <a:rPr lang="en-US"/>
              <a:pPr>
                <a:defRPr/>
              </a:pPr>
              <a:t>5/3/2010</a:t>
            </a:fld>
            <a:endParaRPr lang="en-US"/>
          </a:p>
        </p:txBody>
      </p:sp>
      <p:sp>
        <p:nvSpPr>
          <p:cNvPr id="51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prstClr val="black"/>
                </a:solidFill>
                <a:latin typeface="Times"/>
              </a:defRPr>
            </a:lvl1pPr>
          </a:lstStyle>
          <a:p>
            <a:pPr>
              <a:defRPr/>
            </a:pPr>
            <a:endParaRPr lang="en-US"/>
          </a:p>
        </p:txBody>
      </p:sp>
      <p:sp>
        <p:nvSpPr>
          <p:cNvPr id="51207"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prstClr val="black"/>
                </a:solidFill>
                <a:latin typeface="Times"/>
              </a:defRPr>
            </a:lvl1pPr>
          </a:lstStyle>
          <a:p>
            <a:pPr>
              <a:defRPr/>
            </a:pPr>
            <a:fld id="{F11845B8-FEA0-45BA-BF47-0414959F2D97}" type="slidenum">
              <a:rPr lang="en-US"/>
              <a:pPr>
                <a:defRPr/>
              </a:pPr>
              <a:t>‹#›</a:t>
            </a:fld>
            <a:endParaRPr lang="en-US"/>
          </a:p>
        </p:txBody>
      </p:sp>
      <p:sp>
        <p:nvSpPr>
          <p:cNvPr id="51209" name="Rectangle 9"/>
          <p:cNvSpPr>
            <a:spLocks noChangeArrowheads="1"/>
          </p:cNvSpPr>
          <p:nvPr/>
        </p:nvSpPr>
        <p:spPr bwMode="auto">
          <a:xfrm>
            <a:off x="0" y="6324600"/>
            <a:ext cx="9144000" cy="533400"/>
          </a:xfrm>
          <a:prstGeom prst="rect">
            <a:avLst/>
          </a:prstGeom>
          <a:solidFill>
            <a:srgbClr val="A50021"/>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51210" name="Rectangle 10"/>
          <p:cNvSpPr>
            <a:spLocks noChangeArrowheads="1"/>
          </p:cNvSpPr>
          <p:nvPr/>
        </p:nvSpPr>
        <p:spPr bwMode="auto">
          <a:xfrm>
            <a:off x="2895600" y="868363"/>
            <a:ext cx="6248400" cy="74612"/>
          </a:xfrm>
          <a:prstGeom prst="rect">
            <a:avLst/>
          </a:prstGeom>
          <a:solidFill>
            <a:srgbClr val="C0C0C0"/>
          </a:solidFill>
          <a:ln w="76200" algn="ctr">
            <a:noFill/>
            <a:miter lim="800000"/>
            <a:headEnd type="none" w="sm" len="sm"/>
            <a:tailEnd type="none" w="sm" len="sm"/>
          </a:ln>
          <a:effectLst/>
        </p:spPr>
        <p:txBody>
          <a:bodyPr wrap="none" anchor="ctr"/>
          <a:lstStyle/>
          <a:p>
            <a:pPr algn="ctr" eaLnBrk="0" hangingPunct="0">
              <a:defRPr/>
            </a:pPr>
            <a:endParaRPr lang="en-US">
              <a:solidFill>
                <a:prstClr val="black"/>
              </a:solidFill>
              <a:latin typeface="Times"/>
            </a:endParaRPr>
          </a:p>
        </p:txBody>
      </p:sp>
      <p:sp>
        <p:nvSpPr>
          <p:cNvPr id="15" name="Rectangle 7"/>
          <p:cNvSpPr>
            <a:spLocks noChangeArrowheads="1"/>
          </p:cNvSpPr>
          <p:nvPr/>
        </p:nvSpPr>
        <p:spPr bwMode="auto">
          <a:xfrm>
            <a:off x="7162800" y="6434138"/>
            <a:ext cx="1905000" cy="457200"/>
          </a:xfrm>
          <a:prstGeom prst="rect">
            <a:avLst/>
          </a:prstGeom>
          <a:noFill/>
          <a:ln w="9525">
            <a:noFill/>
            <a:miter lim="800000"/>
            <a:headEnd/>
            <a:tailEnd/>
          </a:ln>
        </p:spPr>
        <p:txBody>
          <a:bodyPr/>
          <a:lstStyle/>
          <a:p>
            <a:pPr algn="r" eaLnBrk="0" hangingPunct="0">
              <a:defRPr/>
            </a:pPr>
            <a:fld id="{3040D15D-3AC6-4A2F-B62B-8849EB1CBF6D}" type="slidenum">
              <a:rPr lang="en-US" sz="1400">
                <a:solidFill>
                  <a:prstClr val="white"/>
                </a:solidFill>
                <a:latin typeface="Times"/>
              </a:rPr>
              <a:pPr algn="r" eaLnBrk="0" hangingPunct="0">
                <a:defRPr/>
              </a:pPr>
              <a:t>‹#›</a:t>
            </a:fld>
            <a:endParaRPr lang="en-US" sz="1400">
              <a:solidFill>
                <a:prstClr val="white"/>
              </a:solidFill>
              <a:latin typeface="Times"/>
            </a:endParaRPr>
          </a:p>
        </p:txBody>
      </p:sp>
    </p:spTree>
  </p:cSld>
  <p:clrMap bg1="lt1" tx1="dk1" bg2="lt2" tx2="dk2" accent1="accent1" accent2="accent2" accent3="accent3" accent4="accent4" accent5="accent5" accent6="accent6" hlink="hlink" folHlink="folHlink"/>
  <p:sldLayoutIdLst>
    <p:sldLayoutId id="2147483874" r:id="rId1"/>
    <p:sldLayoutId id="2147483870" r:id="rId2"/>
    <p:sldLayoutId id="2147483869" r:id="rId3"/>
    <p:sldLayoutId id="2147483868" r:id="rId4"/>
    <p:sldLayoutId id="2147483867" r:id="rId5"/>
    <p:sldLayoutId id="2147483866" r:id="rId6"/>
    <p:sldLayoutId id="2147483865" r:id="rId7"/>
    <p:sldLayoutId id="2147483864" r:id="rId8"/>
    <p:sldLayoutId id="2147483863" r:id="rId9"/>
    <p:sldLayoutId id="2147483862" r:id="rId10"/>
    <p:sldLayoutId id="2147483861" r:id="rId11"/>
    <p:sldLayoutId id="2147483860" r:id="rId12"/>
    <p:sldLayoutId id="2147483859" r:id="rId13"/>
    <p:sldLayoutId id="2147483858" r:id="rId14"/>
  </p:sldLayoutIdLst>
  <p:timing>
    <p:tnLst>
      <p:par>
        <p:cTn id="1" dur="indefinite" restart="never" nodeType="tmRoot"/>
      </p:par>
    </p:tnLst>
  </p:timing>
  <p:txStyles>
    <p:titleStyle>
      <a:lvl1pPr algn="r" rtl="0" eaLnBrk="0" fontAlgn="base" hangingPunct="0">
        <a:spcBef>
          <a:spcPct val="0"/>
        </a:spcBef>
        <a:spcAft>
          <a:spcPct val="0"/>
        </a:spcAft>
        <a:defRPr sz="4400" b="1">
          <a:solidFill>
            <a:srgbClr val="A50021"/>
          </a:solidFill>
          <a:latin typeface="+mj-lt"/>
          <a:ea typeface="+mj-ea"/>
          <a:cs typeface="+mj-cs"/>
        </a:defRPr>
      </a:lvl1pPr>
      <a:lvl2pPr algn="r" rtl="0" eaLnBrk="0" fontAlgn="base" hangingPunct="0">
        <a:spcBef>
          <a:spcPct val="0"/>
        </a:spcBef>
        <a:spcAft>
          <a:spcPct val="0"/>
        </a:spcAft>
        <a:defRPr sz="4400" b="1">
          <a:solidFill>
            <a:srgbClr val="A50021"/>
          </a:solidFill>
          <a:latin typeface="Perpetua" pitchFamily="18" charset="0"/>
        </a:defRPr>
      </a:lvl2pPr>
      <a:lvl3pPr algn="r" rtl="0" eaLnBrk="0" fontAlgn="base" hangingPunct="0">
        <a:spcBef>
          <a:spcPct val="0"/>
        </a:spcBef>
        <a:spcAft>
          <a:spcPct val="0"/>
        </a:spcAft>
        <a:defRPr sz="4400" b="1">
          <a:solidFill>
            <a:srgbClr val="A50021"/>
          </a:solidFill>
          <a:latin typeface="Perpetua" pitchFamily="18" charset="0"/>
        </a:defRPr>
      </a:lvl3pPr>
      <a:lvl4pPr algn="r" rtl="0" eaLnBrk="0" fontAlgn="base" hangingPunct="0">
        <a:spcBef>
          <a:spcPct val="0"/>
        </a:spcBef>
        <a:spcAft>
          <a:spcPct val="0"/>
        </a:spcAft>
        <a:defRPr sz="4400" b="1">
          <a:solidFill>
            <a:srgbClr val="A50021"/>
          </a:solidFill>
          <a:latin typeface="Perpetua" pitchFamily="18" charset="0"/>
        </a:defRPr>
      </a:lvl4pPr>
      <a:lvl5pPr algn="r" rtl="0" eaLnBrk="0" fontAlgn="base" hangingPunct="0">
        <a:spcBef>
          <a:spcPct val="0"/>
        </a:spcBef>
        <a:spcAft>
          <a:spcPct val="0"/>
        </a:spcAft>
        <a:defRPr sz="4400" b="1">
          <a:solidFill>
            <a:srgbClr val="A50021"/>
          </a:solidFill>
          <a:latin typeface="Perpetua" pitchFamily="18" charset="0"/>
        </a:defRPr>
      </a:lvl5pPr>
      <a:lvl6pPr marL="457200" algn="r" rtl="0" fontAlgn="base">
        <a:spcBef>
          <a:spcPct val="0"/>
        </a:spcBef>
        <a:spcAft>
          <a:spcPct val="0"/>
        </a:spcAft>
        <a:defRPr sz="4800" b="1">
          <a:solidFill>
            <a:srgbClr val="A50021"/>
          </a:solidFill>
          <a:latin typeface="Perpetua" pitchFamily="18" charset="0"/>
        </a:defRPr>
      </a:lvl6pPr>
      <a:lvl7pPr marL="914400" algn="r" rtl="0" fontAlgn="base">
        <a:spcBef>
          <a:spcPct val="0"/>
        </a:spcBef>
        <a:spcAft>
          <a:spcPct val="0"/>
        </a:spcAft>
        <a:defRPr sz="4800" b="1">
          <a:solidFill>
            <a:srgbClr val="A50021"/>
          </a:solidFill>
          <a:latin typeface="Perpetua" pitchFamily="18" charset="0"/>
        </a:defRPr>
      </a:lvl7pPr>
      <a:lvl8pPr marL="1371600" algn="r" rtl="0" fontAlgn="base">
        <a:spcBef>
          <a:spcPct val="0"/>
        </a:spcBef>
        <a:spcAft>
          <a:spcPct val="0"/>
        </a:spcAft>
        <a:defRPr sz="4800" b="1">
          <a:solidFill>
            <a:srgbClr val="A50021"/>
          </a:solidFill>
          <a:latin typeface="Perpetua" pitchFamily="18" charset="0"/>
        </a:defRPr>
      </a:lvl8pPr>
      <a:lvl9pPr marL="1828800" algn="r" rtl="0" fontAlgn="base">
        <a:spcBef>
          <a:spcPct val="0"/>
        </a:spcBef>
        <a:spcAft>
          <a:spcPct val="0"/>
        </a:spcAft>
        <a:defRPr sz="4800" b="1">
          <a:solidFill>
            <a:srgbClr val="A50021"/>
          </a:solidFill>
          <a:latin typeface="Perpetua" pitchFamily="18"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Garamond" pitchFamily="18" charset="0"/>
        </a:defRPr>
      </a:lvl2pPr>
      <a:lvl3pPr marL="1143000" indent="-228600" algn="l" rtl="0" eaLnBrk="0" fontAlgn="base" hangingPunct="0">
        <a:spcBef>
          <a:spcPct val="20000"/>
        </a:spcBef>
        <a:spcAft>
          <a:spcPct val="0"/>
        </a:spcAft>
        <a:buChar char="•"/>
        <a:defRPr sz="2400">
          <a:solidFill>
            <a:schemeClr val="tx1"/>
          </a:solidFill>
          <a:latin typeface="Garamond" pitchFamily="18" charset="0"/>
        </a:defRPr>
      </a:lvl3pPr>
      <a:lvl4pPr marL="1600200" indent="-228600" algn="l" rtl="0" eaLnBrk="0" fontAlgn="base" hangingPunct="0">
        <a:spcBef>
          <a:spcPct val="20000"/>
        </a:spcBef>
        <a:spcAft>
          <a:spcPct val="0"/>
        </a:spcAft>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har char="»"/>
        <a:defRPr sz="2000">
          <a:solidFill>
            <a:schemeClr val="tx1"/>
          </a:solidFill>
          <a:latin typeface="Garamon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0" y="2438400"/>
            <a:ext cx="9144000" cy="1143000"/>
          </a:xfrm>
        </p:spPr>
        <p:txBody>
          <a:bodyPr/>
          <a:lstStyle/>
          <a:p>
            <a:pPr eaLnBrk="1" hangingPunct="1"/>
            <a:r>
              <a:rPr lang="en-US" sz="4800" smtClean="0"/>
              <a:t>MBA SIM Fund</a:t>
            </a:r>
          </a:p>
        </p:txBody>
      </p:sp>
      <p:sp>
        <p:nvSpPr>
          <p:cNvPr id="76802" name="Rectangle 3"/>
          <p:cNvSpPr>
            <a:spLocks noChangeArrowheads="1"/>
          </p:cNvSpPr>
          <p:nvPr/>
        </p:nvSpPr>
        <p:spPr bwMode="auto">
          <a:xfrm>
            <a:off x="0" y="5181600"/>
            <a:ext cx="9144000" cy="1143000"/>
          </a:xfrm>
          <a:prstGeom prst="rect">
            <a:avLst/>
          </a:prstGeom>
          <a:noFill/>
          <a:ln w="9525">
            <a:noFill/>
            <a:miter lim="800000"/>
            <a:headEnd/>
            <a:tailEnd/>
          </a:ln>
        </p:spPr>
        <p:txBody>
          <a:bodyPr anchor="ctr"/>
          <a:lstStyle/>
          <a:p>
            <a:pPr algn="ctr"/>
            <a:r>
              <a:rPr lang="en-US" sz="2800" b="1">
                <a:solidFill>
                  <a:srgbClr val="A50021"/>
                </a:solidFill>
                <a:latin typeface="Perpetua" pitchFamily="18" charset="0"/>
              </a:rPr>
              <a:t>Board Presentation</a:t>
            </a:r>
            <a:br>
              <a:rPr lang="en-US" sz="2800" b="1">
                <a:solidFill>
                  <a:srgbClr val="A50021"/>
                </a:solidFill>
                <a:latin typeface="Perpetua" pitchFamily="18" charset="0"/>
              </a:rPr>
            </a:br>
            <a:r>
              <a:rPr lang="en-US" sz="2800" b="1">
                <a:solidFill>
                  <a:srgbClr val="A50021"/>
                </a:solidFill>
                <a:latin typeface="Perpetua" pitchFamily="18" charset="0"/>
              </a:rPr>
              <a:t>April 30, 2010</a:t>
            </a:r>
          </a:p>
        </p:txBody>
      </p:sp>
      <p:pic>
        <p:nvPicPr>
          <p:cNvPr id="76803" name="Picture 9"/>
          <p:cNvPicPr>
            <a:picLocks noChangeAspect="1" noChangeArrowheads="1"/>
          </p:cNvPicPr>
          <p:nvPr/>
        </p:nvPicPr>
        <p:blipFill>
          <a:blip r:embed="rId3"/>
          <a:srcRect/>
          <a:stretch>
            <a:fillRect/>
          </a:stretch>
        </p:blipFill>
        <p:spPr bwMode="auto">
          <a:xfrm>
            <a:off x="4038600" y="3886200"/>
            <a:ext cx="99060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noGrp="1"/>
          </p:cNvGraphicFramePr>
          <p:nvPr/>
        </p:nvGraphicFramePr>
        <p:xfrm>
          <a:off x="152400" y="1219200"/>
          <a:ext cx="8382000" cy="5203906"/>
        </p:xfrm>
        <a:graphic>
          <a:graphicData uri="http://schemas.openxmlformats.org/drawingml/2006/chart">
            <c:chart xmlns:c="http://schemas.openxmlformats.org/drawingml/2006/chart" xmlns:r="http://schemas.openxmlformats.org/officeDocument/2006/relationships" r:id="rId3"/>
          </a:graphicData>
        </a:graphic>
      </p:graphicFrame>
      <p:sp>
        <p:nvSpPr>
          <p:cNvPr id="95234" name="Rectangle 2"/>
          <p:cNvSpPr>
            <a:spLocks noGrp="1" noChangeArrowheads="1"/>
          </p:cNvSpPr>
          <p:nvPr>
            <p:ph type="title" idx="4294967295"/>
          </p:nvPr>
        </p:nvSpPr>
        <p:spPr/>
        <p:txBody>
          <a:bodyPr/>
          <a:lstStyle/>
          <a:p>
            <a:pPr eaLnBrk="1" hangingPunct="1"/>
            <a:r>
              <a:rPr lang="en-US" sz="4000" smtClean="0"/>
              <a:t>Fund Performance</a:t>
            </a:r>
          </a:p>
        </p:txBody>
      </p:sp>
      <p:sp>
        <p:nvSpPr>
          <p:cNvPr id="95235" name="Rectangle 3"/>
          <p:cNvSpPr>
            <a:spLocks noChangeArrowheads="1"/>
          </p:cNvSpPr>
          <p:nvPr/>
        </p:nvSpPr>
        <p:spPr bwMode="auto">
          <a:xfrm>
            <a:off x="381000" y="952500"/>
            <a:ext cx="8153400" cy="6858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b="1">
                <a:latin typeface="Garamond" pitchFamily="18" charset="0"/>
              </a:rPr>
              <a:t>Cumulative Return: 10/5/09 – 4/16/10</a:t>
            </a:r>
          </a:p>
        </p:txBody>
      </p:sp>
      <p:sp>
        <p:nvSpPr>
          <p:cNvPr id="95236" name="Line 9"/>
          <p:cNvSpPr>
            <a:spLocks noChangeShapeType="1"/>
          </p:cNvSpPr>
          <p:nvPr/>
        </p:nvSpPr>
        <p:spPr bwMode="auto">
          <a:xfrm>
            <a:off x="2057400" y="1981200"/>
            <a:ext cx="0" cy="0"/>
          </a:xfrm>
          <a:prstGeom prst="line">
            <a:avLst/>
          </a:prstGeom>
          <a:noFill/>
          <a:ln w="76200">
            <a:solidFill>
              <a:schemeClr val="tx1"/>
            </a:solidFill>
            <a:round/>
            <a:headEnd type="none" w="sm" len="sm"/>
            <a:tailEnd type="triangle" w="sm" len="sm"/>
          </a:ln>
        </p:spPr>
        <p:txBody>
          <a:bodyPr/>
          <a:lstStyle/>
          <a:p>
            <a:endParaRPr lang="en-US"/>
          </a:p>
        </p:txBody>
      </p:sp>
      <p:grpSp>
        <p:nvGrpSpPr>
          <p:cNvPr id="95237" name="Group 17"/>
          <p:cNvGrpSpPr>
            <a:grpSpLocks/>
          </p:cNvGrpSpPr>
          <p:nvPr/>
        </p:nvGrpSpPr>
        <p:grpSpPr bwMode="auto">
          <a:xfrm>
            <a:off x="590550" y="3095625"/>
            <a:ext cx="1828800" cy="1552575"/>
            <a:chOff x="666750" y="2638425"/>
            <a:chExt cx="1828800" cy="1552575"/>
          </a:xfrm>
        </p:grpSpPr>
        <p:sp>
          <p:nvSpPr>
            <p:cNvPr id="95247" name="Text Box 6"/>
            <p:cNvSpPr txBox="1">
              <a:spLocks noChangeArrowheads="1"/>
            </p:cNvSpPr>
            <p:nvPr/>
          </p:nvSpPr>
          <p:spPr bwMode="auto">
            <a:xfrm>
              <a:off x="666750" y="2638425"/>
              <a:ext cx="1828800" cy="630942"/>
            </a:xfrm>
            <a:prstGeom prst="rect">
              <a:avLst/>
            </a:prstGeom>
            <a:noFill/>
            <a:ln w="76200" algn="ctr">
              <a:noFill/>
              <a:miter lim="800000"/>
              <a:headEnd type="none" w="sm" len="sm"/>
              <a:tailEnd type="none" w="sm" len="sm"/>
            </a:ln>
          </p:spPr>
          <p:txBody>
            <a:bodyPr>
              <a:spAutoFit/>
            </a:bodyPr>
            <a:lstStyle/>
            <a:p>
              <a:pPr algn="ctr" eaLnBrk="0" hangingPunct="0">
                <a:spcBef>
                  <a:spcPct val="50000"/>
                </a:spcBef>
              </a:pPr>
              <a:r>
                <a:rPr lang="en-US" sz="1400" b="1">
                  <a:solidFill>
                    <a:srgbClr val="A50021"/>
                  </a:solidFill>
                </a:rPr>
                <a:t>10/4 Portfolio Value</a:t>
              </a:r>
            </a:p>
            <a:p>
              <a:pPr algn="ctr" eaLnBrk="0" hangingPunct="0">
                <a:spcBef>
                  <a:spcPct val="50000"/>
                </a:spcBef>
              </a:pPr>
              <a:r>
                <a:rPr lang="en-US" sz="1400" b="1">
                  <a:solidFill>
                    <a:srgbClr val="A50021"/>
                  </a:solidFill>
                </a:rPr>
                <a:t>$322,608</a:t>
              </a:r>
            </a:p>
          </p:txBody>
        </p:sp>
        <p:sp>
          <p:nvSpPr>
            <p:cNvPr id="95248" name="Line 10"/>
            <p:cNvSpPr>
              <a:spLocks noChangeShapeType="1"/>
            </p:cNvSpPr>
            <p:nvPr/>
          </p:nvSpPr>
          <p:spPr bwMode="auto">
            <a:xfrm flipH="1">
              <a:off x="838200" y="3276600"/>
              <a:ext cx="152400" cy="914400"/>
            </a:xfrm>
            <a:prstGeom prst="line">
              <a:avLst/>
            </a:prstGeom>
            <a:noFill/>
            <a:ln w="76200">
              <a:solidFill>
                <a:srgbClr val="800000"/>
              </a:solidFill>
              <a:round/>
              <a:headEnd type="none" w="sm" len="sm"/>
              <a:tailEnd type="triangle" w="sm" len="sm"/>
            </a:ln>
          </p:spPr>
          <p:txBody>
            <a:bodyPr/>
            <a:lstStyle/>
            <a:p>
              <a:endParaRPr lang="en-US"/>
            </a:p>
          </p:txBody>
        </p:sp>
      </p:grpSp>
      <p:grpSp>
        <p:nvGrpSpPr>
          <p:cNvPr id="95238" name="Group 15"/>
          <p:cNvGrpSpPr>
            <a:grpSpLocks/>
          </p:cNvGrpSpPr>
          <p:nvPr/>
        </p:nvGrpSpPr>
        <p:grpSpPr bwMode="auto">
          <a:xfrm>
            <a:off x="6629400" y="3200400"/>
            <a:ext cx="2133600" cy="1316038"/>
            <a:chOff x="7010400" y="1905000"/>
            <a:chExt cx="2133600" cy="1316038"/>
          </a:xfrm>
        </p:grpSpPr>
        <p:sp>
          <p:nvSpPr>
            <p:cNvPr id="95245" name="Text Box 8"/>
            <p:cNvSpPr txBox="1">
              <a:spLocks noChangeArrowheads="1"/>
            </p:cNvSpPr>
            <p:nvPr/>
          </p:nvSpPr>
          <p:spPr bwMode="auto">
            <a:xfrm>
              <a:off x="7010400" y="2590800"/>
              <a:ext cx="2133600" cy="630238"/>
            </a:xfrm>
            <a:prstGeom prst="rect">
              <a:avLst/>
            </a:prstGeom>
            <a:noFill/>
            <a:ln w="76200" algn="ctr">
              <a:noFill/>
              <a:miter lim="800000"/>
              <a:headEnd type="none" w="sm" len="sm"/>
              <a:tailEnd type="none" w="sm" len="sm"/>
            </a:ln>
          </p:spPr>
          <p:txBody>
            <a:bodyPr>
              <a:spAutoFit/>
            </a:bodyPr>
            <a:lstStyle/>
            <a:p>
              <a:pPr algn="ctr" eaLnBrk="0" hangingPunct="0">
                <a:spcBef>
                  <a:spcPct val="50000"/>
                </a:spcBef>
              </a:pPr>
              <a:r>
                <a:rPr lang="en-US" sz="1400" b="1">
                  <a:solidFill>
                    <a:srgbClr val="A50021"/>
                  </a:solidFill>
                </a:rPr>
                <a:t>4/16 Portfolio Value</a:t>
              </a:r>
            </a:p>
            <a:p>
              <a:pPr algn="ctr" eaLnBrk="0" hangingPunct="0">
                <a:spcBef>
                  <a:spcPct val="50000"/>
                </a:spcBef>
              </a:pPr>
              <a:r>
                <a:rPr lang="en-US" sz="1400" b="1">
                  <a:solidFill>
                    <a:srgbClr val="A50021"/>
                  </a:solidFill>
                </a:rPr>
                <a:t>$372,408 (15.44%)</a:t>
              </a:r>
            </a:p>
          </p:txBody>
        </p:sp>
        <p:sp>
          <p:nvSpPr>
            <p:cNvPr id="95246" name="Line 13"/>
            <p:cNvSpPr>
              <a:spLocks noChangeShapeType="1"/>
            </p:cNvSpPr>
            <p:nvPr/>
          </p:nvSpPr>
          <p:spPr bwMode="auto">
            <a:xfrm flipV="1">
              <a:off x="8534400" y="1905000"/>
              <a:ext cx="228600" cy="609600"/>
            </a:xfrm>
            <a:prstGeom prst="line">
              <a:avLst/>
            </a:prstGeom>
            <a:noFill/>
            <a:ln w="76200">
              <a:solidFill>
                <a:srgbClr val="800000"/>
              </a:solidFill>
              <a:round/>
              <a:headEnd type="none" w="sm" len="sm"/>
              <a:tailEnd type="triangle" w="sm" len="sm"/>
            </a:ln>
          </p:spPr>
          <p:txBody>
            <a:bodyPr/>
            <a:lstStyle/>
            <a:p>
              <a:endParaRPr lang="en-US"/>
            </a:p>
          </p:txBody>
        </p:sp>
      </p:grpSp>
      <p:grpSp>
        <p:nvGrpSpPr>
          <p:cNvPr id="95239" name="Group 24"/>
          <p:cNvGrpSpPr>
            <a:grpSpLocks/>
          </p:cNvGrpSpPr>
          <p:nvPr/>
        </p:nvGrpSpPr>
        <p:grpSpPr bwMode="auto">
          <a:xfrm>
            <a:off x="2571750" y="5038725"/>
            <a:ext cx="2228850" cy="655638"/>
            <a:chOff x="8134350" y="1838325"/>
            <a:chExt cx="2076450" cy="706581"/>
          </a:xfrm>
        </p:grpSpPr>
        <p:sp>
          <p:nvSpPr>
            <p:cNvPr id="95243" name="Text Box 8"/>
            <p:cNvSpPr txBox="1">
              <a:spLocks noChangeArrowheads="1"/>
            </p:cNvSpPr>
            <p:nvPr/>
          </p:nvSpPr>
          <p:spPr bwMode="auto">
            <a:xfrm>
              <a:off x="8458200" y="2025555"/>
              <a:ext cx="1752600" cy="519351"/>
            </a:xfrm>
            <a:prstGeom prst="rect">
              <a:avLst/>
            </a:prstGeom>
            <a:noFill/>
            <a:ln w="76200" algn="ctr">
              <a:noFill/>
              <a:miter lim="800000"/>
              <a:headEnd type="none" w="sm" len="sm"/>
              <a:tailEnd type="none" w="sm" len="sm"/>
            </a:ln>
          </p:spPr>
          <p:txBody>
            <a:bodyPr>
              <a:spAutoFit/>
            </a:bodyPr>
            <a:lstStyle/>
            <a:p>
              <a:pPr algn="ctr" eaLnBrk="0" hangingPunct="0">
                <a:lnSpc>
                  <a:spcPts val="1100"/>
                </a:lnSpc>
                <a:spcBef>
                  <a:spcPct val="50000"/>
                </a:spcBef>
              </a:pPr>
              <a:r>
                <a:rPr lang="en-US" sz="1400" b="1">
                  <a:solidFill>
                    <a:srgbClr val="A50021"/>
                  </a:solidFill>
                </a:rPr>
                <a:t>11/19 Portfolio Value</a:t>
              </a:r>
            </a:p>
            <a:p>
              <a:pPr algn="ctr" eaLnBrk="0" hangingPunct="0">
                <a:lnSpc>
                  <a:spcPts val="1100"/>
                </a:lnSpc>
                <a:spcBef>
                  <a:spcPct val="50000"/>
                </a:spcBef>
              </a:pPr>
              <a:r>
                <a:rPr lang="en-US" sz="1400" b="1">
                  <a:solidFill>
                    <a:srgbClr val="A50021"/>
                  </a:solidFill>
                </a:rPr>
                <a:t>$316,902 (-1.77%)</a:t>
              </a:r>
            </a:p>
          </p:txBody>
        </p:sp>
        <p:sp>
          <p:nvSpPr>
            <p:cNvPr id="95244" name="Line 13"/>
            <p:cNvSpPr>
              <a:spLocks noChangeShapeType="1"/>
            </p:cNvSpPr>
            <p:nvPr/>
          </p:nvSpPr>
          <p:spPr bwMode="auto">
            <a:xfrm flipH="1" flipV="1">
              <a:off x="8134350" y="1838325"/>
              <a:ext cx="400050" cy="219075"/>
            </a:xfrm>
            <a:prstGeom prst="line">
              <a:avLst/>
            </a:prstGeom>
            <a:noFill/>
            <a:ln w="76200">
              <a:solidFill>
                <a:srgbClr val="800000"/>
              </a:solidFill>
              <a:round/>
              <a:headEnd type="none" w="sm" len="sm"/>
              <a:tailEnd type="triangle" w="sm" len="sm"/>
            </a:ln>
          </p:spPr>
          <p:txBody>
            <a:bodyPr/>
            <a:lstStyle/>
            <a:p>
              <a:endParaRPr lang="en-US"/>
            </a:p>
          </p:txBody>
        </p:sp>
      </p:grpSp>
      <p:grpSp>
        <p:nvGrpSpPr>
          <p:cNvPr id="95240" name="Group 24"/>
          <p:cNvGrpSpPr>
            <a:grpSpLocks/>
          </p:cNvGrpSpPr>
          <p:nvPr/>
        </p:nvGrpSpPr>
        <p:grpSpPr bwMode="auto">
          <a:xfrm>
            <a:off x="6019800" y="1447800"/>
            <a:ext cx="2286000" cy="533400"/>
            <a:chOff x="7924800" y="1905000"/>
            <a:chExt cx="2286000" cy="533400"/>
          </a:xfrm>
        </p:grpSpPr>
        <p:sp>
          <p:nvSpPr>
            <p:cNvPr id="95241" name="Text Box 8"/>
            <p:cNvSpPr txBox="1">
              <a:spLocks noChangeArrowheads="1"/>
            </p:cNvSpPr>
            <p:nvPr/>
          </p:nvSpPr>
          <p:spPr bwMode="auto">
            <a:xfrm>
              <a:off x="7924800" y="1905000"/>
              <a:ext cx="1752600" cy="489045"/>
            </a:xfrm>
            <a:prstGeom prst="rect">
              <a:avLst/>
            </a:prstGeom>
            <a:noFill/>
            <a:ln w="76200" algn="ctr">
              <a:noFill/>
              <a:miter lim="800000"/>
              <a:headEnd type="none" w="sm" len="sm"/>
              <a:tailEnd type="none" w="sm" len="sm"/>
            </a:ln>
          </p:spPr>
          <p:txBody>
            <a:bodyPr>
              <a:spAutoFit/>
            </a:bodyPr>
            <a:lstStyle/>
            <a:p>
              <a:pPr algn="ctr" eaLnBrk="0" hangingPunct="0">
                <a:lnSpc>
                  <a:spcPts val="1100"/>
                </a:lnSpc>
                <a:spcBef>
                  <a:spcPct val="50000"/>
                </a:spcBef>
              </a:pPr>
              <a:r>
                <a:rPr lang="en-US" sz="1400" b="1">
                  <a:solidFill>
                    <a:srgbClr val="A50021"/>
                  </a:solidFill>
                </a:rPr>
                <a:t>4/16 RDG Value</a:t>
              </a:r>
            </a:p>
            <a:p>
              <a:pPr algn="ctr" eaLnBrk="0" hangingPunct="0">
                <a:lnSpc>
                  <a:spcPts val="1100"/>
                </a:lnSpc>
                <a:spcBef>
                  <a:spcPct val="50000"/>
                </a:spcBef>
              </a:pPr>
              <a:r>
                <a:rPr lang="en-US" sz="1400" b="1">
                  <a:solidFill>
                    <a:srgbClr val="A50021"/>
                  </a:solidFill>
                </a:rPr>
                <a:t>$395,691 (22.65%)</a:t>
              </a:r>
            </a:p>
          </p:txBody>
        </p:sp>
        <p:sp>
          <p:nvSpPr>
            <p:cNvPr id="95242" name="Line 13"/>
            <p:cNvSpPr>
              <a:spLocks noChangeShapeType="1"/>
            </p:cNvSpPr>
            <p:nvPr/>
          </p:nvSpPr>
          <p:spPr bwMode="auto">
            <a:xfrm>
              <a:off x="9601200" y="2133600"/>
              <a:ext cx="609600" cy="304800"/>
            </a:xfrm>
            <a:prstGeom prst="line">
              <a:avLst/>
            </a:prstGeom>
            <a:noFill/>
            <a:ln w="76200">
              <a:solidFill>
                <a:srgbClr val="800000"/>
              </a:solidFill>
              <a:round/>
              <a:headEnd type="none" w="sm" len="sm"/>
              <a:tailEnd type="triangle" w="sm" len="sm"/>
            </a:ln>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pPr eaLnBrk="1" hangingPunct="1"/>
            <a:r>
              <a:rPr lang="en-US" sz="4000" smtClean="0"/>
              <a:t>Fund Performance</a:t>
            </a:r>
          </a:p>
        </p:txBody>
      </p:sp>
      <p:sp>
        <p:nvSpPr>
          <p:cNvPr id="97282" name="Rectangle 4"/>
          <p:cNvSpPr>
            <a:spLocks noChangeArrowheads="1"/>
          </p:cNvSpPr>
          <p:nvPr/>
        </p:nvSpPr>
        <p:spPr bwMode="auto">
          <a:xfrm>
            <a:off x="457200" y="9144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latin typeface="Garamond" pitchFamily="18" charset="0"/>
              </a:rPr>
              <a:t>Holding Period Returns by Security</a:t>
            </a:r>
          </a:p>
        </p:txBody>
      </p:sp>
      <p:graphicFrame>
        <p:nvGraphicFramePr>
          <p:cNvPr id="11" name="Chart 10"/>
          <p:cNvGraphicFramePr/>
          <p:nvPr/>
        </p:nvGraphicFramePr>
        <p:xfrm>
          <a:off x="304800" y="1447800"/>
          <a:ext cx="8258589" cy="4781343"/>
        </p:xfrm>
        <a:graphic>
          <a:graphicData uri="http://schemas.openxmlformats.org/drawingml/2006/chart">
            <c:chart xmlns:c="http://schemas.openxmlformats.org/drawingml/2006/chart" xmlns:r="http://schemas.openxmlformats.org/officeDocument/2006/relationships" r:id="rId3"/>
          </a:graphicData>
        </a:graphic>
      </p:graphicFrame>
      <p:sp>
        <p:nvSpPr>
          <p:cNvPr id="97284" name="TextBox 4"/>
          <p:cNvSpPr txBox="1">
            <a:spLocks noChangeArrowheads="1"/>
          </p:cNvSpPr>
          <p:nvPr/>
        </p:nvSpPr>
        <p:spPr bwMode="auto">
          <a:xfrm>
            <a:off x="1524000" y="1339850"/>
            <a:ext cx="5943600" cy="369888"/>
          </a:xfrm>
          <a:prstGeom prst="rect">
            <a:avLst/>
          </a:prstGeom>
          <a:noFill/>
          <a:ln w="9525">
            <a:noFill/>
            <a:miter lim="800000"/>
            <a:headEnd/>
            <a:tailEnd/>
          </a:ln>
        </p:spPr>
        <p:txBody>
          <a:bodyPr>
            <a:spAutoFit/>
          </a:bodyPr>
          <a:lstStyle/>
          <a:p>
            <a:pPr algn="ctr" eaLnBrk="0" hangingPunct="0"/>
            <a:r>
              <a:rPr lang="en-US" sz="1800" b="1">
                <a:latin typeface="Garamond" pitchFamily="18" charset="0"/>
              </a:rPr>
              <a:t>11/20/09 – 4/16/10</a:t>
            </a:r>
            <a:endParaRPr 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idx="4294967295"/>
          </p:nvPr>
        </p:nvSpPr>
        <p:spPr>
          <a:xfrm>
            <a:off x="0" y="2743200"/>
            <a:ext cx="9144000" cy="1143000"/>
          </a:xfrm>
        </p:spPr>
        <p:txBody>
          <a:bodyPr/>
          <a:lstStyle/>
          <a:p>
            <a:pPr algn="ctr" eaLnBrk="1" hangingPunct="1"/>
            <a:r>
              <a:rPr lang="en-US" smtClean="0"/>
              <a:t>Economic Climate &amp; Outlook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lstStyle/>
          <a:p>
            <a:pPr eaLnBrk="1" hangingPunct="1"/>
            <a:r>
              <a:rPr lang="en-US" sz="4000" smtClean="0"/>
              <a:t>Economic Outlook</a:t>
            </a:r>
          </a:p>
        </p:txBody>
      </p:sp>
      <p:sp>
        <p:nvSpPr>
          <p:cNvPr id="101378" name="Rectangle 3"/>
          <p:cNvSpPr>
            <a:spLocks noGrp="1" noChangeArrowheads="1"/>
          </p:cNvSpPr>
          <p:nvPr>
            <p:ph type="body" idx="4294967295"/>
          </p:nvPr>
        </p:nvSpPr>
        <p:spPr>
          <a:xfrm>
            <a:off x="533400" y="1447800"/>
            <a:ext cx="7924800" cy="4114800"/>
          </a:xfrm>
        </p:spPr>
        <p:txBody>
          <a:bodyPr/>
          <a:lstStyle/>
          <a:p>
            <a:pPr eaLnBrk="1" hangingPunct="1"/>
            <a:r>
              <a:rPr lang="en-US" smtClean="0"/>
              <a:t>In December, we thought…</a:t>
            </a:r>
          </a:p>
          <a:p>
            <a:pPr lvl="1"/>
            <a:r>
              <a:rPr lang="en-US" smtClean="0"/>
              <a:t>There would be a continuing recovery</a:t>
            </a:r>
          </a:p>
          <a:p>
            <a:pPr lvl="1"/>
            <a:r>
              <a:rPr lang="en-US" smtClean="0"/>
              <a:t>Unemployment would remain high</a:t>
            </a:r>
          </a:p>
          <a:p>
            <a:pPr lvl="1"/>
            <a:r>
              <a:rPr lang="en-US" smtClean="0"/>
              <a:t>Consumer confidence would increase</a:t>
            </a:r>
          </a:p>
          <a:p>
            <a:pPr lvl="1"/>
            <a:r>
              <a:rPr lang="en-US" smtClean="0"/>
              <a:t>Housing prices would stabilize</a:t>
            </a:r>
          </a:p>
          <a:p>
            <a:r>
              <a:rPr lang="en-US" smtClean="0"/>
              <a:t>…and we were correct.</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lstStyle/>
          <a:p>
            <a:pPr eaLnBrk="1" hangingPunct="1"/>
            <a:r>
              <a:rPr lang="en-US" sz="4000" smtClean="0"/>
              <a:t>Economic Climate</a:t>
            </a:r>
            <a:endParaRPr lang="en-US" sz="3600" smtClean="0"/>
          </a:p>
        </p:txBody>
      </p:sp>
      <p:pic>
        <p:nvPicPr>
          <p:cNvPr id="103426" name="Picture 3"/>
          <p:cNvPicPr>
            <a:picLocks noChangeAspect="1" noChangeArrowheads="1"/>
          </p:cNvPicPr>
          <p:nvPr/>
        </p:nvPicPr>
        <p:blipFill>
          <a:blip r:embed="rId3"/>
          <a:srcRect/>
          <a:stretch>
            <a:fillRect/>
          </a:stretch>
        </p:blipFill>
        <p:spPr bwMode="auto">
          <a:xfrm>
            <a:off x="4495800" y="1219200"/>
            <a:ext cx="4060825" cy="2133600"/>
          </a:xfrm>
          <a:prstGeom prst="rect">
            <a:avLst/>
          </a:prstGeom>
          <a:noFill/>
          <a:ln w="9525">
            <a:noFill/>
            <a:miter lim="800000"/>
            <a:headEnd/>
            <a:tailEnd/>
          </a:ln>
        </p:spPr>
      </p:pic>
      <p:pic>
        <p:nvPicPr>
          <p:cNvPr id="103427" name="Picture 2"/>
          <p:cNvPicPr>
            <a:picLocks noChangeAspect="1" noChangeArrowheads="1"/>
          </p:cNvPicPr>
          <p:nvPr/>
        </p:nvPicPr>
        <p:blipFill>
          <a:blip r:embed="rId4"/>
          <a:srcRect/>
          <a:stretch>
            <a:fillRect/>
          </a:stretch>
        </p:blipFill>
        <p:spPr bwMode="auto">
          <a:xfrm>
            <a:off x="476250" y="1295400"/>
            <a:ext cx="3886200" cy="2041525"/>
          </a:xfrm>
          <a:prstGeom prst="rect">
            <a:avLst/>
          </a:prstGeom>
          <a:noFill/>
          <a:ln w="9525">
            <a:noFill/>
            <a:miter lim="800000"/>
            <a:headEnd/>
            <a:tailEnd/>
          </a:ln>
        </p:spPr>
      </p:pic>
      <p:pic>
        <p:nvPicPr>
          <p:cNvPr id="103428" name="Picture 3"/>
          <p:cNvPicPr>
            <a:picLocks noChangeAspect="1" noChangeArrowheads="1"/>
          </p:cNvPicPr>
          <p:nvPr/>
        </p:nvPicPr>
        <p:blipFill>
          <a:blip r:embed="rId5"/>
          <a:srcRect/>
          <a:stretch>
            <a:fillRect/>
          </a:stretch>
        </p:blipFill>
        <p:spPr bwMode="auto">
          <a:xfrm>
            <a:off x="304800" y="3505200"/>
            <a:ext cx="4206875" cy="2209800"/>
          </a:xfrm>
          <a:prstGeom prst="rect">
            <a:avLst/>
          </a:prstGeom>
          <a:noFill/>
          <a:ln w="9525">
            <a:noFill/>
            <a:miter lim="800000"/>
            <a:headEnd/>
            <a:tailEnd/>
          </a:ln>
        </p:spPr>
      </p:pic>
      <p:pic>
        <p:nvPicPr>
          <p:cNvPr id="103429" name="Picture 2"/>
          <p:cNvPicPr>
            <a:picLocks noChangeAspect="1" noChangeArrowheads="1"/>
          </p:cNvPicPr>
          <p:nvPr/>
        </p:nvPicPr>
        <p:blipFill>
          <a:blip r:embed="rId6"/>
          <a:srcRect/>
          <a:stretch>
            <a:fillRect/>
          </a:stretch>
        </p:blipFill>
        <p:spPr bwMode="auto">
          <a:xfrm>
            <a:off x="4724400" y="3465513"/>
            <a:ext cx="4124325"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p:txBody>
          <a:bodyPr/>
          <a:lstStyle/>
          <a:p>
            <a:pPr eaLnBrk="1" hangingPunct="1"/>
            <a:r>
              <a:rPr lang="en-US" sz="4000" smtClean="0"/>
              <a:t>Equity Sector Allocation</a:t>
            </a:r>
          </a:p>
        </p:txBody>
      </p:sp>
      <p:graphicFrame>
        <p:nvGraphicFramePr>
          <p:cNvPr id="8" name="Chart 7"/>
          <p:cNvGraphicFramePr/>
          <p:nvPr/>
        </p:nvGraphicFramePr>
        <p:xfrm>
          <a:off x="804862" y="904875"/>
          <a:ext cx="7534276" cy="5048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z="4000" smtClean="0"/>
              <a:t>Looking Forward 6 Months</a:t>
            </a:r>
          </a:p>
        </p:txBody>
      </p:sp>
      <p:sp>
        <p:nvSpPr>
          <p:cNvPr id="3" name="Content Placeholder 2"/>
          <p:cNvSpPr>
            <a:spLocks noGrp="1"/>
          </p:cNvSpPr>
          <p:nvPr>
            <p:ph idx="1"/>
          </p:nvPr>
        </p:nvSpPr>
        <p:spPr/>
        <p:txBody>
          <a:bodyPr>
            <a:normAutofit fontScale="92500" lnSpcReduction="20000"/>
          </a:bodyPr>
          <a:lstStyle/>
          <a:p>
            <a:pPr>
              <a:defRPr/>
            </a:pPr>
            <a:endParaRPr lang="en-US" dirty="0" smtClean="0"/>
          </a:p>
          <a:p>
            <a:pPr>
              <a:defRPr/>
            </a:pPr>
            <a:r>
              <a:rPr lang="en-US" dirty="0" smtClean="0"/>
              <a:t>Uncertainty around US$</a:t>
            </a:r>
          </a:p>
          <a:p>
            <a:pPr>
              <a:defRPr/>
            </a:pPr>
            <a:r>
              <a:rPr lang="en-US" dirty="0" smtClean="0"/>
              <a:t>Continued domestic real GDP growth</a:t>
            </a:r>
          </a:p>
          <a:p>
            <a:pPr lvl="1">
              <a:defRPr/>
            </a:pPr>
            <a:r>
              <a:rPr lang="en-US" dirty="0" smtClean="0"/>
              <a:t>Exports</a:t>
            </a:r>
          </a:p>
          <a:p>
            <a:pPr lvl="1">
              <a:defRPr/>
            </a:pPr>
            <a:r>
              <a:rPr lang="en-US" dirty="0" smtClean="0"/>
              <a:t>PCE</a:t>
            </a:r>
          </a:p>
          <a:p>
            <a:pPr>
              <a:defRPr/>
            </a:pPr>
            <a:r>
              <a:rPr lang="en-US" dirty="0" smtClean="0"/>
              <a:t>Economic risk in China</a:t>
            </a:r>
          </a:p>
          <a:p>
            <a:pPr>
              <a:defRPr/>
            </a:pPr>
            <a:r>
              <a:rPr lang="en-US" dirty="0" smtClean="0"/>
              <a:t>Domestic Sectors</a:t>
            </a:r>
          </a:p>
          <a:p>
            <a:pPr lvl="1">
              <a:defRPr/>
            </a:pPr>
            <a:r>
              <a:rPr lang="en-US" dirty="0" smtClean="0"/>
              <a:t>Overweight: Healthcare, Consumer Discretionary</a:t>
            </a:r>
          </a:p>
          <a:p>
            <a:pPr lvl="1">
              <a:defRPr/>
            </a:pPr>
            <a:r>
              <a:rPr lang="en-US" dirty="0" smtClean="0"/>
              <a:t>Underweight: Financials, Utilities</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ctrTitle" idx="4294967295"/>
          </p:nvPr>
        </p:nvSpPr>
        <p:spPr>
          <a:xfrm>
            <a:off x="0" y="2743200"/>
            <a:ext cx="9144000" cy="1143000"/>
          </a:xfrm>
        </p:spPr>
        <p:txBody>
          <a:bodyPr/>
          <a:lstStyle/>
          <a:p>
            <a:pPr algn="ctr" eaLnBrk="1" hangingPunct="1"/>
            <a:r>
              <a:rPr lang="en-US" sz="4800" smtClean="0"/>
              <a:t>Decision Process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p:txBody>
          <a:bodyPr/>
          <a:lstStyle/>
          <a:p>
            <a:pPr eaLnBrk="1" hangingPunct="1"/>
            <a:r>
              <a:rPr lang="en-US" sz="4000" smtClean="0"/>
              <a:t>Decision Process</a:t>
            </a:r>
          </a:p>
        </p:txBody>
      </p:sp>
      <p:sp>
        <p:nvSpPr>
          <p:cNvPr id="111618" name="Rectangle 3"/>
          <p:cNvSpPr>
            <a:spLocks noGrp="1" noChangeArrowheads="1"/>
          </p:cNvSpPr>
          <p:nvPr>
            <p:ph type="body" idx="4294967295"/>
          </p:nvPr>
        </p:nvSpPr>
        <p:spPr>
          <a:xfrm>
            <a:off x="533400" y="1981200"/>
            <a:ext cx="8305800" cy="4114800"/>
          </a:xfrm>
        </p:spPr>
        <p:txBody>
          <a:bodyPr/>
          <a:lstStyle/>
          <a:p>
            <a:pPr eaLnBrk="1" hangingPunct="1"/>
            <a:r>
              <a:rPr lang="en-US" smtClean="0"/>
              <a:t>Fresh perspective from a different analyst</a:t>
            </a:r>
          </a:p>
          <a:p>
            <a:pPr eaLnBrk="1" hangingPunct="1"/>
            <a:r>
              <a:rPr lang="en-US" smtClean="0"/>
              <a:t>Is the industry still poised to outperform the market?</a:t>
            </a:r>
          </a:p>
          <a:p>
            <a:pPr eaLnBrk="1" hangingPunct="1"/>
            <a:r>
              <a:rPr lang="en-US" smtClean="0"/>
              <a:t>Is this firm the best in its industry?</a:t>
            </a:r>
          </a:p>
          <a:p>
            <a:pPr eaLnBrk="1" hangingPunct="1"/>
            <a:r>
              <a:rPr lang="en-US" smtClean="0"/>
              <a:t>Are the fundamentals still strong?</a:t>
            </a:r>
          </a:p>
          <a:p>
            <a:pPr eaLnBrk="1" hangingPunct="1"/>
            <a:r>
              <a:rPr lang="en-US" smtClean="0"/>
              <a:t>Qualitative factors</a:t>
            </a:r>
          </a:p>
        </p:txBody>
      </p:sp>
      <p:sp>
        <p:nvSpPr>
          <p:cNvPr id="111619" name="Rectangle 3"/>
          <p:cNvSpPr>
            <a:spLocks noChangeArrowheads="1"/>
          </p:cNvSpPr>
          <p:nvPr/>
        </p:nvSpPr>
        <p:spPr bwMode="auto">
          <a:xfrm>
            <a:off x="457200" y="10668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latin typeface="Garamond" pitchFamily="18" charset="0"/>
              </a:rPr>
              <a:t>Stock Reevaluations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idx="4294967295"/>
          </p:nvPr>
        </p:nvSpPr>
        <p:spPr>
          <a:xfrm>
            <a:off x="3200400" y="152400"/>
            <a:ext cx="5943600" cy="685800"/>
          </a:xfrm>
        </p:spPr>
        <p:txBody>
          <a:bodyPr/>
          <a:lstStyle/>
          <a:p>
            <a:r>
              <a:rPr lang="en-US" sz="4000" smtClean="0"/>
              <a:t>Decision Process</a:t>
            </a:r>
          </a:p>
        </p:txBody>
      </p:sp>
      <p:sp>
        <p:nvSpPr>
          <p:cNvPr id="113666" name="Rectangle 3"/>
          <p:cNvSpPr>
            <a:spLocks noChangeArrowheads="1"/>
          </p:cNvSpPr>
          <p:nvPr/>
        </p:nvSpPr>
        <p:spPr bwMode="auto">
          <a:xfrm>
            <a:off x="457200" y="9906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latin typeface="Garamond" pitchFamily="18" charset="0"/>
              </a:rPr>
              <a:t>Example: Aeropostale (ARO)</a:t>
            </a:r>
          </a:p>
        </p:txBody>
      </p:sp>
      <p:sp>
        <p:nvSpPr>
          <p:cNvPr id="113667" name="Rectangle 3"/>
          <p:cNvSpPr>
            <a:spLocks noGrp="1" noChangeArrowheads="1"/>
          </p:cNvSpPr>
          <p:nvPr>
            <p:ph type="body" idx="4294967295"/>
          </p:nvPr>
        </p:nvSpPr>
        <p:spPr>
          <a:xfrm>
            <a:off x="533400" y="1676400"/>
            <a:ext cx="7848600" cy="4114800"/>
          </a:xfrm>
        </p:spPr>
        <p:txBody>
          <a:bodyPr/>
          <a:lstStyle/>
          <a:p>
            <a:r>
              <a:rPr lang="en-US" smtClean="0"/>
              <a:t>Down 25% last time we met</a:t>
            </a:r>
          </a:p>
          <a:p>
            <a:r>
              <a:rPr lang="en-US" smtClean="0"/>
              <a:t>Industry questionable, but…</a:t>
            </a:r>
          </a:p>
          <a:p>
            <a:r>
              <a:rPr lang="en-US" smtClean="0"/>
              <a:t>Price-point fits economic conditions</a:t>
            </a:r>
          </a:p>
          <a:p>
            <a:r>
              <a:rPr lang="en-US" smtClean="0"/>
              <a:t>Excellent inventory management</a:t>
            </a:r>
          </a:p>
          <a:p>
            <a:r>
              <a:rPr lang="en-US" smtClean="0"/>
              <a:t>Avoidance of deep discounts</a:t>
            </a:r>
          </a:p>
          <a:p>
            <a:r>
              <a:rPr lang="en-US" smtClean="0"/>
              <a:t>Poised to gain market share from competitors</a:t>
            </a:r>
          </a:p>
          <a:p>
            <a:r>
              <a:rPr lang="en-US" smtClean="0"/>
              <a:t>Recommendation: HOLD</a:t>
            </a:r>
          </a:p>
          <a:p>
            <a:endParaRPr lang="en-US" smtClean="0"/>
          </a:p>
          <a:p>
            <a:endParaRPr lang="en-US" smtClean="0"/>
          </a:p>
          <a:p>
            <a:endParaRPr lang="en-US" smtClean="0"/>
          </a:p>
          <a:p>
            <a:endParaRPr lang="en-US" smtClean="0"/>
          </a:p>
          <a:p>
            <a:endParaRPr lang="en-US" smtClean="0"/>
          </a:p>
          <a:p>
            <a:endParaRPr lang="en-US" smtClean="0"/>
          </a:p>
          <a:p>
            <a:pPr>
              <a:buFont typeface="Wingdings" pitchFamily="2" charset="2"/>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r>
              <a:rPr lang="en-US" sz="1400">
                <a:solidFill>
                  <a:srgbClr val="A50021"/>
                </a:solidFill>
              </a:rPr>
              <a:t>2</a:t>
            </a:r>
          </a:p>
        </p:txBody>
      </p:sp>
      <p:sp>
        <p:nvSpPr>
          <p:cNvPr id="78850" name="Rectangle 2"/>
          <p:cNvSpPr>
            <a:spLocks noGrp="1" noChangeArrowheads="1"/>
          </p:cNvSpPr>
          <p:nvPr>
            <p:ph type="title" idx="4294967295"/>
          </p:nvPr>
        </p:nvSpPr>
        <p:spPr/>
        <p:txBody>
          <a:bodyPr/>
          <a:lstStyle/>
          <a:p>
            <a:pPr eaLnBrk="1" hangingPunct="1"/>
            <a:r>
              <a:rPr lang="en-US" sz="4000" smtClean="0"/>
              <a:t>2009-2010 Student Managers</a:t>
            </a:r>
          </a:p>
        </p:txBody>
      </p:sp>
      <p:sp>
        <p:nvSpPr>
          <p:cNvPr id="78851" name="Text Box 10"/>
          <p:cNvSpPr txBox="1">
            <a:spLocks noChangeArrowheads="1"/>
          </p:cNvSpPr>
          <p:nvPr/>
        </p:nvSpPr>
        <p:spPr bwMode="auto">
          <a:xfrm>
            <a:off x="1816100" y="1222375"/>
            <a:ext cx="1893888" cy="1262063"/>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Spencer Rands</a:t>
            </a:r>
          </a:p>
          <a:p>
            <a:pPr eaLnBrk="0" hangingPunct="0">
              <a:spcBef>
                <a:spcPct val="50000"/>
              </a:spcBef>
            </a:pPr>
            <a:r>
              <a:rPr lang="en-US" sz="1400" i="1"/>
              <a:t>W.P. Carey MBA</a:t>
            </a:r>
          </a:p>
          <a:p>
            <a:pPr eaLnBrk="0" hangingPunct="0">
              <a:spcBef>
                <a:spcPct val="50000"/>
              </a:spcBef>
            </a:pPr>
            <a:r>
              <a:rPr lang="en-US" sz="1400" i="1"/>
              <a:t>Finance &amp; Real Estate</a:t>
            </a:r>
          </a:p>
          <a:p>
            <a:pPr eaLnBrk="0" hangingPunct="0">
              <a:spcBef>
                <a:spcPct val="50000"/>
              </a:spcBef>
            </a:pPr>
            <a:r>
              <a:rPr lang="en-US" sz="1400" i="1"/>
              <a:t>Class of 2010</a:t>
            </a:r>
          </a:p>
        </p:txBody>
      </p:sp>
      <p:pic>
        <p:nvPicPr>
          <p:cNvPr id="78852" name="Picture 5" descr="lg_20080821_020446_13930"/>
          <p:cNvPicPr>
            <a:picLocks noChangeAspect="1" noChangeArrowheads="1"/>
          </p:cNvPicPr>
          <p:nvPr/>
        </p:nvPicPr>
        <p:blipFill>
          <a:blip r:embed="rId3"/>
          <a:srcRect/>
          <a:stretch>
            <a:fillRect/>
          </a:stretch>
        </p:blipFill>
        <p:spPr bwMode="auto">
          <a:xfrm>
            <a:off x="654050" y="1192213"/>
            <a:ext cx="1108075" cy="1668462"/>
          </a:xfrm>
          <a:prstGeom prst="rect">
            <a:avLst/>
          </a:prstGeom>
          <a:noFill/>
          <a:ln w="9525">
            <a:noFill/>
            <a:miter lim="800000"/>
            <a:headEnd/>
            <a:tailEnd/>
          </a:ln>
        </p:spPr>
      </p:pic>
      <p:pic>
        <p:nvPicPr>
          <p:cNvPr id="78853" name="Picture 6" descr="lg_20080820_201816_22613"/>
          <p:cNvPicPr>
            <a:picLocks noChangeAspect="1" noChangeArrowheads="1"/>
          </p:cNvPicPr>
          <p:nvPr/>
        </p:nvPicPr>
        <p:blipFill>
          <a:blip r:embed="rId4"/>
          <a:srcRect/>
          <a:stretch>
            <a:fillRect/>
          </a:stretch>
        </p:blipFill>
        <p:spPr bwMode="auto">
          <a:xfrm>
            <a:off x="630238" y="2941638"/>
            <a:ext cx="1101725" cy="1657350"/>
          </a:xfrm>
          <a:prstGeom prst="rect">
            <a:avLst/>
          </a:prstGeom>
          <a:noFill/>
          <a:ln w="9525">
            <a:noFill/>
            <a:miter lim="800000"/>
            <a:headEnd/>
            <a:tailEnd/>
          </a:ln>
        </p:spPr>
      </p:pic>
      <p:pic>
        <p:nvPicPr>
          <p:cNvPr id="78854" name="Picture 7" descr="lg_20080820_202032_28566"/>
          <p:cNvPicPr>
            <a:picLocks noChangeAspect="1" noChangeArrowheads="1"/>
          </p:cNvPicPr>
          <p:nvPr/>
        </p:nvPicPr>
        <p:blipFill>
          <a:blip r:embed="rId5"/>
          <a:srcRect/>
          <a:stretch>
            <a:fillRect/>
          </a:stretch>
        </p:blipFill>
        <p:spPr bwMode="auto">
          <a:xfrm>
            <a:off x="5205413" y="1190625"/>
            <a:ext cx="1111250" cy="1671638"/>
          </a:xfrm>
          <a:prstGeom prst="rect">
            <a:avLst/>
          </a:prstGeom>
          <a:noFill/>
          <a:ln w="9525">
            <a:noFill/>
            <a:miter lim="800000"/>
            <a:headEnd/>
            <a:tailEnd/>
          </a:ln>
        </p:spPr>
      </p:pic>
      <p:pic>
        <p:nvPicPr>
          <p:cNvPr id="78855" name="Picture 8" descr="lg_20080821_020126_21981"/>
          <p:cNvPicPr>
            <a:picLocks noChangeAspect="1" noChangeArrowheads="1"/>
          </p:cNvPicPr>
          <p:nvPr/>
        </p:nvPicPr>
        <p:blipFill>
          <a:blip r:embed="rId6"/>
          <a:srcRect/>
          <a:stretch>
            <a:fillRect/>
          </a:stretch>
        </p:blipFill>
        <p:spPr bwMode="auto">
          <a:xfrm>
            <a:off x="5199063" y="4699000"/>
            <a:ext cx="1092200" cy="1643063"/>
          </a:xfrm>
          <a:prstGeom prst="rect">
            <a:avLst/>
          </a:prstGeom>
          <a:noFill/>
          <a:ln w="9525">
            <a:noFill/>
            <a:miter lim="800000"/>
            <a:headEnd/>
            <a:tailEnd/>
          </a:ln>
        </p:spPr>
      </p:pic>
      <p:pic>
        <p:nvPicPr>
          <p:cNvPr id="78856" name="Picture 9" descr="lg_20080820_202058_17660"/>
          <p:cNvPicPr>
            <a:picLocks noChangeAspect="1" noChangeArrowheads="1"/>
          </p:cNvPicPr>
          <p:nvPr/>
        </p:nvPicPr>
        <p:blipFill>
          <a:blip r:embed="rId7"/>
          <a:srcRect/>
          <a:stretch>
            <a:fillRect/>
          </a:stretch>
        </p:blipFill>
        <p:spPr bwMode="auto">
          <a:xfrm>
            <a:off x="5197475" y="2951163"/>
            <a:ext cx="1103313" cy="1660525"/>
          </a:xfrm>
          <a:prstGeom prst="rect">
            <a:avLst/>
          </a:prstGeom>
          <a:noFill/>
          <a:ln w="9525">
            <a:noFill/>
            <a:miter lim="800000"/>
            <a:headEnd/>
            <a:tailEnd/>
          </a:ln>
        </p:spPr>
      </p:pic>
      <p:pic>
        <p:nvPicPr>
          <p:cNvPr id="78857" name="Picture 10" descr="lg_20080820_201433_18620"/>
          <p:cNvPicPr>
            <a:picLocks noChangeAspect="1" noChangeArrowheads="1"/>
          </p:cNvPicPr>
          <p:nvPr/>
        </p:nvPicPr>
        <p:blipFill>
          <a:blip r:embed="rId8"/>
          <a:srcRect/>
          <a:stretch>
            <a:fillRect/>
          </a:stretch>
        </p:blipFill>
        <p:spPr bwMode="auto">
          <a:xfrm>
            <a:off x="636588" y="4686300"/>
            <a:ext cx="1093787" cy="1647825"/>
          </a:xfrm>
          <a:prstGeom prst="rect">
            <a:avLst/>
          </a:prstGeom>
          <a:noFill/>
          <a:ln w="9525">
            <a:noFill/>
            <a:miter lim="800000"/>
            <a:headEnd/>
            <a:tailEnd/>
          </a:ln>
        </p:spPr>
      </p:pic>
      <p:sp>
        <p:nvSpPr>
          <p:cNvPr id="78858" name="Text Box 10"/>
          <p:cNvSpPr txBox="1">
            <a:spLocks noChangeArrowheads="1"/>
          </p:cNvSpPr>
          <p:nvPr/>
        </p:nvSpPr>
        <p:spPr bwMode="auto">
          <a:xfrm>
            <a:off x="1751013" y="4741863"/>
            <a:ext cx="2057400" cy="1262062"/>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Eric Dalbom</a:t>
            </a:r>
          </a:p>
          <a:p>
            <a:pPr eaLnBrk="0" hangingPunct="0">
              <a:spcBef>
                <a:spcPct val="50000"/>
              </a:spcBef>
            </a:pPr>
            <a:r>
              <a:rPr lang="en-US" sz="1400" i="1"/>
              <a:t>W.P. Carey MBA</a:t>
            </a:r>
          </a:p>
          <a:p>
            <a:pPr eaLnBrk="0" hangingPunct="0">
              <a:spcBef>
                <a:spcPct val="50000"/>
              </a:spcBef>
            </a:pPr>
            <a:r>
              <a:rPr lang="en-US" sz="1400" i="1"/>
              <a:t>Finance &amp; Real Estate</a:t>
            </a:r>
          </a:p>
          <a:p>
            <a:pPr eaLnBrk="0" hangingPunct="0">
              <a:spcBef>
                <a:spcPct val="50000"/>
              </a:spcBef>
            </a:pPr>
            <a:r>
              <a:rPr lang="en-US" sz="1400" i="1"/>
              <a:t>Class of 2010</a:t>
            </a:r>
          </a:p>
        </p:txBody>
      </p:sp>
      <p:sp>
        <p:nvSpPr>
          <p:cNvPr id="78859" name="Text Box 10"/>
          <p:cNvSpPr txBox="1">
            <a:spLocks noChangeArrowheads="1"/>
          </p:cNvSpPr>
          <p:nvPr/>
        </p:nvSpPr>
        <p:spPr bwMode="auto">
          <a:xfrm>
            <a:off x="6315075" y="1217613"/>
            <a:ext cx="2057400" cy="1262062"/>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Himanshu Gupta</a:t>
            </a:r>
          </a:p>
          <a:p>
            <a:pPr eaLnBrk="0" hangingPunct="0">
              <a:spcBef>
                <a:spcPct val="50000"/>
              </a:spcBef>
            </a:pPr>
            <a:r>
              <a:rPr lang="en-US" sz="1400" i="1"/>
              <a:t>W.P. Carey MBA</a:t>
            </a:r>
          </a:p>
          <a:p>
            <a:pPr eaLnBrk="0" hangingPunct="0">
              <a:spcBef>
                <a:spcPct val="50000"/>
              </a:spcBef>
            </a:pPr>
            <a:r>
              <a:rPr lang="en-US" sz="1400" i="1"/>
              <a:t>Supply Chain Finance</a:t>
            </a:r>
          </a:p>
          <a:p>
            <a:pPr eaLnBrk="0" hangingPunct="0">
              <a:spcBef>
                <a:spcPct val="50000"/>
              </a:spcBef>
            </a:pPr>
            <a:r>
              <a:rPr lang="en-US" sz="1400" i="1"/>
              <a:t>Class of 2010</a:t>
            </a:r>
          </a:p>
        </p:txBody>
      </p:sp>
      <p:sp>
        <p:nvSpPr>
          <p:cNvPr id="78860" name="Text Box 10"/>
          <p:cNvSpPr txBox="1">
            <a:spLocks noChangeArrowheads="1"/>
          </p:cNvSpPr>
          <p:nvPr/>
        </p:nvSpPr>
        <p:spPr bwMode="auto">
          <a:xfrm>
            <a:off x="6324600" y="2971800"/>
            <a:ext cx="2057400" cy="1262063"/>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Andrew Harbut</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2010</a:t>
            </a:r>
          </a:p>
        </p:txBody>
      </p:sp>
      <p:sp>
        <p:nvSpPr>
          <p:cNvPr id="78861" name="Text Box 10"/>
          <p:cNvSpPr txBox="1">
            <a:spLocks noChangeArrowheads="1"/>
          </p:cNvSpPr>
          <p:nvPr/>
        </p:nvSpPr>
        <p:spPr bwMode="auto">
          <a:xfrm>
            <a:off x="6303963" y="4702175"/>
            <a:ext cx="2057400" cy="1262063"/>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Matt Pendleton</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2010</a:t>
            </a:r>
          </a:p>
        </p:txBody>
      </p:sp>
      <p:sp>
        <p:nvSpPr>
          <p:cNvPr id="78862" name="Text Box 10"/>
          <p:cNvSpPr txBox="1">
            <a:spLocks noChangeArrowheads="1"/>
          </p:cNvSpPr>
          <p:nvPr/>
        </p:nvSpPr>
        <p:spPr bwMode="auto">
          <a:xfrm>
            <a:off x="1771650" y="3008313"/>
            <a:ext cx="2057400" cy="1262062"/>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Perrin Gayle</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p:cNvPicPr>
            <a:picLocks noChangeAspect="1" noChangeArrowheads="1"/>
          </p:cNvPicPr>
          <p:nvPr/>
        </p:nvPicPr>
        <p:blipFill>
          <a:blip r:embed="rId2"/>
          <a:srcRect l="12222" t="43556" r="23889" b="23555"/>
          <a:stretch>
            <a:fillRect/>
          </a:stretch>
        </p:blipFill>
        <p:spPr bwMode="auto">
          <a:xfrm>
            <a:off x="609600" y="2133600"/>
            <a:ext cx="7924800" cy="2549525"/>
          </a:xfrm>
          <a:prstGeom prst="rect">
            <a:avLst/>
          </a:prstGeom>
          <a:noFill/>
          <a:ln w="9525">
            <a:noFill/>
            <a:miter lim="800000"/>
            <a:headEnd/>
            <a:tailEnd/>
          </a:ln>
        </p:spPr>
      </p:pic>
      <p:sp>
        <p:nvSpPr>
          <p:cNvPr id="115714" name="TextBox 4"/>
          <p:cNvSpPr txBox="1">
            <a:spLocks noChangeArrowheads="1"/>
          </p:cNvSpPr>
          <p:nvPr/>
        </p:nvSpPr>
        <p:spPr bwMode="auto">
          <a:xfrm>
            <a:off x="2590800" y="3457575"/>
            <a:ext cx="1600200" cy="277813"/>
          </a:xfrm>
          <a:prstGeom prst="rect">
            <a:avLst/>
          </a:prstGeom>
          <a:noFill/>
          <a:ln w="9525">
            <a:solidFill>
              <a:schemeClr val="tx1"/>
            </a:solidFill>
            <a:miter lim="800000"/>
            <a:headEnd/>
            <a:tailEnd/>
          </a:ln>
        </p:spPr>
        <p:txBody>
          <a:bodyPr>
            <a:spAutoFit/>
          </a:bodyPr>
          <a:lstStyle/>
          <a:p>
            <a:pPr algn="ctr" eaLnBrk="0" hangingPunct="0"/>
            <a:r>
              <a:rPr lang="en-US" sz="1200"/>
              <a:t>Nov. 20 ($21.24)</a:t>
            </a:r>
          </a:p>
        </p:txBody>
      </p:sp>
      <p:cxnSp>
        <p:nvCxnSpPr>
          <p:cNvPr id="115715" name="Straight Arrow Connector 5"/>
          <p:cNvCxnSpPr>
            <a:cxnSpLocks noChangeShapeType="1"/>
          </p:cNvCxnSpPr>
          <p:nvPr/>
        </p:nvCxnSpPr>
        <p:spPr bwMode="auto">
          <a:xfrm rot="5400000">
            <a:off x="2667000" y="3838575"/>
            <a:ext cx="533400" cy="381000"/>
          </a:xfrm>
          <a:prstGeom prst="straightConnector1">
            <a:avLst/>
          </a:prstGeom>
          <a:noFill/>
          <a:ln w="12700" algn="ctr">
            <a:solidFill>
              <a:schemeClr val="tx1"/>
            </a:solidFill>
            <a:round/>
            <a:headEnd type="none" w="sm" len="sm"/>
            <a:tailEnd type="arrow" w="med" len="med"/>
          </a:ln>
        </p:spPr>
      </p:cxnSp>
      <p:sp>
        <p:nvSpPr>
          <p:cNvPr id="7" name="Rectangle 5"/>
          <p:cNvSpPr txBox="1">
            <a:spLocks noChangeArrowheads="1"/>
          </p:cNvSpPr>
          <p:nvPr/>
        </p:nvSpPr>
        <p:spPr bwMode="auto">
          <a:xfrm>
            <a:off x="2895600" y="152400"/>
            <a:ext cx="6248400" cy="779463"/>
          </a:xfrm>
          <a:prstGeom prst="rect">
            <a:avLst/>
          </a:prstGeom>
          <a:noFill/>
          <a:ln w="9525">
            <a:noFill/>
            <a:miter lim="800000"/>
            <a:headEnd/>
            <a:tailEnd/>
          </a:ln>
        </p:spPr>
        <p:txBody>
          <a:bodyPr anchor="ctr"/>
          <a:lstStyle/>
          <a:p>
            <a:pPr algn="r">
              <a:defRPr/>
            </a:pPr>
            <a:r>
              <a:rPr lang="en-US" sz="4000" b="1" kern="0" dirty="0" err="1">
                <a:solidFill>
                  <a:srgbClr val="A50021"/>
                </a:solidFill>
                <a:latin typeface="+mj-lt"/>
                <a:ea typeface="+mj-ea"/>
                <a:cs typeface="+mj-cs"/>
              </a:rPr>
              <a:t>Aeropostale</a:t>
            </a:r>
            <a:r>
              <a:rPr lang="en-US" sz="4000" b="1" kern="0" dirty="0">
                <a:solidFill>
                  <a:srgbClr val="A50021"/>
                </a:solidFill>
                <a:latin typeface="+mj-lt"/>
                <a:ea typeface="+mj-ea"/>
                <a:cs typeface="+mj-cs"/>
              </a:rPr>
              <a:t> (ARO)</a:t>
            </a:r>
          </a:p>
        </p:txBody>
      </p:sp>
      <p:sp>
        <p:nvSpPr>
          <p:cNvPr id="115717" name="Text Box 6"/>
          <p:cNvSpPr txBox="1">
            <a:spLocks noChangeArrowheads="1"/>
          </p:cNvSpPr>
          <p:nvPr/>
        </p:nvSpPr>
        <p:spPr bwMode="auto">
          <a:xfrm>
            <a:off x="6705600" y="6049963"/>
            <a:ext cx="2438400" cy="274637"/>
          </a:xfrm>
          <a:prstGeom prst="rect">
            <a:avLst/>
          </a:prstGeom>
          <a:noFill/>
          <a:ln w="76200" algn="ctr">
            <a:noFill/>
            <a:miter lim="800000"/>
            <a:headEnd type="none" w="sm" len="sm"/>
            <a:tailEnd type="none" w="sm" len="sm"/>
          </a:ln>
        </p:spPr>
        <p:txBody>
          <a:bodyPr>
            <a:spAutoFit/>
          </a:bodyPr>
          <a:lstStyle/>
          <a:p>
            <a:pPr algn="r" eaLnBrk="0" hangingPunct="0">
              <a:spcBef>
                <a:spcPct val="50000"/>
              </a:spcBef>
            </a:pPr>
            <a:r>
              <a:rPr lang="en-US" sz="1200" i="1"/>
              <a:t>Source:  Google Finance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a:xfrm>
            <a:off x="3200400" y="152400"/>
            <a:ext cx="5943600" cy="685800"/>
          </a:xfrm>
        </p:spPr>
        <p:txBody>
          <a:bodyPr/>
          <a:lstStyle/>
          <a:p>
            <a:r>
              <a:rPr lang="en-US" sz="4000" smtClean="0"/>
              <a:t>Decision Process</a:t>
            </a:r>
          </a:p>
        </p:txBody>
      </p:sp>
      <p:sp>
        <p:nvSpPr>
          <p:cNvPr id="116738" name="Rectangle 3"/>
          <p:cNvSpPr>
            <a:spLocks noChangeArrowheads="1"/>
          </p:cNvSpPr>
          <p:nvPr/>
        </p:nvSpPr>
        <p:spPr bwMode="auto">
          <a:xfrm>
            <a:off x="457200" y="9906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latin typeface="Garamond" pitchFamily="18" charset="0"/>
              </a:rPr>
              <a:t>Example: Apollo Group (APOL)</a:t>
            </a:r>
          </a:p>
        </p:txBody>
      </p:sp>
      <p:sp>
        <p:nvSpPr>
          <p:cNvPr id="116739" name="Rectangle 3"/>
          <p:cNvSpPr>
            <a:spLocks noGrp="1" noChangeArrowheads="1"/>
          </p:cNvSpPr>
          <p:nvPr>
            <p:ph type="body" idx="4294967295"/>
          </p:nvPr>
        </p:nvSpPr>
        <p:spPr>
          <a:xfrm>
            <a:off x="533400" y="1676400"/>
            <a:ext cx="7848600" cy="4114800"/>
          </a:xfrm>
        </p:spPr>
        <p:txBody>
          <a:bodyPr/>
          <a:lstStyle/>
          <a:p>
            <a:r>
              <a:rPr lang="en-US" smtClean="0"/>
              <a:t>Industry still strong</a:t>
            </a:r>
          </a:p>
          <a:p>
            <a:r>
              <a:rPr lang="en-US" smtClean="0"/>
              <a:t>Strong revenue growth (domestic &amp; int’l)</a:t>
            </a:r>
          </a:p>
          <a:p>
            <a:r>
              <a:rPr lang="en-US" smtClean="0"/>
              <a:t>Underpriced (P/E)</a:t>
            </a:r>
          </a:p>
          <a:p>
            <a:r>
              <a:rPr lang="en-US" smtClean="0"/>
              <a:t>But… </a:t>
            </a:r>
          </a:p>
          <a:p>
            <a:pPr lvl="1"/>
            <a:r>
              <a:rPr lang="en-US" smtClean="0"/>
              <a:t>concerns about patterns of ethical issues and regulatory pressure keep the stock price low</a:t>
            </a:r>
          </a:p>
          <a:p>
            <a:r>
              <a:rPr lang="en-US" smtClean="0"/>
              <a:t>Recommendation: SELL</a:t>
            </a:r>
          </a:p>
          <a:p>
            <a:endParaRPr lang="en-US" smtClean="0"/>
          </a:p>
          <a:p>
            <a:endParaRPr lang="en-US" smtClean="0"/>
          </a:p>
          <a:p>
            <a:endParaRPr lang="en-US" smtClean="0"/>
          </a:p>
          <a:p>
            <a:endParaRPr lang="en-US" smtClean="0"/>
          </a:p>
          <a:p>
            <a:endParaRPr lang="en-US" smtClean="0"/>
          </a:p>
          <a:p>
            <a:endParaRPr lang="en-US" smtClean="0"/>
          </a:p>
          <a:p>
            <a:endParaRPr lang="en-US" smtClean="0"/>
          </a:p>
          <a:p>
            <a:pPr>
              <a:buFont typeface="Wingdings" pitchFamily="2" charset="2"/>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p:cNvPicPr>
            <a:picLocks noChangeAspect="1" noChangeArrowheads="1"/>
          </p:cNvPicPr>
          <p:nvPr/>
        </p:nvPicPr>
        <p:blipFill>
          <a:blip r:embed="rId2"/>
          <a:srcRect/>
          <a:stretch>
            <a:fillRect/>
          </a:stretch>
        </p:blipFill>
        <p:spPr bwMode="auto">
          <a:xfrm>
            <a:off x="442913" y="2133600"/>
            <a:ext cx="8297862" cy="2590800"/>
          </a:xfrm>
          <a:prstGeom prst="rect">
            <a:avLst/>
          </a:prstGeom>
          <a:noFill/>
          <a:ln w="9525">
            <a:noFill/>
            <a:miter lim="800000"/>
            <a:headEnd/>
            <a:tailEnd/>
          </a:ln>
        </p:spPr>
      </p:pic>
      <p:sp>
        <p:nvSpPr>
          <p:cNvPr id="118786" name="TextBox 3"/>
          <p:cNvSpPr txBox="1">
            <a:spLocks noChangeArrowheads="1"/>
          </p:cNvSpPr>
          <p:nvPr/>
        </p:nvSpPr>
        <p:spPr bwMode="auto">
          <a:xfrm>
            <a:off x="5562600" y="3062288"/>
            <a:ext cx="1600200" cy="276225"/>
          </a:xfrm>
          <a:prstGeom prst="rect">
            <a:avLst/>
          </a:prstGeom>
          <a:noFill/>
          <a:ln w="9525">
            <a:solidFill>
              <a:schemeClr val="tx1"/>
            </a:solidFill>
            <a:miter lim="800000"/>
            <a:headEnd/>
            <a:tailEnd/>
          </a:ln>
        </p:spPr>
        <p:txBody>
          <a:bodyPr>
            <a:spAutoFit/>
          </a:bodyPr>
          <a:lstStyle/>
          <a:p>
            <a:pPr algn="ctr" eaLnBrk="0" hangingPunct="0"/>
            <a:r>
              <a:rPr lang="en-US" sz="1200"/>
              <a:t>Sold Feb. 5 @ $60.10</a:t>
            </a:r>
          </a:p>
        </p:txBody>
      </p:sp>
      <p:cxnSp>
        <p:nvCxnSpPr>
          <p:cNvPr id="118787" name="Straight Arrow Connector 5"/>
          <p:cNvCxnSpPr>
            <a:cxnSpLocks noChangeShapeType="1"/>
          </p:cNvCxnSpPr>
          <p:nvPr/>
        </p:nvCxnSpPr>
        <p:spPr bwMode="auto">
          <a:xfrm rot="5400000">
            <a:off x="5638800" y="3443288"/>
            <a:ext cx="533400" cy="381000"/>
          </a:xfrm>
          <a:prstGeom prst="straightConnector1">
            <a:avLst/>
          </a:prstGeom>
          <a:noFill/>
          <a:ln w="12700" algn="ctr">
            <a:solidFill>
              <a:schemeClr val="tx1"/>
            </a:solidFill>
            <a:round/>
            <a:headEnd type="none" w="sm" len="sm"/>
            <a:tailEnd type="arrow" w="med" len="med"/>
          </a:ln>
        </p:spPr>
      </p:cxnSp>
      <p:sp>
        <p:nvSpPr>
          <p:cNvPr id="7" name="Rectangle 5"/>
          <p:cNvSpPr txBox="1">
            <a:spLocks noChangeArrowheads="1"/>
          </p:cNvSpPr>
          <p:nvPr/>
        </p:nvSpPr>
        <p:spPr bwMode="auto">
          <a:xfrm>
            <a:off x="2895600" y="152400"/>
            <a:ext cx="6248400" cy="779463"/>
          </a:xfrm>
          <a:prstGeom prst="rect">
            <a:avLst/>
          </a:prstGeom>
          <a:noFill/>
          <a:ln w="9525">
            <a:noFill/>
            <a:miter lim="800000"/>
            <a:headEnd/>
            <a:tailEnd/>
          </a:ln>
        </p:spPr>
        <p:txBody>
          <a:bodyPr anchor="ctr"/>
          <a:lstStyle/>
          <a:p>
            <a:pPr algn="r">
              <a:defRPr/>
            </a:pPr>
            <a:r>
              <a:rPr lang="en-US" sz="4000" b="1" kern="0" dirty="0">
                <a:solidFill>
                  <a:srgbClr val="A50021"/>
                </a:solidFill>
                <a:latin typeface="+mj-lt"/>
                <a:ea typeface="+mj-ea"/>
                <a:cs typeface="+mj-cs"/>
              </a:rPr>
              <a:t>Apollo Group (APOL)</a:t>
            </a:r>
          </a:p>
        </p:txBody>
      </p:sp>
      <p:sp>
        <p:nvSpPr>
          <p:cNvPr id="118789" name="Text Box 6"/>
          <p:cNvSpPr txBox="1">
            <a:spLocks noChangeArrowheads="1"/>
          </p:cNvSpPr>
          <p:nvPr/>
        </p:nvSpPr>
        <p:spPr bwMode="auto">
          <a:xfrm>
            <a:off x="6705600" y="6049963"/>
            <a:ext cx="2438400" cy="274637"/>
          </a:xfrm>
          <a:prstGeom prst="rect">
            <a:avLst/>
          </a:prstGeom>
          <a:noFill/>
          <a:ln w="76200" algn="ctr">
            <a:noFill/>
            <a:miter lim="800000"/>
            <a:headEnd type="none" w="sm" len="sm"/>
            <a:tailEnd type="none" w="sm" len="sm"/>
          </a:ln>
        </p:spPr>
        <p:txBody>
          <a:bodyPr>
            <a:spAutoFit/>
          </a:bodyPr>
          <a:lstStyle/>
          <a:p>
            <a:pPr algn="r" eaLnBrk="0" hangingPunct="0">
              <a:spcBef>
                <a:spcPct val="50000"/>
              </a:spcBef>
            </a:pPr>
            <a:r>
              <a:rPr lang="en-US" sz="1200" i="1"/>
              <a:t>Source:  Google Finance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p:txBody>
          <a:bodyPr/>
          <a:lstStyle/>
          <a:p>
            <a:pPr eaLnBrk="1" hangingPunct="1"/>
            <a:r>
              <a:rPr lang="en-US" sz="4000" smtClean="0"/>
              <a:t>Decision Process</a:t>
            </a:r>
          </a:p>
        </p:txBody>
      </p:sp>
      <p:sp>
        <p:nvSpPr>
          <p:cNvPr id="119810" name="Rectangle 3"/>
          <p:cNvSpPr>
            <a:spLocks noGrp="1" noChangeArrowheads="1"/>
          </p:cNvSpPr>
          <p:nvPr>
            <p:ph type="body" idx="4294967295"/>
          </p:nvPr>
        </p:nvSpPr>
        <p:spPr>
          <a:xfrm>
            <a:off x="533400" y="1676400"/>
            <a:ext cx="8305800" cy="4114800"/>
          </a:xfrm>
        </p:spPr>
        <p:txBody>
          <a:bodyPr/>
          <a:lstStyle/>
          <a:p>
            <a:r>
              <a:rPr lang="en-US" sz="2800" smtClean="0"/>
              <a:t>Missed Q4 earnings</a:t>
            </a:r>
          </a:p>
          <a:p>
            <a:r>
              <a:rPr lang="en-US" sz="2800" smtClean="0"/>
              <a:t>Litigation Risk</a:t>
            </a:r>
          </a:p>
          <a:p>
            <a:r>
              <a:rPr lang="en-US" sz="2800" smtClean="0"/>
              <a:t>Volatility Concerns</a:t>
            </a:r>
          </a:p>
          <a:p>
            <a:r>
              <a:rPr lang="en-US" sz="2800" smtClean="0"/>
              <a:t>Recommendation: SELL</a:t>
            </a:r>
          </a:p>
          <a:p>
            <a:endParaRPr lang="en-US" smtClean="0"/>
          </a:p>
          <a:p>
            <a:endParaRPr lang="en-US" smtClean="0"/>
          </a:p>
        </p:txBody>
      </p:sp>
      <p:sp>
        <p:nvSpPr>
          <p:cNvPr id="119811" name="Rectangle 3"/>
          <p:cNvSpPr>
            <a:spLocks noChangeArrowheads="1"/>
          </p:cNvSpPr>
          <p:nvPr/>
        </p:nvSpPr>
        <p:spPr bwMode="auto">
          <a:xfrm>
            <a:off x="457200" y="10668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latin typeface="Garamond" pitchFamily="18" charset="0"/>
              </a:rPr>
              <a:t>Example: Tessera (TSRA)</a:t>
            </a:r>
          </a:p>
        </p:txBody>
      </p:sp>
      <p:pic>
        <p:nvPicPr>
          <p:cNvPr id="119812" name="Picture 2"/>
          <p:cNvPicPr>
            <a:picLocks noChangeAspect="1" noChangeArrowheads="1"/>
          </p:cNvPicPr>
          <p:nvPr/>
        </p:nvPicPr>
        <p:blipFill>
          <a:blip r:embed="rId3"/>
          <a:srcRect/>
          <a:stretch>
            <a:fillRect/>
          </a:stretch>
        </p:blipFill>
        <p:spPr bwMode="auto">
          <a:xfrm>
            <a:off x="609600" y="3679825"/>
            <a:ext cx="7315200" cy="2263775"/>
          </a:xfrm>
          <a:prstGeom prst="rect">
            <a:avLst/>
          </a:prstGeom>
          <a:noFill/>
          <a:ln w="9525">
            <a:noFill/>
            <a:miter lim="800000"/>
            <a:headEnd/>
            <a:tailEnd/>
          </a:ln>
        </p:spPr>
      </p:pic>
      <p:sp>
        <p:nvSpPr>
          <p:cNvPr id="119813" name="TextBox 5"/>
          <p:cNvSpPr txBox="1">
            <a:spLocks noChangeArrowheads="1"/>
          </p:cNvSpPr>
          <p:nvPr/>
        </p:nvSpPr>
        <p:spPr bwMode="auto">
          <a:xfrm>
            <a:off x="4524375" y="4529138"/>
            <a:ext cx="1600200" cy="277812"/>
          </a:xfrm>
          <a:prstGeom prst="rect">
            <a:avLst/>
          </a:prstGeom>
          <a:noFill/>
          <a:ln w="9525">
            <a:solidFill>
              <a:schemeClr val="tx1"/>
            </a:solidFill>
            <a:miter lim="800000"/>
            <a:headEnd/>
            <a:tailEnd/>
          </a:ln>
        </p:spPr>
        <p:txBody>
          <a:bodyPr>
            <a:spAutoFit/>
          </a:bodyPr>
          <a:lstStyle/>
          <a:p>
            <a:pPr algn="ctr" eaLnBrk="0" hangingPunct="0"/>
            <a:r>
              <a:rPr lang="en-US" sz="1200"/>
              <a:t>Sold Jan 21 @ $18.44</a:t>
            </a:r>
          </a:p>
        </p:txBody>
      </p:sp>
      <p:cxnSp>
        <p:nvCxnSpPr>
          <p:cNvPr id="119814" name="Straight Arrow Connector 6"/>
          <p:cNvCxnSpPr>
            <a:cxnSpLocks noChangeShapeType="1"/>
          </p:cNvCxnSpPr>
          <p:nvPr/>
        </p:nvCxnSpPr>
        <p:spPr bwMode="auto">
          <a:xfrm rot="5400000">
            <a:off x="4600575" y="4910138"/>
            <a:ext cx="533400" cy="381000"/>
          </a:xfrm>
          <a:prstGeom prst="straightConnector1">
            <a:avLst/>
          </a:prstGeom>
          <a:noFill/>
          <a:ln w="12700" algn="ctr">
            <a:solidFill>
              <a:schemeClr val="tx1"/>
            </a:solidFill>
            <a:round/>
            <a:headEnd type="none" w="sm" len="sm"/>
            <a:tailEnd type="arrow" w="med" len="med"/>
          </a:ln>
        </p:spPr>
      </p:cxnSp>
      <p:sp>
        <p:nvSpPr>
          <p:cNvPr id="119815" name="Text Box 6"/>
          <p:cNvSpPr txBox="1">
            <a:spLocks noChangeArrowheads="1"/>
          </p:cNvSpPr>
          <p:nvPr/>
        </p:nvSpPr>
        <p:spPr bwMode="auto">
          <a:xfrm>
            <a:off x="6705600" y="6049963"/>
            <a:ext cx="2438400" cy="274637"/>
          </a:xfrm>
          <a:prstGeom prst="rect">
            <a:avLst/>
          </a:prstGeom>
          <a:noFill/>
          <a:ln w="76200" algn="ctr">
            <a:noFill/>
            <a:miter lim="800000"/>
            <a:headEnd type="none" w="sm" len="sm"/>
            <a:tailEnd type="none" w="sm" len="sm"/>
          </a:ln>
        </p:spPr>
        <p:txBody>
          <a:bodyPr>
            <a:spAutoFit/>
          </a:bodyPr>
          <a:lstStyle/>
          <a:p>
            <a:pPr algn="r" eaLnBrk="0" hangingPunct="0">
              <a:spcBef>
                <a:spcPct val="50000"/>
              </a:spcBef>
            </a:pPr>
            <a:r>
              <a:rPr lang="en-US" sz="1200" i="1"/>
              <a:t>Source:  Google Finance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3200400" y="152400"/>
            <a:ext cx="5943600" cy="685800"/>
          </a:xfrm>
        </p:spPr>
        <p:txBody>
          <a:bodyPr/>
          <a:lstStyle/>
          <a:p>
            <a:r>
              <a:rPr lang="en-US" sz="4000" smtClean="0"/>
              <a:t>Decision Process</a:t>
            </a:r>
          </a:p>
        </p:txBody>
      </p:sp>
      <p:sp>
        <p:nvSpPr>
          <p:cNvPr id="121858" name="Rectangle 3"/>
          <p:cNvSpPr>
            <a:spLocks noChangeArrowheads="1"/>
          </p:cNvSpPr>
          <p:nvPr/>
        </p:nvSpPr>
        <p:spPr bwMode="auto">
          <a:xfrm>
            <a:off x="457200" y="990600"/>
            <a:ext cx="8153400" cy="9906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sz="3200" b="1">
                <a:solidFill>
                  <a:srgbClr val="000000"/>
                </a:solidFill>
                <a:latin typeface="Garamond" pitchFamily="18" charset="0"/>
              </a:rPr>
              <a:t>Example: Forest Laboratories (FRX)</a:t>
            </a:r>
          </a:p>
          <a:p>
            <a:pPr marL="342900" indent="-342900" algn="ctr">
              <a:spcBef>
                <a:spcPct val="20000"/>
              </a:spcBef>
              <a:buFont typeface="Wingdings" pitchFamily="2" charset="2"/>
              <a:buNone/>
            </a:pPr>
            <a:r>
              <a:rPr lang="en-US" sz="3200" b="1">
                <a:solidFill>
                  <a:srgbClr val="000000"/>
                </a:solidFill>
                <a:latin typeface="Garamond" pitchFamily="18" charset="0"/>
              </a:rPr>
              <a:t>&amp; Cephalon (CEPH)</a:t>
            </a:r>
          </a:p>
        </p:txBody>
      </p:sp>
      <p:sp>
        <p:nvSpPr>
          <p:cNvPr id="121859" name="Rectangle 3"/>
          <p:cNvSpPr>
            <a:spLocks noGrp="1" noChangeArrowheads="1"/>
          </p:cNvSpPr>
          <p:nvPr>
            <p:ph type="body" idx="4294967295"/>
          </p:nvPr>
        </p:nvSpPr>
        <p:spPr>
          <a:xfrm>
            <a:off x="533400" y="2286000"/>
            <a:ext cx="7848600" cy="3505200"/>
          </a:xfrm>
        </p:spPr>
        <p:txBody>
          <a:bodyPr/>
          <a:lstStyle/>
          <a:p>
            <a:r>
              <a:rPr lang="en-US" smtClean="0"/>
              <a:t>Attractive industry</a:t>
            </a:r>
          </a:p>
          <a:p>
            <a:r>
              <a:rPr lang="en-US" smtClean="0"/>
              <a:t>Healthcare Bill</a:t>
            </a:r>
          </a:p>
          <a:p>
            <a:r>
              <a:rPr lang="en-US" smtClean="0"/>
              <a:t>Cephalon nearing price target</a:t>
            </a:r>
          </a:p>
          <a:p>
            <a:r>
              <a:rPr lang="en-US" smtClean="0"/>
              <a:t>Forest Labs undervalued</a:t>
            </a:r>
          </a:p>
          <a:p>
            <a:r>
              <a:rPr lang="en-US" smtClean="0"/>
              <a:t>Reduced holding in CEPH, bought FRX</a:t>
            </a:r>
          </a:p>
          <a:p>
            <a:endParaRPr lang="en-US" smtClean="0"/>
          </a:p>
          <a:p>
            <a:endParaRPr lang="en-US" smtClean="0"/>
          </a:p>
          <a:p>
            <a:endParaRPr lang="en-US" smtClean="0"/>
          </a:p>
          <a:p>
            <a:endParaRPr lang="en-US" smtClean="0"/>
          </a:p>
          <a:p>
            <a:endParaRPr lang="en-US" smtClean="0"/>
          </a:p>
          <a:p>
            <a:endParaRPr lang="en-US" smtClean="0"/>
          </a:p>
          <a:p>
            <a:pPr>
              <a:buFont typeface="Wingdings" pitchFamily="2" charset="2"/>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3200400" y="152400"/>
            <a:ext cx="5943600" cy="685800"/>
          </a:xfrm>
        </p:spPr>
        <p:txBody>
          <a:bodyPr/>
          <a:lstStyle/>
          <a:p>
            <a:r>
              <a:rPr lang="en-US" sz="2800" smtClean="0"/>
              <a:t>Forest Labs (FRX) &amp; Cephalon (CEPH)</a:t>
            </a:r>
          </a:p>
        </p:txBody>
      </p:sp>
      <p:sp>
        <p:nvSpPr>
          <p:cNvPr id="123906" name="Rectangle 3"/>
          <p:cNvSpPr>
            <a:spLocks noGrp="1" noChangeArrowheads="1"/>
          </p:cNvSpPr>
          <p:nvPr>
            <p:ph type="body" idx="4294967295"/>
          </p:nvPr>
        </p:nvSpPr>
        <p:spPr>
          <a:xfrm>
            <a:off x="533400" y="4876800"/>
            <a:ext cx="7848600" cy="914400"/>
          </a:xfrm>
        </p:spPr>
        <p:txBody>
          <a:bodyPr/>
          <a:lstStyle/>
          <a:p>
            <a:r>
              <a:rPr lang="en-US" smtClean="0"/>
              <a:t>4/7: FDA panel votes against Forest Lab’s Daxas drug</a:t>
            </a:r>
          </a:p>
          <a:p>
            <a:pPr>
              <a:buFont typeface="Wingdings" pitchFamily="2" charset="2"/>
              <a:buNone/>
            </a:pPr>
            <a:endParaRPr lang="en-US" smtClean="0"/>
          </a:p>
          <a:p>
            <a:endParaRPr lang="en-US" smtClean="0"/>
          </a:p>
          <a:p>
            <a:endParaRPr lang="en-US" smtClean="0"/>
          </a:p>
          <a:p>
            <a:endParaRPr lang="en-US" smtClean="0"/>
          </a:p>
          <a:p>
            <a:endParaRPr lang="en-US" smtClean="0"/>
          </a:p>
          <a:p>
            <a:pPr>
              <a:buFont typeface="Wingdings" pitchFamily="2" charset="2"/>
              <a:buNone/>
            </a:pPr>
            <a:endParaRPr lang="en-US" smtClean="0"/>
          </a:p>
          <a:p>
            <a:endParaRPr lang="en-US" smtClean="0"/>
          </a:p>
          <a:p>
            <a:endParaRPr lang="en-US" smtClean="0"/>
          </a:p>
        </p:txBody>
      </p:sp>
      <p:pic>
        <p:nvPicPr>
          <p:cNvPr id="123907" name="Picture 2" descr="C:\DOCUME~1\HIMANS~1\LOCALS~1\Temp\msohtmlclip1\01\clip_image001.png"/>
          <p:cNvPicPr>
            <a:picLocks noChangeAspect="1" noChangeArrowheads="1"/>
          </p:cNvPicPr>
          <p:nvPr/>
        </p:nvPicPr>
        <p:blipFill>
          <a:blip r:embed="rId3"/>
          <a:srcRect/>
          <a:stretch>
            <a:fillRect/>
          </a:stretch>
        </p:blipFill>
        <p:spPr bwMode="auto">
          <a:xfrm>
            <a:off x="304800" y="1066800"/>
            <a:ext cx="8659813" cy="3352800"/>
          </a:xfrm>
          <a:prstGeom prst="rect">
            <a:avLst/>
          </a:prstGeom>
          <a:noFill/>
          <a:ln w="9525">
            <a:noFill/>
            <a:miter lim="800000"/>
            <a:headEnd/>
            <a:tailEnd/>
          </a:ln>
        </p:spPr>
      </p:pic>
      <p:sp>
        <p:nvSpPr>
          <p:cNvPr id="123908" name="Text Box 6"/>
          <p:cNvSpPr txBox="1">
            <a:spLocks noChangeArrowheads="1"/>
          </p:cNvSpPr>
          <p:nvPr/>
        </p:nvSpPr>
        <p:spPr bwMode="auto">
          <a:xfrm>
            <a:off x="6705600" y="6049963"/>
            <a:ext cx="2438400" cy="274637"/>
          </a:xfrm>
          <a:prstGeom prst="rect">
            <a:avLst/>
          </a:prstGeom>
          <a:noFill/>
          <a:ln w="76200" algn="ctr">
            <a:noFill/>
            <a:miter lim="800000"/>
            <a:headEnd type="none" w="sm" len="sm"/>
            <a:tailEnd type="none" w="sm" len="sm"/>
          </a:ln>
        </p:spPr>
        <p:txBody>
          <a:bodyPr>
            <a:spAutoFit/>
          </a:bodyPr>
          <a:lstStyle/>
          <a:p>
            <a:pPr algn="r" eaLnBrk="0" hangingPunct="0">
              <a:spcBef>
                <a:spcPct val="50000"/>
              </a:spcBef>
            </a:pPr>
            <a:r>
              <a:rPr lang="en-US" sz="1200" i="1"/>
              <a:t>Source:  Google Finance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ctrTitle" idx="4294967295"/>
          </p:nvPr>
        </p:nvSpPr>
        <p:spPr>
          <a:xfrm>
            <a:off x="0" y="2743200"/>
            <a:ext cx="9144000" cy="1143000"/>
          </a:xfrm>
        </p:spPr>
        <p:txBody>
          <a:bodyPr/>
          <a:lstStyle/>
          <a:p>
            <a:pPr algn="ctr" eaLnBrk="1" hangingPunct="1"/>
            <a:r>
              <a:rPr lang="en-US" smtClean="0"/>
              <a:t>Performance Attribution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Content Placeholder 2"/>
          <p:cNvSpPr>
            <a:spLocks noGrp="1"/>
          </p:cNvSpPr>
          <p:nvPr>
            <p:ph idx="1"/>
          </p:nvPr>
        </p:nvSpPr>
        <p:spPr/>
        <p:txBody>
          <a:bodyPr/>
          <a:lstStyle/>
          <a:p>
            <a:r>
              <a:rPr lang="en-US" smtClean="0"/>
              <a:t>Equity return: 18.2%</a:t>
            </a:r>
          </a:p>
          <a:p>
            <a:r>
              <a:rPr lang="en-US" smtClean="0"/>
              <a:t>Benchmark return: 17.1%</a:t>
            </a:r>
          </a:p>
          <a:p>
            <a:r>
              <a:rPr lang="en-US" smtClean="0"/>
              <a:t>Alpha: 1.1%</a:t>
            </a:r>
          </a:p>
          <a:p>
            <a:pPr>
              <a:buFont typeface="Wingdings" pitchFamily="2" charset="2"/>
              <a:buNone/>
            </a:pPr>
            <a:r>
              <a:rPr lang="en-US" smtClean="0"/>
              <a:t>What contributed to the positive alpha?</a:t>
            </a:r>
          </a:p>
        </p:txBody>
      </p:sp>
      <p:sp>
        <p:nvSpPr>
          <p:cNvPr id="128003" name="Rectangle 2"/>
          <p:cNvSpPr>
            <a:spLocks noGrp="1" noChangeArrowheads="1"/>
          </p:cNvSpPr>
          <p:nvPr>
            <p:ph type="title"/>
          </p:nvPr>
        </p:nvSpPr>
        <p:spPr/>
        <p:txBody>
          <a:bodyPr/>
          <a:lstStyle/>
          <a:p>
            <a:pPr eaLnBrk="1" hangingPunct="1"/>
            <a:r>
              <a:rPr lang="en-US" sz="4000" smtClean="0"/>
              <a:t>Performance Attribution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533400" y="1143000"/>
          <a:ext cx="7772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0050" name="Rectangle 2"/>
          <p:cNvSpPr>
            <a:spLocks noGrp="1" noChangeArrowheads="1"/>
          </p:cNvSpPr>
          <p:nvPr>
            <p:ph type="title" idx="4294967295"/>
          </p:nvPr>
        </p:nvSpPr>
        <p:spPr/>
        <p:txBody>
          <a:bodyPr/>
          <a:lstStyle/>
          <a:p>
            <a:pPr eaLnBrk="1" hangingPunct="1"/>
            <a:r>
              <a:rPr lang="en-US" sz="4000" smtClean="0"/>
              <a:t>Performance Attribution</a:t>
            </a:r>
          </a:p>
        </p:txBody>
      </p:sp>
      <p:grpSp>
        <p:nvGrpSpPr>
          <p:cNvPr id="130051" name="Group 8"/>
          <p:cNvGrpSpPr>
            <a:grpSpLocks/>
          </p:cNvGrpSpPr>
          <p:nvPr/>
        </p:nvGrpSpPr>
        <p:grpSpPr bwMode="auto">
          <a:xfrm>
            <a:off x="1176338" y="2090738"/>
            <a:ext cx="7543800" cy="369887"/>
            <a:chOff x="1008" y="2640"/>
            <a:chExt cx="4416" cy="233"/>
          </a:xfrm>
        </p:grpSpPr>
        <p:sp>
          <p:nvSpPr>
            <p:cNvPr id="130054" name="Line 7"/>
            <p:cNvSpPr>
              <a:spLocks noChangeShapeType="1"/>
            </p:cNvSpPr>
            <p:nvPr/>
          </p:nvSpPr>
          <p:spPr bwMode="auto">
            <a:xfrm>
              <a:off x="1008" y="2776"/>
              <a:ext cx="3679" cy="1"/>
            </a:xfrm>
            <a:prstGeom prst="line">
              <a:avLst/>
            </a:prstGeom>
            <a:noFill/>
            <a:ln w="25400">
              <a:solidFill>
                <a:srgbClr val="008000"/>
              </a:solidFill>
              <a:round/>
              <a:headEnd type="none" w="sm" len="sm"/>
              <a:tailEnd type="none" w="sm" len="sm"/>
            </a:ln>
          </p:spPr>
          <p:txBody>
            <a:bodyPr/>
            <a:lstStyle/>
            <a:p>
              <a:endParaRPr lang="en-US"/>
            </a:p>
          </p:txBody>
        </p:sp>
        <p:sp>
          <p:nvSpPr>
            <p:cNvPr id="130055" name="Text Box 8"/>
            <p:cNvSpPr txBox="1">
              <a:spLocks noChangeArrowheads="1"/>
            </p:cNvSpPr>
            <p:nvPr/>
          </p:nvSpPr>
          <p:spPr bwMode="auto">
            <a:xfrm>
              <a:off x="4726" y="2640"/>
              <a:ext cx="698" cy="233"/>
            </a:xfrm>
            <a:prstGeom prst="rect">
              <a:avLst/>
            </a:prstGeom>
            <a:noFill/>
            <a:ln w="76200" algn="ctr">
              <a:noFill/>
              <a:miter lim="800000"/>
              <a:headEnd type="none" w="sm" len="sm"/>
              <a:tailEnd type="none" w="sm" len="sm"/>
            </a:ln>
          </p:spPr>
          <p:txBody>
            <a:bodyPr>
              <a:spAutoFit/>
            </a:bodyPr>
            <a:lstStyle/>
            <a:p>
              <a:pPr>
                <a:spcBef>
                  <a:spcPct val="50000"/>
                </a:spcBef>
              </a:pPr>
              <a:r>
                <a:rPr lang="en-US" sz="1800">
                  <a:solidFill>
                    <a:srgbClr val="336600"/>
                  </a:solidFill>
                  <a:latin typeface="Arial" charset="0"/>
                </a:rPr>
                <a:t>1.1%</a:t>
              </a:r>
            </a:p>
          </p:txBody>
        </p:sp>
      </p:grpSp>
      <p:sp>
        <p:nvSpPr>
          <p:cNvPr id="8" name="Rectangle 2"/>
          <p:cNvSpPr txBox="1">
            <a:spLocks noChangeArrowheads="1"/>
          </p:cNvSpPr>
          <p:nvPr/>
        </p:nvSpPr>
        <p:spPr bwMode="auto">
          <a:xfrm>
            <a:off x="0" y="5943600"/>
            <a:ext cx="4724400" cy="381000"/>
          </a:xfrm>
          <a:prstGeom prst="rect">
            <a:avLst/>
          </a:prstGeom>
          <a:noFill/>
          <a:ln w="9525">
            <a:noFill/>
            <a:miter lim="800000"/>
            <a:headEnd/>
            <a:tailEnd/>
          </a:ln>
        </p:spPr>
        <p:txBody>
          <a:bodyPr anchor="ctr"/>
          <a:lstStyle/>
          <a:p>
            <a:pPr>
              <a:defRPr/>
            </a:pPr>
            <a:r>
              <a:rPr lang="en-US" sz="1600" b="1" kern="0" dirty="0">
                <a:latin typeface="Garamond" pitchFamily="18" charset="0"/>
              </a:rPr>
              <a:t>Data Source: Fifth Third Asset Management</a:t>
            </a:r>
          </a:p>
        </p:txBody>
      </p:sp>
      <p:cxnSp>
        <p:nvCxnSpPr>
          <p:cNvPr id="130053" name="Straight Connector 12"/>
          <p:cNvCxnSpPr>
            <a:cxnSpLocks noChangeShapeType="1"/>
          </p:cNvCxnSpPr>
          <p:nvPr/>
        </p:nvCxnSpPr>
        <p:spPr bwMode="auto">
          <a:xfrm>
            <a:off x="1198563" y="3595688"/>
            <a:ext cx="7010400" cy="0"/>
          </a:xfrm>
          <a:prstGeom prst="line">
            <a:avLst/>
          </a:prstGeom>
          <a:noFill/>
          <a:ln w="25400" algn="ctr">
            <a:solidFill>
              <a:schemeClr val="tx1"/>
            </a:solidFill>
            <a:round/>
            <a:headEnd type="none" w="sm" len="sm"/>
            <a:tailEnd type="none" w="sm" len="sm"/>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p:txBody>
          <a:bodyPr/>
          <a:lstStyle/>
          <a:p>
            <a:pPr eaLnBrk="1" hangingPunct="1"/>
            <a:r>
              <a:rPr lang="en-US" sz="4000" smtClean="0"/>
              <a:t>Allocation Effect</a:t>
            </a:r>
          </a:p>
        </p:txBody>
      </p:sp>
      <p:sp>
        <p:nvSpPr>
          <p:cNvPr id="132098" name="Rectangle 3"/>
          <p:cNvSpPr>
            <a:spLocks noChangeArrowheads="1"/>
          </p:cNvSpPr>
          <p:nvPr/>
        </p:nvSpPr>
        <p:spPr bwMode="auto">
          <a:xfrm>
            <a:off x="6946900" y="4572000"/>
            <a:ext cx="1219200" cy="381000"/>
          </a:xfrm>
          <a:prstGeom prst="rect">
            <a:avLst/>
          </a:prstGeom>
          <a:solidFill>
            <a:schemeClr val="bg1"/>
          </a:solidFill>
          <a:ln w="76200" algn="ctr">
            <a:solidFill>
              <a:schemeClr val="bg1"/>
            </a:solidFill>
            <a:miter lim="800000"/>
            <a:headEnd type="none" w="sm" len="sm"/>
            <a:tailEnd type="none" w="sm" len="sm"/>
          </a:ln>
        </p:spPr>
        <p:txBody>
          <a:bodyPr wrap="none" anchor="ctr"/>
          <a:lstStyle/>
          <a:p>
            <a:endParaRPr lang="en-US" sz="1800">
              <a:solidFill>
                <a:srgbClr val="000000"/>
              </a:solidFill>
              <a:latin typeface="Arial" charset="0"/>
            </a:endParaRPr>
          </a:p>
        </p:txBody>
      </p:sp>
      <p:sp>
        <p:nvSpPr>
          <p:cNvPr id="7" name="Rectangle 2"/>
          <p:cNvSpPr txBox="1">
            <a:spLocks noChangeArrowheads="1"/>
          </p:cNvSpPr>
          <p:nvPr/>
        </p:nvSpPr>
        <p:spPr bwMode="auto">
          <a:xfrm>
            <a:off x="0" y="5943600"/>
            <a:ext cx="4724400" cy="381000"/>
          </a:xfrm>
          <a:prstGeom prst="rect">
            <a:avLst/>
          </a:prstGeom>
          <a:noFill/>
          <a:ln w="9525">
            <a:noFill/>
            <a:miter lim="800000"/>
            <a:headEnd/>
            <a:tailEnd/>
          </a:ln>
        </p:spPr>
        <p:txBody>
          <a:bodyPr anchor="ctr"/>
          <a:lstStyle/>
          <a:p>
            <a:pPr>
              <a:defRPr/>
            </a:pPr>
            <a:r>
              <a:rPr lang="en-US" sz="1600" b="1" kern="0" dirty="0">
                <a:latin typeface="Garamond" pitchFamily="18" charset="0"/>
              </a:rPr>
              <a:t>Data Source: Fifth Third Asset Management</a:t>
            </a:r>
          </a:p>
        </p:txBody>
      </p:sp>
      <p:graphicFrame>
        <p:nvGraphicFramePr>
          <p:cNvPr id="8" name="Chart 7"/>
          <p:cNvGraphicFramePr/>
          <p:nvPr/>
        </p:nvGraphicFramePr>
        <p:xfrm>
          <a:off x="461962" y="457200"/>
          <a:ext cx="7920038" cy="61579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5943600" y="5943600"/>
            <a:ext cx="3200400" cy="381000"/>
          </a:xfrm>
          <a:prstGeom prst="rect">
            <a:avLst/>
          </a:prstGeom>
          <a:noFill/>
          <a:ln w="9525">
            <a:noFill/>
            <a:miter lim="800000"/>
            <a:headEnd/>
            <a:tailEnd/>
          </a:ln>
        </p:spPr>
        <p:txBody>
          <a:bodyPr anchor="ctr"/>
          <a:lstStyle/>
          <a:p>
            <a:pPr>
              <a:defRPr/>
            </a:pPr>
            <a:r>
              <a:rPr lang="en-US" sz="1600" b="1" kern="0" dirty="0">
                <a:latin typeface="Garamond" pitchFamily="18" charset="0"/>
              </a:rPr>
              <a:t>* Fund was not invested in sector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p:txBody>
          <a:bodyPr/>
          <a:lstStyle/>
          <a:p>
            <a:pPr eaLnBrk="1" hangingPunct="1"/>
            <a:r>
              <a:rPr lang="en-US" sz="4000" smtClean="0"/>
              <a:t>Agenda</a:t>
            </a:r>
          </a:p>
        </p:txBody>
      </p:sp>
      <p:sp>
        <p:nvSpPr>
          <p:cNvPr id="80898" name="Rectangle 7"/>
          <p:cNvSpPr>
            <a:spLocks noGrp="1" noChangeArrowheads="1"/>
          </p:cNvSpPr>
          <p:nvPr>
            <p:ph type="body" idx="4294967295"/>
          </p:nvPr>
        </p:nvSpPr>
        <p:spPr>
          <a:xfrm>
            <a:off x="533400" y="1447800"/>
            <a:ext cx="7772400" cy="4572000"/>
          </a:xfrm>
        </p:spPr>
        <p:txBody>
          <a:bodyPr/>
          <a:lstStyle/>
          <a:p>
            <a:pPr eaLnBrk="1" hangingPunct="1"/>
            <a:r>
              <a:rPr lang="en-US" smtClean="0"/>
              <a:t>Overview</a:t>
            </a:r>
          </a:p>
          <a:p>
            <a:pPr eaLnBrk="1" hangingPunct="1"/>
            <a:r>
              <a:rPr lang="en-US" smtClean="0"/>
              <a:t>Portfolio Performance</a:t>
            </a:r>
          </a:p>
          <a:p>
            <a:pPr eaLnBrk="1" hangingPunct="1"/>
            <a:r>
              <a:rPr lang="en-US" smtClean="0"/>
              <a:t>Economic Climate &amp; Outlook</a:t>
            </a:r>
          </a:p>
          <a:p>
            <a:pPr eaLnBrk="1" hangingPunct="1"/>
            <a:r>
              <a:rPr lang="en-US" smtClean="0"/>
              <a:t>Portfolio Highlights</a:t>
            </a:r>
          </a:p>
          <a:p>
            <a:pPr eaLnBrk="1" hangingPunct="1"/>
            <a:r>
              <a:rPr lang="en-US" smtClean="0"/>
              <a:t>Attribution Analysis</a:t>
            </a:r>
          </a:p>
          <a:p>
            <a:pPr eaLnBrk="1" hangingPunct="1"/>
            <a:r>
              <a:rPr lang="en-US" smtClean="0"/>
              <a:t>Takeaways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p:txBody>
          <a:bodyPr/>
          <a:lstStyle/>
          <a:p>
            <a:pPr eaLnBrk="1" hangingPunct="1"/>
            <a:r>
              <a:rPr lang="en-US" sz="4000" smtClean="0"/>
              <a:t>Selection Effect</a:t>
            </a:r>
          </a:p>
        </p:txBody>
      </p:sp>
      <p:sp>
        <p:nvSpPr>
          <p:cNvPr id="134146" name="Rectangle 4"/>
          <p:cNvSpPr>
            <a:spLocks noChangeArrowheads="1"/>
          </p:cNvSpPr>
          <p:nvPr/>
        </p:nvSpPr>
        <p:spPr bwMode="auto">
          <a:xfrm>
            <a:off x="7086600" y="5588000"/>
            <a:ext cx="1600200" cy="381000"/>
          </a:xfrm>
          <a:prstGeom prst="rect">
            <a:avLst/>
          </a:prstGeom>
          <a:solidFill>
            <a:schemeClr val="bg1"/>
          </a:solidFill>
          <a:ln w="76200" algn="ctr">
            <a:solidFill>
              <a:schemeClr val="bg1"/>
            </a:solidFill>
            <a:miter lim="800000"/>
            <a:headEnd type="none" w="sm" len="sm"/>
            <a:tailEnd type="none" w="sm" len="sm"/>
          </a:ln>
        </p:spPr>
        <p:txBody>
          <a:bodyPr wrap="none" anchor="ctr"/>
          <a:lstStyle/>
          <a:p>
            <a:endParaRPr lang="en-US" sz="1800">
              <a:solidFill>
                <a:srgbClr val="000000"/>
              </a:solidFill>
              <a:latin typeface="Arial" charset="0"/>
            </a:endParaRPr>
          </a:p>
        </p:txBody>
      </p:sp>
      <p:graphicFrame>
        <p:nvGraphicFramePr>
          <p:cNvPr id="9" name="Chart 8"/>
          <p:cNvGraphicFramePr/>
          <p:nvPr/>
        </p:nvGraphicFramePr>
        <p:xfrm>
          <a:off x="609600" y="1143000"/>
          <a:ext cx="7848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5943600"/>
            <a:ext cx="4724400" cy="381000"/>
          </a:xfrm>
          <a:prstGeom prst="rect">
            <a:avLst/>
          </a:prstGeom>
          <a:noFill/>
          <a:ln w="9525">
            <a:noFill/>
            <a:miter lim="800000"/>
            <a:headEnd/>
            <a:tailEnd/>
          </a:ln>
        </p:spPr>
        <p:txBody>
          <a:bodyPr anchor="ctr"/>
          <a:lstStyle/>
          <a:p>
            <a:pPr>
              <a:defRPr/>
            </a:pPr>
            <a:r>
              <a:rPr lang="en-US" sz="1600" b="1" kern="0" dirty="0">
                <a:latin typeface="Garamond" pitchFamily="18" charset="0"/>
              </a:rPr>
              <a:t>Data Source: Fifth Third Asset Management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Grp="1"/>
          </p:cNvGraphicFramePr>
          <p:nvPr/>
        </p:nvGraphicFramePr>
        <p:xfrm>
          <a:off x="304800" y="1371600"/>
          <a:ext cx="807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6194" name="Rectangle 2"/>
          <p:cNvSpPr>
            <a:spLocks noGrp="1" noChangeArrowheads="1"/>
          </p:cNvSpPr>
          <p:nvPr>
            <p:ph type="title" idx="4294967295"/>
          </p:nvPr>
        </p:nvSpPr>
        <p:spPr/>
        <p:txBody>
          <a:bodyPr/>
          <a:lstStyle/>
          <a:p>
            <a:pPr eaLnBrk="1" hangingPunct="1"/>
            <a:r>
              <a:rPr lang="en-US" sz="4000" smtClean="0"/>
              <a:t>Risk-adjusted Performance</a:t>
            </a:r>
          </a:p>
        </p:txBody>
      </p:sp>
      <p:sp>
        <p:nvSpPr>
          <p:cNvPr id="136195" name="Rectangle 3"/>
          <p:cNvSpPr>
            <a:spLocks noChangeArrowheads="1"/>
          </p:cNvSpPr>
          <p:nvPr/>
        </p:nvSpPr>
        <p:spPr bwMode="auto">
          <a:xfrm>
            <a:off x="381000" y="952500"/>
            <a:ext cx="8153400" cy="6858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b="1">
                <a:solidFill>
                  <a:srgbClr val="000000"/>
                </a:solidFill>
                <a:latin typeface="Garamond" pitchFamily="18" charset="0"/>
              </a:rPr>
              <a:t>How did the Fund perform on a risk-adjusted basis?</a:t>
            </a:r>
          </a:p>
        </p:txBody>
      </p:sp>
      <p:sp>
        <p:nvSpPr>
          <p:cNvPr id="136196" name="Line 9"/>
          <p:cNvSpPr>
            <a:spLocks noChangeShapeType="1"/>
          </p:cNvSpPr>
          <p:nvPr/>
        </p:nvSpPr>
        <p:spPr bwMode="auto">
          <a:xfrm>
            <a:off x="2057400" y="1981200"/>
            <a:ext cx="0" cy="0"/>
          </a:xfrm>
          <a:prstGeom prst="line">
            <a:avLst/>
          </a:prstGeom>
          <a:noFill/>
          <a:ln w="76200">
            <a:solidFill>
              <a:schemeClr val="tx1"/>
            </a:solidFill>
            <a:round/>
            <a:headEnd type="none" w="sm" len="sm"/>
            <a:tailEnd type="triangle" w="sm" len="sm"/>
          </a:ln>
        </p:spPr>
        <p:txBody>
          <a:bodyPr/>
          <a:lstStyle/>
          <a:p>
            <a:endParaRPr lang="en-US"/>
          </a:p>
        </p:txBody>
      </p:sp>
      <p:sp>
        <p:nvSpPr>
          <p:cNvPr id="136197" name="TextBox 30"/>
          <p:cNvSpPr txBox="1">
            <a:spLocks noChangeArrowheads="1"/>
          </p:cNvSpPr>
          <p:nvPr/>
        </p:nvSpPr>
        <p:spPr bwMode="auto">
          <a:xfrm>
            <a:off x="5334000" y="4233863"/>
            <a:ext cx="3505200" cy="1938337"/>
          </a:xfrm>
          <a:prstGeom prst="rect">
            <a:avLst/>
          </a:prstGeom>
          <a:noFill/>
          <a:ln w="9525">
            <a:noFill/>
            <a:miter lim="800000"/>
            <a:headEnd/>
            <a:tailEnd/>
          </a:ln>
        </p:spPr>
        <p:txBody>
          <a:bodyPr>
            <a:spAutoFit/>
          </a:bodyPr>
          <a:lstStyle/>
          <a:p>
            <a:pPr algn="ctr" eaLnBrk="0" hangingPunct="0"/>
            <a:r>
              <a:rPr lang="en-US" sz="2000" b="1">
                <a:latin typeface="Garamond" pitchFamily="18" charset="0"/>
              </a:rPr>
              <a:t>Higher return</a:t>
            </a:r>
          </a:p>
          <a:p>
            <a:pPr algn="ctr" eaLnBrk="0" hangingPunct="0"/>
            <a:r>
              <a:rPr lang="en-US" sz="2000" b="1">
                <a:latin typeface="Garamond" pitchFamily="18" charset="0"/>
              </a:rPr>
              <a:t>+</a:t>
            </a:r>
          </a:p>
          <a:p>
            <a:pPr algn="ctr" eaLnBrk="0" hangingPunct="0"/>
            <a:r>
              <a:rPr lang="en-US" sz="2000" b="1">
                <a:latin typeface="Garamond" pitchFamily="18" charset="0"/>
              </a:rPr>
              <a:t>Lower volatility</a:t>
            </a:r>
          </a:p>
          <a:p>
            <a:pPr algn="ctr" eaLnBrk="0" hangingPunct="0"/>
            <a:r>
              <a:rPr lang="en-US" sz="2000" b="1">
                <a:latin typeface="Garamond" pitchFamily="18" charset="0"/>
              </a:rPr>
              <a:t>=</a:t>
            </a:r>
          </a:p>
          <a:p>
            <a:pPr algn="ctr" eaLnBrk="0" hangingPunct="0"/>
            <a:r>
              <a:rPr lang="en-US" sz="2000" b="1">
                <a:latin typeface="Garamond" pitchFamily="18" charset="0"/>
              </a:rPr>
              <a:t>Higher risk-adjusted performance</a:t>
            </a:r>
          </a:p>
        </p:txBody>
      </p:sp>
      <p:graphicFrame>
        <p:nvGraphicFramePr>
          <p:cNvPr id="34" name="Table 33"/>
          <p:cNvGraphicFramePr>
            <a:graphicFrameLocks noGrp="1"/>
          </p:cNvGraphicFramePr>
          <p:nvPr/>
        </p:nvGraphicFramePr>
        <p:xfrm>
          <a:off x="533400" y="4305300"/>
          <a:ext cx="4876800" cy="1600200"/>
        </p:xfrm>
        <a:graphic>
          <a:graphicData uri="http://schemas.openxmlformats.org/drawingml/2006/table">
            <a:tbl>
              <a:tblPr/>
              <a:tblGrid>
                <a:gridCol w="1939312"/>
                <a:gridCol w="979163"/>
                <a:gridCol w="979163"/>
                <a:gridCol w="979163"/>
              </a:tblGrid>
              <a:tr h="800100">
                <a:tc>
                  <a:txBody>
                    <a:bodyPr/>
                    <a:lstStyle/>
                    <a:p>
                      <a:pPr algn="ctr" fontAlgn="b"/>
                      <a:r>
                        <a:rPr lang="en-US" sz="1600" b="0" i="0" u="none" strike="noStrike" dirty="0">
                          <a:solidFill>
                            <a:srgbClr val="FFFFFF"/>
                          </a:solidFill>
                          <a:latin typeface="Garamond"/>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600" b="0" i="0" u="none" strike="noStrike">
                          <a:solidFill>
                            <a:srgbClr val="FFFFFF"/>
                          </a:solidFill>
                          <a:latin typeface="Garamond"/>
                        </a:rPr>
                        <a:t>SIM Fund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600" b="0" i="0" u="none" strike="noStrike">
                          <a:solidFill>
                            <a:srgbClr val="FFFFFF"/>
                          </a:solidFill>
                          <a:latin typeface="Garamond"/>
                        </a:rPr>
                        <a:t>Russell Midcap Growth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1600" b="0" i="0" u="none" strike="noStrike" dirty="0">
                          <a:solidFill>
                            <a:srgbClr val="FFFFFF"/>
                          </a:solidFill>
                          <a:latin typeface="Garamond"/>
                        </a:rPr>
                        <a:t>S&amp;P 500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r>
              <a:tr h="266700">
                <a:tc>
                  <a:txBody>
                    <a:bodyPr/>
                    <a:lstStyle/>
                    <a:p>
                      <a:pPr algn="l" fontAlgn="b"/>
                      <a:r>
                        <a:rPr lang="en-US" sz="1600" b="0" i="0" u="none" strike="noStrike">
                          <a:solidFill>
                            <a:srgbClr val="000000"/>
                          </a:solidFill>
                          <a:latin typeface="Garamond"/>
                        </a:rPr>
                        <a:t>Annualized return</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latin typeface="Garamond"/>
                        </a:rPr>
                        <a:t>41.96%</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latin typeface="Garamond"/>
                        </a:rPr>
                        <a:t>40.51%</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latin typeface="Garamond"/>
                        </a:rPr>
                        <a:t>21.57%</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6700">
                <a:tc>
                  <a:txBody>
                    <a:bodyPr/>
                    <a:lstStyle/>
                    <a:p>
                      <a:pPr algn="l" fontAlgn="b"/>
                      <a:r>
                        <a:rPr lang="en-US" sz="1600" b="0" i="0" u="none" strike="noStrike" dirty="0">
                          <a:solidFill>
                            <a:srgbClr val="000000"/>
                          </a:solidFill>
                          <a:latin typeface="Garamond"/>
                        </a:rPr>
                        <a:t>Standard deviation</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00"/>
                          </a:solidFill>
                          <a:latin typeface="Garamond"/>
                        </a:rPr>
                        <a:t>12.96%</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00"/>
                          </a:solidFill>
                          <a:latin typeface="Garamond"/>
                        </a:rPr>
                        <a:t>14.52%</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00"/>
                          </a:solidFill>
                          <a:latin typeface="Garamond"/>
                        </a:rPr>
                        <a:t>13.23%</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600" b="1" i="0" u="none" strike="noStrike">
                          <a:solidFill>
                            <a:srgbClr val="000000"/>
                          </a:solidFill>
                          <a:latin typeface="Garamond"/>
                        </a:rPr>
                        <a:t>Sharpe Ratio</a:t>
                      </a:r>
                    </a:p>
                  </a:txBody>
                  <a:tcPr marL="857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latin typeface="Garamond"/>
                        </a:rPr>
                        <a:t>3.21</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latin typeface="Garamond"/>
                        </a:rPr>
                        <a:t>2.76</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latin typeface="Garamond"/>
                        </a:rPr>
                        <a:t>1.60</a:t>
                      </a:r>
                    </a:p>
                  </a:txBody>
                  <a:tcPr marL="9525" marR="857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ctrTitle" idx="4294967295"/>
          </p:nvPr>
        </p:nvSpPr>
        <p:spPr>
          <a:xfrm>
            <a:off x="0" y="2743200"/>
            <a:ext cx="9144000" cy="1143000"/>
          </a:xfrm>
        </p:spPr>
        <p:txBody>
          <a:bodyPr/>
          <a:lstStyle/>
          <a:p>
            <a:pPr algn="ctr" eaLnBrk="1" hangingPunct="1"/>
            <a:r>
              <a:rPr lang="en-US" smtClean="0"/>
              <a:t>Takeaways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p:txBody>
          <a:bodyPr/>
          <a:lstStyle/>
          <a:p>
            <a:r>
              <a:rPr lang="en-US" sz="4000" smtClean="0"/>
              <a:t>Learning Points</a:t>
            </a:r>
          </a:p>
        </p:txBody>
      </p:sp>
      <p:sp>
        <p:nvSpPr>
          <p:cNvPr id="140290" name="Rectangle 3"/>
          <p:cNvSpPr>
            <a:spLocks noChangeArrowheads="1"/>
          </p:cNvSpPr>
          <p:nvPr/>
        </p:nvSpPr>
        <p:spPr bwMode="auto">
          <a:xfrm>
            <a:off x="457200" y="990600"/>
            <a:ext cx="8153400" cy="9906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endParaRPr lang="en-US" sz="3200" b="1">
              <a:latin typeface="Garamond" pitchFamily="18" charset="0"/>
            </a:endParaRPr>
          </a:p>
        </p:txBody>
      </p:sp>
      <p:sp>
        <p:nvSpPr>
          <p:cNvPr id="140291" name="Rectangle 3"/>
          <p:cNvSpPr>
            <a:spLocks noGrp="1" noChangeArrowheads="1"/>
          </p:cNvSpPr>
          <p:nvPr>
            <p:ph type="body" idx="4294967295"/>
          </p:nvPr>
        </p:nvSpPr>
        <p:spPr>
          <a:xfrm>
            <a:off x="533400" y="1524000"/>
            <a:ext cx="7772400" cy="4572000"/>
          </a:xfrm>
        </p:spPr>
        <p:txBody>
          <a:bodyPr/>
          <a:lstStyle/>
          <a:p>
            <a:pPr fontAlgn="ctr"/>
            <a:r>
              <a:rPr lang="en-US" smtClean="0"/>
              <a:t>Start with an economic outlook</a:t>
            </a:r>
          </a:p>
          <a:p>
            <a:pPr fontAlgn="ctr"/>
            <a:r>
              <a:rPr lang="en-US" smtClean="0"/>
              <a:t>Importance of style selection &amp; allocation</a:t>
            </a:r>
          </a:p>
          <a:p>
            <a:pPr fontAlgn="ctr"/>
            <a:r>
              <a:rPr lang="en-US" smtClean="0"/>
              <a:t>Value of strong fundamentals</a:t>
            </a:r>
          </a:p>
          <a:p>
            <a:pPr fontAlgn="ctr"/>
            <a:r>
              <a:rPr lang="en-US" smtClean="0"/>
              <a:t>Look beyond the numbers</a:t>
            </a:r>
          </a:p>
          <a:p>
            <a:pPr fontAlgn="ctr"/>
            <a:r>
              <a:rPr lang="en-US" smtClean="0"/>
              <a:t>Long-term perspective</a:t>
            </a:r>
          </a:p>
          <a:p>
            <a:pPr fontAlgn="ctr"/>
            <a:r>
              <a:rPr lang="en-US" smtClean="0"/>
              <a:t>ADR reporting issues</a:t>
            </a:r>
          </a:p>
          <a:p>
            <a:pPr fontAlgn="ct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idx="4294967295"/>
          </p:nvPr>
        </p:nvSpPr>
        <p:spPr/>
        <p:txBody>
          <a:bodyPr/>
          <a:lstStyle/>
          <a:p>
            <a:r>
              <a:rPr lang="en-US" sz="4000" smtClean="0"/>
              <a:t>Thank You</a:t>
            </a:r>
          </a:p>
        </p:txBody>
      </p:sp>
      <p:sp>
        <p:nvSpPr>
          <p:cNvPr id="142338" name="Rectangle 3"/>
          <p:cNvSpPr>
            <a:spLocks noChangeArrowheads="1"/>
          </p:cNvSpPr>
          <p:nvPr/>
        </p:nvSpPr>
        <p:spPr bwMode="auto">
          <a:xfrm>
            <a:off x="457200" y="990600"/>
            <a:ext cx="8153400" cy="9906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endParaRPr lang="en-US" sz="3200" b="1">
              <a:latin typeface="Garamond" pitchFamily="18" charset="0"/>
            </a:endParaRPr>
          </a:p>
        </p:txBody>
      </p:sp>
      <p:sp>
        <p:nvSpPr>
          <p:cNvPr id="142339" name="Rectangle 3"/>
          <p:cNvSpPr>
            <a:spLocks noGrp="1" noChangeArrowheads="1"/>
          </p:cNvSpPr>
          <p:nvPr>
            <p:ph type="body" idx="4294967295"/>
          </p:nvPr>
        </p:nvSpPr>
        <p:spPr>
          <a:xfrm>
            <a:off x="533400" y="1524000"/>
            <a:ext cx="7772400" cy="4572000"/>
          </a:xfrm>
        </p:spPr>
        <p:txBody>
          <a:bodyPr/>
          <a:lstStyle/>
          <a:p>
            <a:pPr eaLnBrk="1" hangingPunct="1"/>
            <a:r>
              <a:rPr lang="en-US" smtClean="0"/>
              <a:t>Thank you to:</a:t>
            </a:r>
          </a:p>
          <a:p>
            <a:pPr lvl="1" eaLnBrk="1" hangingPunct="1"/>
            <a:r>
              <a:rPr lang="en-US" smtClean="0"/>
              <a:t>Board of Directors</a:t>
            </a:r>
          </a:p>
          <a:p>
            <a:pPr lvl="1" eaLnBrk="1" hangingPunct="1"/>
            <a:r>
              <a:rPr lang="en-US" smtClean="0"/>
              <a:t>Keith Wirtz, Justin Dammel, and Fifth Third</a:t>
            </a:r>
          </a:p>
          <a:p>
            <a:pPr lvl="1" eaLnBrk="1" hangingPunct="1"/>
            <a:r>
              <a:rPr lang="en-US" smtClean="0"/>
              <a:t>Jeanne Elliott</a:t>
            </a:r>
          </a:p>
          <a:p>
            <a:pPr lvl="1" eaLnBrk="1" hangingPunct="1"/>
            <a:r>
              <a:rPr lang="en-US" smtClean="0"/>
              <a:t>Herb Kaufman</a:t>
            </a:r>
          </a:p>
          <a:p>
            <a:pPr fontAlgn="ct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0"/>
          <p:cNvPicPr>
            <a:picLocks noChangeAspect="1" noChangeArrowheads="1"/>
          </p:cNvPicPr>
          <p:nvPr/>
        </p:nvPicPr>
        <p:blipFill>
          <a:blip r:embed="rId3"/>
          <a:srcRect/>
          <a:stretch>
            <a:fillRect/>
          </a:stretch>
        </p:blipFill>
        <p:spPr bwMode="auto">
          <a:xfrm>
            <a:off x="165100" y="1066800"/>
            <a:ext cx="1116013" cy="1673225"/>
          </a:xfrm>
          <a:prstGeom prst="rect">
            <a:avLst/>
          </a:prstGeom>
          <a:noFill/>
          <a:ln w="76200" algn="ctr">
            <a:noFill/>
            <a:miter lim="800000"/>
            <a:headEnd type="none" w="sm" len="sm"/>
            <a:tailEnd type="none" w="sm" len="sm"/>
          </a:ln>
        </p:spPr>
      </p:pic>
      <p:sp>
        <p:nvSpPr>
          <p:cNvPr id="144386" name="Rectangle 7"/>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r>
              <a:rPr lang="en-US" sz="1400">
                <a:solidFill>
                  <a:srgbClr val="A50021"/>
                </a:solidFill>
              </a:rPr>
              <a:t>2</a:t>
            </a:r>
          </a:p>
        </p:txBody>
      </p:sp>
      <p:sp>
        <p:nvSpPr>
          <p:cNvPr id="144387" name="Rectangle 2"/>
          <p:cNvSpPr>
            <a:spLocks noGrp="1" noChangeArrowheads="1"/>
          </p:cNvSpPr>
          <p:nvPr>
            <p:ph type="title" idx="4294967295"/>
          </p:nvPr>
        </p:nvSpPr>
        <p:spPr/>
        <p:txBody>
          <a:bodyPr/>
          <a:lstStyle/>
          <a:p>
            <a:pPr eaLnBrk="1" hangingPunct="1"/>
            <a:r>
              <a:rPr lang="en-US" sz="4000" smtClean="0"/>
              <a:t>2010-2011 Student Managers</a:t>
            </a:r>
          </a:p>
        </p:txBody>
      </p:sp>
      <p:sp>
        <p:nvSpPr>
          <p:cNvPr id="144388" name="Text Box 10"/>
          <p:cNvSpPr txBox="1">
            <a:spLocks noChangeArrowheads="1"/>
          </p:cNvSpPr>
          <p:nvPr/>
        </p:nvSpPr>
        <p:spPr bwMode="auto">
          <a:xfrm>
            <a:off x="1281113" y="1225550"/>
            <a:ext cx="1893887" cy="1276350"/>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Amol Agarwal</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2011</a:t>
            </a:r>
          </a:p>
        </p:txBody>
      </p:sp>
      <p:sp>
        <p:nvSpPr>
          <p:cNvPr id="144389" name="Text Box 10"/>
          <p:cNvSpPr txBox="1">
            <a:spLocks noChangeArrowheads="1"/>
          </p:cNvSpPr>
          <p:nvPr/>
        </p:nvSpPr>
        <p:spPr bwMode="auto">
          <a:xfrm>
            <a:off x="1281113" y="4819650"/>
            <a:ext cx="2057400" cy="1276350"/>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Joe Downs</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2011</a:t>
            </a:r>
          </a:p>
        </p:txBody>
      </p:sp>
      <p:sp>
        <p:nvSpPr>
          <p:cNvPr id="144390" name="Text Box 10"/>
          <p:cNvSpPr txBox="1">
            <a:spLocks noChangeArrowheads="1"/>
          </p:cNvSpPr>
          <p:nvPr/>
        </p:nvSpPr>
        <p:spPr bwMode="auto">
          <a:xfrm>
            <a:off x="7219950" y="1225550"/>
            <a:ext cx="1905000" cy="1276350"/>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Jonathan Kielmeyer</a:t>
            </a:r>
          </a:p>
          <a:p>
            <a:pPr eaLnBrk="0" hangingPunct="0">
              <a:spcBef>
                <a:spcPct val="50000"/>
              </a:spcBef>
            </a:pPr>
            <a:r>
              <a:rPr lang="en-US" sz="1400" i="1"/>
              <a:t>W.P. Carey MBA</a:t>
            </a:r>
          </a:p>
          <a:p>
            <a:pPr eaLnBrk="0" hangingPunct="0">
              <a:spcBef>
                <a:spcPct val="50000"/>
              </a:spcBef>
            </a:pPr>
            <a:r>
              <a:rPr lang="en-US" sz="1400" i="1"/>
              <a:t>Finance &amp; Marketing</a:t>
            </a:r>
          </a:p>
          <a:p>
            <a:pPr eaLnBrk="0" hangingPunct="0">
              <a:spcBef>
                <a:spcPct val="50000"/>
              </a:spcBef>
            </a:pPr>
            <a:r>
              <a:rPr lang="en-US" sz="1400" i="1"/>
              <a:t>Class of 2011</a:t>
            </a:r>
          </a:p>
        </p:txBody>
      </p:sp>
      <p:sp>
        <p:nvSpPr>
          <p:cNvPr id="144391" name="Text Box 10"/>
          <p:cNvSpPr txBox="1">
            <a:spLocks noChangeArrowheads="1"/>
          </p:cNvSpPr>
          <p:nvPr/>
        </p:nvSpPr>
        <p:spPr bwMode="auto">
          <a:xfrm>
            <a:off x="4248150" y="3008313"/>
            <a:ext cx="2057400" cy="1277937"/>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Andrew Harper</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2011</a:t>
            </a:r>
          </a:p>
        </p:txBody>
      </p:sp>
      <p:sp>
        <p:nvSpPr>
          <p:cNvPr id="144392" name="Text Box 10"/>
          <p:cNvSpPr txBox="1">
            <a:spLocks noChangeArrowheads="1"/>
          </p:cNvSpPr>
          <p:nvPr/>
        </p:nvSpPr>
        <p:spPr bwMode="auto">
          <a:xfrm>
            <a:off x="4248150" y="4819650"/>
            <a:ext cx="2057400" cy="1276350"/>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Benjamin Hawthorne</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2011</a:t>
            </a:r>
          </a:p>
        </p:txBody>
      </p:sp>
      <p:sp>
        <p:nvSpPr>
          <p:cNvPr id="144393" name="Text Box 10"/>
          <p:cNvSpPr txBox="1">
            <a:spLocks noChangeArrowheads="1"/>
          </p:cNvSpPr>
          <p:nvPr/>
        </p:nvSpPr>
        <p:spPr bwMode="auto">
          <a:xfrm>
            <a:off x="1281113" y="3008313"/>
            <a:ext cx="2057400" cy="1277937"/>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Jameson Bennett</a:t>
            </a:r>
          </a:p>
          <a:p>
            <a:pPr eaLnBrk="0" hangingPunct="0">
              <a:spcBef>
                <a:spcPct val="50000"/>
              </a:spcBef>
            </a:pPr>
            <a:r>
              <a:rPr lang="en-US" sz="1400" i="1"/>
              <a:t>W.P. Carey MBA</a:t>
            </a:r>
          </a:p>
          <a:p>
            <a:pPr eaLnBrk="0" hangingPunct="0">
              <a:spcBef>
                <a:spcPct val="50000"/>
              </a:spcBef>
            </a:pPr>
            <a:r>
              <a:rPr lang="en-US" sz="1400" i="1"/>
              <a:t>Finance &amp; Real Estate</a:t>
            </a:r>
          </a:p>
          <a:p>
            <a:pPr eaLnBrk="0" hangingPunct="0">
              <a:spcBef>
                <a:spcPct val="50000"/>
              </a:spcBef>
            </a:pPr>
            <a:r>
              <a:rPr lang="en-US" sz="1400" i="1"/>
              <a:t>Class of 2011</a:t>
            </a:r>
          </a:p>
        </p:txBody>
      </p:sp>
      <p:pic>
        <p:nvPicPr>
          <p:cNvPr id="144394" name="Picture 11"/>
          <p:cNvPicPr>
            <a:picLocks noChangeAspect="1" noChangeArrowheads="1"/>
          </p:cNvPicPr>
          <p:nvPr/>
        </p:nvPicPr>
        <p:blipFill>
          <a:blip r:embed="rId4"/>
          <a:srcRect/>
          <a:stretch>
            <a:fillRect/>
          </a:stretch>
        </p:blipFill>
        <p:spPr bwMode="auto">
          <a:xfrm>
            <a:off x="165100" y="2852738"/>
            <a:ext cx="1116013" cy="1673225"/>
          </a:xfrm>
          <a:prstGeom prst="rect">
            <a:avLst/>
          </a:prstGeom>
          <a:noFill/>
          <a:ln w="76200" algn="ctr">
            <a:noFill/>
            <a:miter lim="800000"/>
            <a:headEnd type="none" w="sm" len="sm"/>
            <a:tailEnd type="none" w="sm" len="sm"/>
          </a:ln>
        </p:spPr>
      </p:pic>
      <p:pic>
        <p:nvPicPr>
          <p:cNvPr id="144395" name="Picture 12"/>
          <p:cNvPicPr>
            <a:picLocks noChangeAspect="1" noChangeArrowheads="1"/>
          </p:cNvPicPr>
          <p:nvPr/>
        </p:nvPicPr>
        <p:blipFill>
          <a:blip r:embed="rId5"/>
          <a:srcRect/>
          <a:stretch>
            <a:fillRect/>
          </a:stretch>
        </p:blipFill>
        <p:spPr bwMode="auto">
          <a:xfrm>
            <a:off x="6105525" y="1066800"/>
            <a:ext cx="1116013" cy="1673225"/>
          </a:xfrm>
          <a:prstGeom prst="rect">
            <a:avLst/>
          </a:prstGeom>
          <a:noFill/>
          <a:ln w="76200" algn="ctr">
            <a:noFill/>
            <a:miter lim="800000"/>
            <a:headEnd type="none" w="sm" len="sm"/>
            <a:tailEnd type="none" w="sm" len="sm"/>
          </a:ln>
        </p:spPr>
      </p:pic>
      <p:pic>
        <p:nvPicPr>
          <p:cNvPr id="144396" name="Picture 13"/>
          <p:cNvPicPr>
            <a:picLocks noChangeAspect="1" noChangeArrowheads="1"/>
          </p:cNvPicPr>
          <p:nvPr/>
        </p:nvPicPr>
        <p:blipFill>
          <a:blip r:embed="rId6"/>
          <a:srcRect/>
          <a:stretch>
            <a:fillRect/>
          </a:stretch>
        </p:blipFill>
        <p:spPr bwMode="auto">
          <a:xfrm>
            <a:off x="3133725" y="4651375"/>
            <a:ext cx="1116013" cy="1673225"/>
          </a:xfrm>
          <a:prstGeom prst="rect">
            <a:avLst/>
          </a:prstGeom>
          <a:noFill/>
          <a:ln w="76200" algn="ctr">
            <a:noFill/>
            <a:miter lim="800000"/>
            <a:headEnd type="none" w="sm" len="sm"/>
            <a:tailEnd type="none" w="sm" len="sm"/>
          </a:ln>
        </p:spPr>
      </p:pic>
      <p:pic>
        <p:nvPicPr>
          <p:cNvPr id="144397" name="Picture 14"/>
          <p:cNvPicPr>
            <a:picLocks noChangeAspect="1" noChangeArrowheads="1"/>
          </p:cNvPicPr>
          <p:nvPr/>
        </p:nvPicPr>
        <p:blipFill>
          <a:blip r:embed="rId7"/>
          <a:srcRect/>
          <a:stretch>
            <a:fillRect/>
          </a:stretch>
        </p:blipFill>
        <p:spPr bwMode="auto">
          <a:xfrm>
            <a:off x="3133725" y="1066800"/>
            <a:ext cx="1116013" cy="1673225"/>
          </a:xfrm>
          <a:prstGeom prst="rect">
            <a:avLst/>
          </a:prstGeom>
          <a:noFill/>
          <a:ln w="76200" algn="ctr">
            <a:noFill/>
            <a:miter lim="800000"/>
            <a:headEnd type="none" w="sm" len="sm"/>
            <a:tailEnd type="none" w="sm" len="sm"/>
          </a:ln>
        </p:spPr>
      </p:pic>
      <p:pic>
        <p:nvPicPr>
          <p:cNvPr id="144398" name="Picture 15"/>
          <p:cNvPicPr>
            <a:picLocks noChangeAspect="1" noChangeArrowheads="1"/>
          </p:cNvPicPr>
          <p:nvPr/>
        </p:nvPicPr>
        <p:blipFill>
          <a:blip r:embed="rId8"/>
          <a:srcRect/>
          <a:stretch>
            <a:fillRect/>
          </a:stretch>
        </p:blipFill>
        <p:spPr bwMode="auto">
          <a:xfrm>
            <a:off x="6105525" y="2852738"/>
            <a:ext cx="1116013" cy="1673225"/>
          </a:xfrm>
          <a:prstGeom prst="rect">
            <a:avLst/>
          </a:prstGeom>
          <a:noFill/>
          <a:ln w="76200" algn="ctr">
            <a:noFill/>
            <a:miter lim="800000"/>
            <a:headEnd type="none" w="sm" len="sm"/>
            <a:tailEnd type="none" w="sm" len="sm"/>
          </a:ln>
        </p:spPr>
      </p:pic>
      <p:pic>
        <p:nvPicPr>
          <p:cNvPr id="144399" name="Picture 16"/>
          <p:cNvPicPr>
            <a:picLocks noChangeAspect="1" noChangeArrowheads="1"/>
          </p:cNvPicPr>
          <p:nvPr/>
        </p:nvPicPr>
        <p:blipFill>
          <a:blip r:embed="rId9"/>
          <a:srcRect/>
          <a:stretch>
            <a:fillRect/>
          </a:stretch>
        </p:blipFill>
        <p:spPr bwMode="auto">
          <a:xfrm>
            <a:off x="165100" y="4648200"/>
            <a:ext cx="1116013" cy="1673225"/>
          </a:xfrm>
          <a:prstGeom prst="rect">
            <a:avLst/>
          </a:prstGeom>
          <a:noFill/>
          <a:ln w="76200" algn="ctr">
            <a:noFill/>
            <a:miter lim="800000"/>
            <a:headEnd type="none" w="sm" len="sm"/>
            <a:tailEnd type="none" w="sm" len="sm"/>
          </a:ln>
        </p:spPr>
      </p:pic>
      <p:pic>
        <p:nvPicPr>
          <p:cNvPr id="144400" name="Picture 17"/>
          <p:cNvPicPr>
            <a:picLocks noChangeAspect="1" noChangeArrowheads="1"/>
          </p:cNvPicPr>
          <p:nvPr/>
        </p:nvPicPr>
        <p:blipFill>
          <a:blip r:embed="rId10"/>
          <a:srcRect/>
          <a:stretch>
            <a:fillRect/>
          </a:stretch>
        </p:blipFill>
        <p:spPr bwMode="auto">
          <a:xfrm>
            <a:off x="3133725" y="2852738"/>
            <a:ext cx="1116013" cy="1673225"/>
          </a:xfrm>
          <a:prstGeom prst="rect">
            <a:avLst/>
          </a:prstGeom>
          <a:noFill/>
          <a:ln w="76200" algn="ctr">
            <a:noFill/>
            <a:miter lim="800000"/>
            <a:headEnd type="none" w="sm" len="sm"/>
            <a:tailEnd type="none" w="sm" len="sm"/>
          </a:ln>
        </p:spPr>
      </p:pic>
      <p:sp>
        <p:nvSpPr>
          <p:cNvPr id="144401" name="Text Box 10"/>
          <p:cNvSpPr txBox="1">
            <a:spLocks noChangeArrowheads="1"/>
          </p:cNvSpPr>
          <p:nvPr/>
        </p:nvSpPr>
        <p:spPr bwMode="auto">
          <a:xfrm>
            <a:off x="4248150" y="1225550"/>
            <a:ext cx="2057400" cy="1276350"/>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Praveen Gujar</a:t>
            </a:r>
          </a:p>
          <a:p>
            <a:pPr eaLnBrk="0" hangingPunct="0">
              <a:spcBef>
                <a:spcPct val="50000"/>
              </a:spcBef>
            </a:pPr>
            <a:r>
              <a:rPr lang="en-US" sz="1400" i="1"/>
              <a:t>W.P. Carey MBA</a:t>
            </a:r>
          </a:p>
          <a:p>
            <a:pPr eaLnBrk="0" hangingPunct="0">
              <a:spcBef>
                <a:spcPct val="50000"/>
              </a:spcBef>
            </a:pPr>
            <a:r>
              <a:rPr lang="en-US" sz="1400" i="1"/>
              <a:t>Finance</a:t>
            </a:r>
          </a:p>
          <a:p>
            <a:pPr eaLnBrk="0" hangingPunct="0">
              <a:spcBef>
                <a:spcPct val="50000"/>
              </a:spcBef>
            </a:pPr>
            <a:r>
              <a:rPr lang="en-US" sz="1400" i="1"/>
              <a:t>Class of 2011</a:t>
            </a:r>
          </a:p>
        </p:txBody>
      </p:sp>
      <p:sp>
        <p:nvSpPr>
          <p:cNvPr id="144402" name="Text Box 10"/>
          <p:cNvSpPr txBox="1">
            <a:spLocks noChangeArrowheads="1"/>
          </p:cNvSpPr>
          <p:nvPr/>
        </p:nvSpPr>
        <p:spPr bwMode="auto">
          <a:xfrm>
            <a:off x="7219950" y="3008313"/>
            <a:ext cx="1905000" cy="1277937"/>
          </a:xfrm>
          <a:prstGeom prst="rect">
            <a:avLst/>
          </a:prstGeom>
          <a:noFill/>
          <a:ln w="76200" algn="ctr">
            <a:noFill/>
            <a:miter lim="800000"/>
            <a:headEnd type="none" w="sm" len="sm"/>
            <a:tailEnd type="none" w="sm" len="sm"/>
          </a:ln>
        </p:spPr>
        <p:txBody>
          <a:bodyPr>
            <a:spAutoFit/>
          </a:bodyPr>
          <a:lstStyle/>
          <a:p>
            <a:pPr eaLnBrk="0" hangingPunct="0">
              <a:spcBef>
                <a:spcPct val="50000"/>
              </a:spcBef>
            </a:pPr>
            <a:r>
              <a:rPr lang="en-US" sz="1400" i="1"/>
              <a:t>Andre Shearer</a:t>
            </a:r>
          </a:p>
          <a:p>
            <a:pPr eaLnBrk="0" hangingPunct="0">
              <a:spcBef>
                <a:spcPct val="50000"/>
              </a:spcBef>
            </a:pPr>
            <a:r>
              <a:rPr lang="en-US" sz="1400" i="1"/>
              <a:t>W.P. Carey MBA/MSIM</a:t>
            </a:r>
          </a:p>
          <a:p>
            <a:pPr eaLnBrk="0" hangingPunct="0">
              <a:spcBef>
                <a:spcPct val="50000"/>
              </a:spcBef>
            </a:pPr>
            <a:r>
              <a:rPr lang="en-US" sz="1400" i="1"/>
              <a:t>Finance</a:t>
            </a:r>
          </a:p>
          <a:p>
            <a:pPr eaLnBrk="0" hangingPunct="0">
              <a:spcBef>
                <a:spcPct val="50000"/>
              </a:spcBef>
            </a:pPr>
            <a:r>
              <a:rPr lang="en-US" sz="1400" i="1"/>
              <a:t>Class of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idx="4294967295"/>
          </p:nvPr>
        </p:nvSpPr>
        <p:spPr>
          <a:xfrm>
            <a:off x="0" y="2743200"/>
            <a:ext cx="9144000" cy="1143000"/>
          </a:xfrm>
        </p:spPr>
        <p:txBody>
          <a:bodyPr/>
          <a:lstStyle/>
          <a:p>
            <a:pPr algn="ctr" eaLnBrk="1" hangingPunct="1"/>
            <a:r>
              <a:rPr lang="en-US" smtClean="0"/>
              <a:t>Overview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sz="4000" smtClean="0"/>
              <a:t>Fund Guidelines</a:t>
            </a:r>
          </a:p>
        </p:txBody>
      </p:sp>
      <p:sp>
        <p:nvSpPr>
          <p:cNvPr id="84994" name="Rectangle 3"/>
          <p:cNvSpPr>
            <a:spLocks noGrp="1" noChangeArrowheads="1"/>
          </p:cNvSpPr>
          <p:nvPr>
            <p:ph type="body" idx="1"/>
          </p:nvPr>
        </p:nvSpPr>
        <p:spPr/>
        <p:txBody>
          <a:bodyPr/>
          <a:lstStyle/>
          <a:p>
            <a:r>
              <a:rPr lang="en-US" smtClean="0"/>
              <a:t>Long-term investment strategy</a:t>
            </a:r>
          </a:p>
          <a:p>
            <a:r>
              <a:rPr lang="en-US" smtClean="0"/>
              <a:t>Minimum 75% equities</a:t>
            </a:r>
          </a:p>
          <a:p>
            <a:r>
              <a:rPr lang="en-US" smtClean="0"/>
              <a:t>Maximum 20% fixed income</a:t>
            </a:r>
          </a:p>
          <a:p>
            <a:r>
              <a:rPr lang="en-US" smtClean="0"/>
              <a:t>Maximum 10% cash</a:t>
            </a:r>
          </a:p>
          <a:p>
            <a:r>
              <a:rPr lang="en-US" smtClean="0"/>
              <a:t>$500MM minimum market cap</a:t>
            </a:r>
          </a:p>
          <a:p>
            <a:r>
              <a:rPr lang="en-US" smtClean="0"/>
              <a:t>No short selling</a:t>
            </a:r>
          </a:p>
          <a:p>
            <a:r>
              <a:rPr lang="en-US" smtClean="0"/>
              <a:t>Limits on derivatives</a:t>
            </a:r>
          </a:p>
          <a:p>
            <a:endParaRPr lang="en-US" smtClean="0"/>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z="4000" smtClean="0"/>
              <a:t>Style Selection</a:t>
            </a:r>
          </a:p>
        </p:txBody>
      </p:sp>
      <p:sp>
        <p:nvSpPr>
          <p:cNvPr id="87042" name="Rectangle 3"/>
          <p:cNvSpPr>
            <a:spLocks noGrp="1" noChangeArrowheads="1"/>
          </p:cNvSpPr>
          <p:nvPr>
            <p:ph type="body" idx="1"/>
          </p:nvPr>
        </p:nvSpPr>
        <p:spPr/>
        <p:txBody>
          <a:bodyPr/>
          <a:lstStyle/>
          <a:p>
            <a:r>
              <a:rPr lang="en-US" smtClean="0"/>
              <a:t>Style: Midcap Growth</a:t>
            </a:r>
          </a:p>
          <a:p>
            <a:pPr lvl="1"/>
            <a:r>
              <a:rPr lang="en-US" smtClean="0"/>
              <a:t>Market Cap: $2b - $10b</a:t>
            </a:r>
          </a:p>
          <a:p>
            <a:r>
              <a:rPr lang="en-US" smtClean="0"/>
              <a:t>Benchmark</a:t>
            </a:r>
          </a:p>
          <a:p>
            <a:pPr lvl="1"/>
            <a:r>
              <a:rPr lang="en-US" smtClean="0"/>
              <a:t>Russell Midcap Growth Index (RDG)</a:t>
            </a:r>
          </a:p>
          <a:p>
            <a:r>
              <a:rPr lang="en-US" smtClean="0"/>
              <a:t>Asset Allocation</a:t>
            </a:r>
          </a:p>
          <a:p>
            <a:pPr lvl="1"/>
            <a:r>
              <a:rPr lang="en-US" smtClean="0"/>
              <a:t>Equities: 92%</a:t>
            </a:r>
          </a:p>
          <a:p>
            <a:pPr lvl="1"/>
            <a:r>
              <a:rPr lang="en-US" smtClean="0"/>
              <a:t>Fixed Income: 5%</a:t>
            </a:r>
          </a:p>
          <a:p>
            <a:pPr lvl="1"/>
            <a:r>
              <a:rPr lang="en-US" smtClean="0"/>
              <a:t>Cash: 3%</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ctrTitle" idx="4294967295"/>
          </p:nvPr>
        </p:nvSpPr>
        <p:spPr>
          <a:xfrm>
            <a:off x="0" y="2743200"/>
            <a:ext cx="9144000" cy="1143000"/>
          </a:xfrm>
        </p:spPr>
        <p:txBody>
          <a:bodyPr/>
          <a:lstStyle/>
          <a:p>
            <a:pPr algn="ctr" eaLnBrk="1" hangingPunct="1"/>
            <a:r>
              <a:rPr lang="en-US" sz="4800" smtClean="0"/>
              <a:t>Portfolio Analysis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pPr eaLnBrk="1" hangingPunct="1"/>
            <a:r>
              <a:rPr lang="en-US" sz="4000" smtClean="0"/>
              <a:t>Fund Characteristics</a:t>
            </a:r>
          </a:p>
        </p:txBody>
      </p:sp>
      <p:graphicFrame>
        <p:nvGraphicFramePr>
          <p:cNvPr id="6" name="Table 5"/>
          <p:cNvGraphicFramePr>
            <a:graphicFrameLocks noGrp="1"/>
          </p:cNvGraphicFramePr>
          <p:nvPr/>
        </p:nvGraphicFramePr>
        <p:xfrm>
          <a:off x="1701800" y="2057400"/>
          <a:ext cx="5765800" cy="2628900"/>
        </p:xfrm>
        <a:graphic>
          <a:graphicData uri="http://schemas.openxmlformats.org/drawingml/2006/table">
            <a:tbl>
              <a:tblPr/>
              <a:tblGrid>
                <a:gridCol w="2641600"/>
                <a:gridCol w="1447800"/>
                <a:gridCol w="1676400"/>
              </a:tblGrid>
              <a:tr h="342900">
                <a:tc>
                  <a:txBody>
                    <a:bodyPr/>
                    <a:lstStyle/>
                    <a:p>
                      <a:pPr algn="ctr" fontAlgn="b"/>
                      <a:r>
                        <a:rPr lang="en-US" sz="2000" b="0" i="0" u="none" strike="noStrike" dirty="0">
                          <a:solidFill>
                            <a:srgbClr val="FFFFFF"/>
                          </a:solidFill>
                          <a:latin typeface="Garamond"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2000" b="0" i="0" u="none" strike="noStrike">
                          <a:solidFill>
                            <a:srgbClr val="FFFFFF"/>
                          </a:solidFill>
                          <a:latin typeface="Garamond" pitchFamily="18" charset="0"/>
                        </a:rPr>
                        <a:t>SIM Fund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a:txBody>
                    <a:bodyPr/>
                    <a:lstStyle/>
                    <a:p>
                      <a:pPr algn="ctr" fontAlgn="b"/>
                      <a:r>
                        <a:rPr lang="en-US" sz="2000" b="0" i="0" u="none" strike="noStrike" dirty="0" smtClean="0">
                          <a:solidFill>
                            <a:srgbClr val="FFFFFF"/>
                          </a:solidFill>
                          <a:latin typeface="Garamond" pitchFamily="18" charset="0"/>
                        </a:rPr>
                        <a:t>Russell Midcap Growth</a:t>
                      </a:r>
                      <a:endParaRPr lang="en-US" sz="2000" b="0" i="0" u="none" strike="noStrike" dirty="0">
                        <a:solidFill>
                          <a:srgbClr val="FFFFFF"/>
                        </a:solidFill>
                        <a:latin typeface="Garamond"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r>
              <a:tr h="333375">
                <a:tc>
                  <a:txBody>
                    <a:bodyPr/>
                    <a:lstStyle/>
                    <a:p>
                      <a:pPr algn="l" fontAlgn="b"/>
                      <a:r>
                        <a:rPr lang="en-US" sz="2000" b="0" i="0" u="none" strike="noStrike" dirty="0">
                          <a:solidFill>
                            <a:srgbClr val="000000"/>
                          </a:solidFill>
                          <a:latin typeface="Garamond" pitchFamily="18" charset="0"/>
                        </a:rPr>
                        <a:t>Market Cap ($B)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2000" b="0" i="0" u="none" strike="noStrike">
                          <a:solidFill>
                            <a:srgbClr val="000000"/>
                          </a:solidFill>
                          <a:latin typeface="Garamond" pitchFamily="18" charset="0"/>
                        </a:rPr>
                        <a:t>6,465.35</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2000" b="0" i="0" u="none" strike="noStrike">
                          <a:solidFill>
                            <a:srgbClr val="000000"/>
                          </a:solidFill>
                          <a:latin typeface="Garamond" pitchFamily="18" charset="0"/>
                        </a:rPr>
                        <a:t>7,262.96</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33375">
                <a:tc>
                  <a:txBody>
                    <a:bodyPr/>
                    <a:lstStyle/>
                    <a:p>
                      <a:pPr algn="l" fontAlgn="b"/>
                      <a:r>
                        <a:rPr lang="en-US" sz="2000" b="0" i="0" u="none" strike="noStrike" dirty="0">
                          <a:solidFill>
                            <a:srgbClr val="000000"/>
                          </a:solidFill>
                          <a:latin typeface="Garamond" pitchFamily="18" charset="0"/>
                        </a:rPr>
                        <a:t>Dividend Yield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dirty="0">
                          <a:solidFill>
                            <a:srgbClr val="000000"/>
                          </a:solidFill>
                          <a:latin typeface="Garamond" pitchFamily="18" charset="0"/>
                        </a:rPr>
                        <a:t>0.90</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dirty="0">
                          <a:solidFill>
                            <a:srgbClr val="000000"/>
                          </a:solidFill>
                          <a:latin typeface="Garamond" pitchFamily="18" charset="0"/>
                        </a:rPr>
                        <a:t>0.98</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3375">
                <a:tc>
                  <a:txBody>
                    <a:bodyPr/>
                    <a:lstStyle/>
                    <a:p>
                      <a:pPr algn="l" fontAlgn="b"/>
                      <a:r>
                        <a:rPr lang="en-US" sz="2000" b="0" i="0" u="none" strike="noStrike" dirty="0" smtClean="0">
                          <a:solidFill>
                            <a:srgbClr val="000000"/>
                          </a:solidFill>
                          <a:latin typeface="Garamond" pitchFamily="18" charset="0"/>
                        </a:rPr>
                        <a:t>Trailing P/E</a:t>
                      </a:r>
                      <a:endParaRPr lang="en-US" sz="2000" b="0" i="0" u="none" strike="noStrike" dirty="0">
                        <a:solidFill>
                          <a:srgbClr val="000000"/>
                        </a:solidFill>
                        <a:latin typeface="Garamond"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17.52</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31.38</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3375">
                <a:tc>
                  <a:txBody>
                    <a:bodyPr/>
                    <a:lstStyle/>
                    <a:p>
                      <a:pPr algn="l" fontAlgn="b"/>
                      <a:r>
                        <a:rPr lang="en-US" sz="2000" b="0" i="0" u="none" strike="noStrike" dirty="0">
                          <a:solidFill>
                            <a:srgbClr val="000000"/>
                          </a:solidFill>
                          <a:latin typeface="Garamond" pitchFamily="18" charset="0"/>
                        </a:rPr>
                        <a:t>Forward </a:t>
                      </a:r>
                      <a:r>
                        <a:rPr lang="en-US" sz="2000" b="0" i="0" u="none" strike="noStrike" dirty="0" smtClean="0">
                          <a:solidFill>
                            <a:srgbClr val="000000"/>
                          </a:solidFill>
                          <a:latin typeface="Garamond" pitchFamily="18" charset="0"/>
                        </a:rPr>
                        <a:t>P/E</a:t>
                      </a:r>
                      <a:endParaRPr lang="en-US" sz="2000" b="0" i="0" u="none" strike="noStrike" dirty="0">
                        <a:solidFill>
                          <a:srgbClr val="000000"/>
                        </a:solidFill>
                        <a:latin typeface="Garamond"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15.17</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21.39</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3375">
                <a:tc>
                  <a:txBody>
                    <a:bodyPr/>
                    <a:lstStyle/>
                    <a:p>
                      <a:pPr algn="l" fontAlgn="b"/>
                      <a:r>
                        <a:rPr lang="en-US" sz="2000" b="0" i="0" u="none" strike="noStrike">
                          <a:solidFill>
                            <a:srgbClr val="000000"/>
                          </a:solidFill>
                          <a:latin typeface="Garamond" pitchFamily="18" charset="0"/>
                        </a:rPr>
                        <a:t>ROA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12.33</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2000" b="0" i="0" u="none" strike="noStrike">
                          <a:solidFill>
                            <a:srgbClr val="000000"/>
                          </a:solidFill>
                          <a:latin typeface="Garamond" pitchFamily="18" charset="0"/>
                        </a:rPr>
                        <a:t>7.84</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42900">
                <a:tc>
                  <a:txBody>
                    <a:bodyPr/>
                    <a:lstStyle/>
                    <a:p>
                      <a:pPr algn="l" fontAlgn="b"/>
                      <a:r>
                        <a:rPr lang="en-US" sz="2000" b="0" i="0" u="none" strike="noStrike" dirty="0">
                          <a:solidFill>
                            <a:srgbClr val="000000"/>
                          </a:solidFill>
                          <a:latin typeface="Garamond" pitchFamily="18" charset="0"/>
                        </a:rPr>
                        <a:t>ROE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2000" b="0" i="0" u="none" strike="noStrike" dirty="0">
                          <a:solidFill>
                            <a:srgbClr val="000000"/>
                          </a:solidFill>
                          <a:latin typeface="Garamond" pitchFamily="18" charset="0"/>
                        </a:rPr>
                        <a:t>25.93</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2000" b="0" i="0" u="none" strike="noStrike" dirty="0">
                          <a:solidFill>
                            <a:srgbClr val="000000"/>
                          </a:solidFill>
                          <a:latin typeface="Garamond" pitchFamily="18" charset="0"/>
                        </a:rPr>
                        <a:t>16.68</a:t>
                      </a:r>
                    </a:p>
                  </a:txBody>
                  <a:tcPr marL="9525" marR="857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Grp="1"/>
          </p:cNvGraphicFramePr>
          <p:nvPr/>
        </p:nvGraphicFramePr>
        <p:xfrm>
          <a:off x="228600" y="1295400"/>
          <a:ext cx="8068896" cy="5127706"/>
        </p:xfrm>
        <a:graphic>
          <a:graphicData uri="http://schemas.openxmlformats.org/drawingml/2006/chart">
            <c:chart xmlns:c="http://schemas.openxmlformats.org/drawingml/2006/chart" xmlns:r="http://schemas.openxmlformats.org/officeDocument/2006/relationships" r:id="rId3"/>
          </a:graphicData>
        </a:graphic>
      </p:graphicFrame>
      <p:sp>
        <p:nvSpPr>
          <p:cNvPr id="93186" name="Rectangle 2"/>
          <p:cNvSpPr>
            <a:spLocks noGrp="1" noChangeArrowheads="1"/>
          </p:cNvSpPr>
          <p:nvPr>
            <p:ph type="title" idx="4294967295"/>
          </p:nvPr>
        </p:nvSpPr>
        <p:spPr/>
        <p:txBody>
          <a:bodyPr/>
          <a:lstStyle/>
          <a:p>
            <a:pPr eaLnBrk="1" hangingPunct="1"/>
            <a:r>
              <a:rPr lang="en-US" sz="4000" smtClean="0"/>
              <a:t>Fund Performance</a:t>
            </a:r>
          </a:p>
        </p:txBody>
      </p:sp>
      <p:sp>
        <p:nvSpPr>
          <p:cNvPr id="93187" name="Rectangle 3"/>
          <p:cNvSpPr>
            <a:spLocks noChangeArrowheads="1"/>
          </p:cNvSpPr>
          <p:nvPr/>
        </p:nvSpPr>
        <p:spPr bwMode="auto">
          <a:xfrm>
            <a:off x="381000" y="952500"/>
            <a:ext cx="8153400" cy="685800"/>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en-US" b="1">
                <a:latin typeface="Garamond" pitchFamily="18" charset="0"/>
              </a:rPr>
              <a:t>Spring Results: 11/20/09 – 4/16/10</a:t>
            </a:r>
          </a:p>
        </p:txBody>
      </p:sp>
      <p:sp>
        <p:nvSpPr>
          <p:cNvPr id="93188" name="Line 9"/>
          <p:cNvSpPr>
            <a:spLocks noChangeShapeType="1"/>
          </p:cNvSpPr>
          <p:nvPr/>
        </p:nvSpPr>
        <p:spPr bwMode="auto">
          <a:xfrm>
            <a:off x="2057400" y="1981200"/>
            <a:ext cx="0" cy="0"/>
          </a:xfrm>
          <a:prstGeom prst="line">
            <a:avLst/>
          </a:prstGeom>
          <a:noFill/>
          <a:ln w="76200">
            <a:solidFill>
              <a:schemeClr val="tx1"/>
            </a:solidFill>
            <a:round/>
            <a:headEnd type="none" w="sm" len="sm"/>
            <a:tailEnd type="triangle" w="sm" len="sm"/>
          </a:ln>
        </p:spPr>
        <p:txBody>
          <a:bodyPr/>
          <a:lstStyle/>
          <a:p>
            <a:endParaRPr lang="en-US"/>
          </a:p>
        </p:txBody>
      </p:sp>
      <p:grpSp>
        <p:nvGrpSpPr>
          <p:cNvPr id="93189" name="Group 17"/>
          <p:cNvGrpSpPr>
            <a:grpSpLocks/>
          </p:cNvGrpSpPr>
          <p:nvPr/>
        </p:nvGrpSpPr>
        <p:grpSpPr bwMode="auto">
          <a:xfrm>
            <a:off x="609600" y="3352800"/>
            <a:ext cx="2057400" cy="1676400"/>
            <a:chOff x="762000" y="2667000"/>
            <a:chExt cx="2057400" cy="1676400"/>
          </a:xfrm>
        </p:grpSpPr>
        <p:sp>
          <p:nvSpPr>
            <p:cNvPr id="93194" name="Text Box 6"/>
            <p:cNvSpPr txBox="1">
              <a:spLocks noChangeArrowheads="1"/>
            </p:cNvSpPr>
            <p:nvPr/>
          </p:nvSpPr>
          <p:spPr bwMode="auto">
            <a:xfrm>
              <a:off x="762000" y="2667000"/>
              <a:ext cx="2057400" cy="630942"/>
            </a:xfrm>
            <a:prstGeom prst="rect">
              <a:avLst/>
            </a:prstGeom>
            <a:noFill/>
            <a:ln w="76200" algn="ctr">
              <a:noFill/>
              <a:miter lim="800000"/>
              <a:headEnd type="none" w="sm" len="sm"/>
              <a:tailEnd type="none" w="sm" len="sm"/>
            </a:ln>
          </p:spPr>
          <p:txBody>
            <a:bodyPr>
              <a:spAutoFit/>
            </a:bodyPr>
            <a:lstStyle/>
            <a:p>
              <a:pPr algn="ctr" eaLnBrk="0" hangingPunct="0">
                <a:spcBef>
                  <a:spcPct val="50000"/>
                </a:spcBef>
              </a:pPr>
              <a:r>
                <a:rPr lang="en-US" sz="1400" b="1">
                  <a:solidFill>
                    <a:srgbClr val="A50021"/>
                  </a:solidFill>
                </a:rPr>
                <a:t>11/19 Portfolio Value</a:t>
              </a:r>
            </a:p>
            <a:p>
              <a:pPr algn="ctr" eaLnBrk="0" hangingPunct="0">
                <a:spcBef>
                  <a:spcPct val="50000"/>
                </a:spcBef>
              </a:pPr>
              <a:r>
                <a:rPr lang="en-US" sz="1400" b="1">
                  <a:solidFill>
                    <a:srgbClr val="A50021"/>
                  </a:solidFill>
                </a:rPr>
                <a:t>$316,902</a:t>
              </a:r>
            </a:p>
          </p:txBody>
        </p:sp>
        <p:sp>
          <p:nvSpPr>
            <p:cNvPr id="93195" name="Line 10"/>
            <p:cNvSpPr>
              <a:spLocks noChangeShapeType="1"/>
            </p:cNvSpPr>
            <p:nvPr/>
          </p:nvSpPr>
          <p:spPr bwMode="auto">
            <a:xfrm flipH="1">
              <a:off x="914400" y="3124200"/>
              <a:ext cx="381000" cy="1219200"/>
            </a:xfrm>
            <a:prstGeom prst="line">
              <a:avLst/>
            </a:prstGeom>
            <a:noFill/>
            <a:ln w="76200">
              <a:solidFill>
                <a:srgbClr val="800000"/>
              </a:solidFill>
              <a:round/>
              <a:headEnd type="none" w="sm" len="sm"/>
              <a:tailEnd type="triangle" w="sm" len="sm"/>
            </a:ln>
          </p:spPr>
          <p:txBody>
            <a:bodyPr/>
            <a:lstStyle/>
            <a:p>
              <a:endParaRPr lang="en-US"/>
            </a:p>
          </p:txBody>
        </p:sp>
      </p:grpSp>
      <p:grpSp>
        <p:nvGrpSpPr>
          <p:cNvPr id="4" name="Group 14"/>
          <p:cNvGrpSpPr/>
          <p:nvPr/>
        </p:nvGrpSpPr>
        <p:grpSpPr>
          <a:xfrm>
            <a:off x="7239000" y="990600"/>
            <a:ext cx="1752600" cy="838200"/>
            <a:chOff x="7010400" y="914400"/>
            <a:chExt cx="2133600" cy="838200"/>
          </a:xfrm>
          <a:solidFill>
            <a:schemeClr val="bg1"/>
          </a:solidFill>
        </p:grpSpPr>
        <p:sp>
          <p:nvSpPr>
            <p:cNvPr id="36874" name="Line 13"/>
            <p:cNvSpPr>
              <a:spLocks noChangeShapeType="1"/>
            </p:cNvSpPr>
            <p:nvPr/>
          </p:nvSpPr>
          <p:spPr bwMode="auto">
            <a:xfrm flipH="1">
              <a:off x="8229600" y="1524000"/>
              <a:ext cx="457200" cy="228600"/>
            </a:xfrm>
            <a:prstGeom prst="line">
              <a:avLst/>
            </a:prstGeom>
            <a:grpFill/>
            <a:ln w="76200">
              <a:solidFill>
                <a:srgbClr val="800000"/>
              </a:solidFill>
              <a:round/>
              <a:headEnd type="none" w="sm" len="sm"/>
              <a:tailEnd type="triangle" w="sm" len="sm"/>
            </a:ln>
          </p:spPr>
          <p:txBody>
            <a:bodyPr/>
            <a:lstStyle/>
            <a:p>
              <a:pPr algn="ctr" eaLnBrk="0" hangingPunct="0">
                <a:defRPr/>
              </a:pPr>
              <a:endParaRPr lang="en-US">
                <a:latin typeface="Times"/>
              </a:endParaRPr>
            </a:p>
          </p:txBody>
        </p:sp>
        <p:sp>
          <p:nvSpPr>
            <p:cNvPr id="36875" name="Text Box 8"/>
            <p:cNvSpPr txBox="1">
              <a:spLocks noChangeArrowheads="1"/>
            </p:cNvSpPr>
            <p:nvPr/>
          </p:nvSpPr>
          <p:spPr bwMode="auto">
            <a:xfrm>
              <a:off x="7010400" y="914400"/>
              <a:ext cx="2133600" cy="630238"/>
            </a:xfrm>
            <a:prstGeom prst="rect">
              <a:avLst/>
            </a:prstGeom>
            <a:grpFill/>
            <a:ln w="76200" algn="ctr">
              <a:noFill/>
              <a:miter lim="800000"/>
              <a:headEnd type="none" w="sm" len="sm"/>
              <a:tailEnd type="none" w="sm" len="sm"/>
            </a:ln>
          </p:spPr>
          <p:txBody>
            <a:bodyPr>
              <a:spAutoFit/>
            </a:bodyPr>
            <a:lstStyle/>
            <a:p>
              <a:pPr algn="ctr" eaLnBrk="0" hangingPunct="0">
                <a:spcBef>
                  <a:spcPct val="50000"/>
                </a:spcBef>
                <a:defRPr/>
              </a:pPr>
              <a:r>
                <a:rPr lang="en-US" sz="1400" b="1" dirty="0">
                  <a:solidFill>
                    <a:srgbClr val="A50021"/>
                  </a:solidFill>
                  <a:latin typeface="Times"/>
                </a:rPr>
                <a:t>4/16 Portfolio Value</a:t>
              </a:r>
              <a:endParaRPr lang="en-US" sz="1400" b="1" dirty="0">
                <a:solidFill>
                  <a:srgbClr val="A50021"/>
                </a:solidFill>
                <a:latin typeface="Times"/>
              </a:endParaRPr>
            </a:p>
            <a:p>
              <a:pPr algn="ctr" eaLnBrk="0" hangingPunct="0">
                <a:spcBef>
                  <a:spcPct val="50000"/>
                </a:spcBef>
                <a:defRPr/>
              </a:pPr>
              <a:r>
                <a:rPr lang="en-US" sz="1400" b="1" dirty="0">
                  <a:solidFill>
                    <a:srgbClr val="A50021"/>
                  </a:solidFill>
                  <a:latin typeface="Times"/>
                </a:rPr>
                <a:t>$372,408 (17.52%)</a:t>
              </a:r>
              <a:endParaRPr lang="en-US" sz="1400" b="1" dirty="0">
                <a:solidFill>
                  <a:srgbClr val="A50021"/>
                </a:solidFill>
                <a:latin typeface="Times"/>
              </a:endParaRPr>
            </a:p>
          </p:txBody>
        </p:sp>
      </p:grpSp>
      <p:grpSp>
        <p:nvGrpSpPr>
          <p:cNvPr id="93191" name="Group 24"/>
          <p:cNvGrpSpPr>
            <a:grpSpLocks/>
          </p:cNvGrpSpPr>
          <p:nvPr/>
        </p:nvGrpSpPr>
        <p:grpSpPr bwMode="auto">
          <a:xfrm>
            <a:off x="7543800" y="2057400"/>
            <a:ext cx="1752600" cy="1022350"/>
            <a:chOff x="7543800" y="1828800"/>
            <a:chExt cx="1752600" cy="1022445"/>
          </a:xfrm>
        </p:grpSpPr>
        <p:sp>
          <p:nvSpPr>
            <p:cNvPr id="93192" name="Text Box 8"/>
            <p:cNvSpPr txBox="1">
              <a:spLocks noChangeArrowheads="1"/>
            </p:cNvSpPr>
            <p:nvPr/>
          </p:nvSpPr>
          <p:spPr bwMode="auto">
            <a:xfrm>
              <a:off x="7543800" y="2362200"/>
              <a:ext cx="1752600" cy="489045"/>
            </a:xfrm>
            <a:prstGeom prst="rect">
              <a:avLst/>
            </a:prstGeom>
            <a:noFill/>
            <a:ln w="76200" algn="ctr">
              <a:noFill/>
              <a:miter lim="800000"/>
              <a:headEnd type="none" w="sm" len="sm"/>
              <a:tailEnd type="none" w="sm" len="sm"/>
            </a:ln>
          </p:spPr>
          <p:txBody>
            <a:bodyPr>
              <a:spAutoFit/>
            </a:bodyPr>
            <a:lstStyle/>
            <a:p>
              <a:pPr algn="ctr" eaLnBrk="0" hangingPunct="0">
                <a:lnSpc>
                  <a:spcPts val="1100"/>
                </a:lnSpc>
                <a:spcBef>
                  <a:spcPct val="50000"/>
                </a:spcBef>
              </a:pPr>
              <a:r>
                <a:rPr lang="en-US" sz="1400" b="1">
                  <a:solidFill>
                    <a:srgbClr val="A50021"/>
                  </a:solidFill>
                </a:rPr>
                <a:t>4/16 RDG Value</a:t>
              </a:r>
            </a:p>
            <a:p>
              <a:pPr algn="ctr" eaLnBrk="0" hangingPunct="0">
                <a:lnSpc>
                  <a:spcPts val="1100"/>
                </a:lnSpc>
                <a:spcBef>
                  <a:spcPct val="50000"/>
                </a:spcBef>
              </a:pPr>
              <a:r>
                <a:rPr lang="en-US" sz="1400" b="1">
                  <a:solidFill>
                    <a:srgbClr val="A50021"/>
                  </a:solidFill>
                </a:rPr>
                <a:t>$370,322 (16.86%)</a:t>
              </a:r>
            </a:p>
          </p:txBody>
        </p:sp>
        <p:sp>
          <p:nvSpPr>
            <p:cNvPr id="93193" name="Line 13"/>
            <p:cNvSpPr>
              <a:spLocks noChangeShapeType="1"/>
            </p:cNvSpPr>
            <p:nvPr/>
          </p:nvSpPr>
          <p:spPr bwMode="auto">
            <a:xfrm flipH="1" flipV="1">
              <a:off x="8153400" y="1828800"/>
              <a:ext cx="152400" cy="457200"/>
            </a:xfrm>
            <a:prstGeom prst="line">
              <a:avLst/>
            </a:prstGeom>
            <a:noFill/>
            <a:ln w="76200">
              <a:solidFill>
                <a:srgbClr val="800000"/>
              </a:solidFill>
              <a:round/>
              <a:headEnd type="none" w="sm" len="sm"/>
              <a:tailEnd type="triangle" w="sm" len="sm"/>
            </a:ln>
          </p:spPr>
          <p:txBody>
            <a:bodyP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BA SIM Fund&amp;quot;&quot;/&gt;&lt;property id=&quot;20307&quot; value=&quot;386&quot;/&gt;&lt;/object&gt;&lt;object type=&quot;3&quot; unique_id=&quot;10005&quot;&gt;&lt;property id=&quot;20148&quot; value=&quot;5&quot;/&gt;&lt;property id=&quot;20300&quot; value=&quot;Slide 2 - &amp;quot;2009-2010 Student Managers&amp;quot;&quot;/&gt;&lt;property id=&quot;20307&quot; value=&quot;495&quot;/&gt;&lt;/object&gt;&lt;object type=&quot;3&quot; unique_id=&quot;10006&quot;&gt;&lt;property id=&quot;20148&quot; value=&quot;5&quot;/&gt;&lt;property id=&quot;20300&quot; value=&quot;Slide 3 - &amp;quot;Agenda&amp;quot;&quot;/&gt;&lt;property id=&quot;20307&quot; value=&quot;496&quot;/&gt;&lt;/object&gt;&lt;object type=&quot;3&quot; unique_id=&quot;10007&quot;&gt;&lt;property id=&quot;20148&quot; value=&quot;5&quot;/&gt;&lt;property id=&quot;20300&quot; value=&quot;Slide 4 - &amp;quot;Overview&amp;quot;&quot;/&gt;&lt;property id=&quot;20307&quot; value=&quot;404&quot;/&gt;&lt;/object&gt;&lt;object type=&quot;3&quot; unique_id=&quot;10008&quot;&gt;&lt;property id=&quot;20148&quot; value=&quot;5&quot;/&gt;&lt;property id=&quot;20300&quot; value=&quot;Slide 5 - &amp;quot;Fund Guidelines&amp;quot;&quot;/&gt;&lt;property id=&quot;20307&quot; value=&quot;478&quot;/&gt;&lt;/object&gt;&lt;object type=&quot;3&quot; unique_id=&quot;10009&quot;&gt;&lt;property id=&quot;20148&quot; value=&quot;5&quot;/&gt;&lt;property id=&quot;20300&quot; value=&quot;Slide 6 - &amp;quot;Style Selection&amp;quot;&quot;/&gt;&lt;property id=&quot;20307&quot; value=&quot;503&quot;/&gt;&lt;/object&gt;&lt;object type=&quot;3&quot; unique_id=&quot;10010&quot;&gt;&lt;property id=&quot;20148&quot; value=&quot;5&quot;/&gt;&lt;property id=&quot;20300&quot; value=&quot;Slide 7 - &amp;quot;Portfolio Analysis&amp;quot;&quot;/&gt;&lt;property id=&quot;20307&quot; value=&quot;626&quot;/&gt;&lt;/object&gt;&lt;object type=&quot;3&quot; unique_id=&quot;10011&quot;&gt;&lt;property id=&quot;20148&quot; value=&quot;5&quot;/&gt;&lt;property id=&quot;20300&quot; value=&quot;Slide 8 - &amp;quot;Fund Characteristics&amp;quot;&quot;/&gt;&lt;property id=&quot;20307&quot; value=&quot;625&quot;/&gt;&lt;/object&gt;&lt;object type=&quot;3&quot; unique_id=&quot;10012&quot;&gt;&lt;property id=&quot;20148&quot; value=&quot;5&quot;/&gt;&lt;property id=&quot;20300&quot; value=&quot;Slide 9 - &amp;quot;Fund Performance&amp;quot;&quot;/&gt;&lt;property id=&quot;20307&quot; value=&quot;613&quot;/&gt;&lt;/object&gt;&lt;object type=&quot;3&quot; unique_id=&quot;10013&quot;&gt;&lt;property id=&quot;20148&quot; value=&quot;5&quot;/&gt;&lt;property id=&quot;20300&quot; value=&quot;Slide 10 - &amp;quot;Fund Performance&amp;quot;&quot;/&gt;&lt;property id=&quot;20307&quot; value=&quot;614&quot;/&gt;&lt;/object&gt;&lt;object type=&quot;3&quot; unique_id=&quot;10014&quot;&gt;&lt;property id=&quot;20148&quot; value=&quot;5&quot;/&gt;&lt;property id=&quot;20300&quot; value=&quot;Slide 11 - &amp;quot;Fund Performance&amp;quot;&quot;/&gt;&lt;property id=&quot;20307&quot; value=&quot;585&quot;/&gt;&lt;/object&gt;&lt;object type=&quot;3&quot; unique_id=&quot;10015&quot;&gt;&lt;property id=&quot;20148&quot; value=&quot;5&quot;/&gt;&lt;property id=&quot;20300&quot; value=&quot;Slide 12 - &amp;quot;Economic Climate &amp;amp; Outlook&amp;quot;&quot;/&gt;&lt;property id=&quot;20307&quot; value=&quot;572&quot;/&gt;&lt;/object&gt;&lt;object type=&quot;3&quot; unique_id=&quot;10016&quot;&gt;&lt;property id=&quot;20148&quot; value=&quot;5&quot;/&gt;&lt;property id=&quot;20300&quot; value=&quot;Slide 13 - &amp;quot;Economic Climate&amp;quot;&quot;/&gt;&lt;property id=&quot;20307&quot; value=&quot;633&quot;/&gt;&lt;/object&gt;&lt;object type=&quot;3&quot; unique_id=&quot;10017&quot;&gt;&lt;property id=&quot;20148&quot; value=&quot;5&quot;/&gt;&lt;property id=&quot;20300&quot; value=&quot;Slide 14 - &amp;quot;Economic Indicators&amp;quot;&quot;/&gt;&lt;property id=&quot;20307&quot; value=&quot;634&quot;/&gt;&lt;/object&gt;&lt;object type=&quot;3&quot; unique_id=&quot;10018&quot;&gt;&lt;property id=&quot;20148&quot; value=&quot;5&quot;/&gt;&lt;property id=&quot;20300&quot; value=&quot;Slide 15 - &amp;quot;Equity Sector Allocation&amp;quot;&quot;/&gt;&lt;property id=&quot;20307&quot; value=&quot;635&quot;/&gt;&lt;/object&gt;&lt;object type=&quot;3&quot; unique_id=&quot;10019&quot;&gt;&lt;property id=&quot;20148&quot; value=&quot;5&quot;/&gt;&lt;property id=&quot;20300&quot; value=&quot;Slide 16 - &amp;quot;Looking Forward 6 Months&amp;quot;&quot;/&gt;&lt;property id=&quot;20307&quot; value=&quot;637&quot;/&gt;&lt;/object&gt;&lt;object type=&quot;3&quot; unique_id=&quot;10020&quot;&gt;&lt;property id=&quot;20148&quot; value=&quot;5&quot;/&gt;&lt;property id=&quot;20300&quot; value=&quot;Slide 17 - &amp;quot;Decision Process&amp;quot;&quot;/&gt;&lt;property id=&quot;20307&quot; value=&quot;615&quot;/&gt;&lt;/object&gt;&lt;object type=&quot;3&quot; unique_id=&quot;10021&quot;&gt;&lt;property id=&quot;20148&quot; value=&quot;5&quot;/&gt;&lt;property id=&quot;20300&quot; value=&quot;Slide 18 - &amp;quot;Decision Process&amp;quot;&quot;/&gt;&lt;property id=&quot;20307&quot; value=&quot;616&quot;/&gt;&lt;/object&gt;&lt;object type=&quot;3&quot; unique_id=&quot;10022&quot;&gt;&lt;property id=&quot;20148&quot; value=&quot;5&quot;/&gt;&lt;property id=&quot;20300&quot; value=&quot;Slide 19 - &amp;quot;Decision Process&amp;quot;&quot;/&gt;&lt;property id=&quot;20307&quot; value=&quot;617&quot;/&gt;&lt;/object&gt;&lt;object type=&quot;3&quot; unique_id=&quot;10023&quot;&gt;&lt;property id=&quot;20148&quot; value=&quot;5&quot;/&gt;&lt;property id=&quot;20300&quot; value=&quot;Slide 20&quot;/&gt;&lt;property id=&quot;20307&quot; value=&quot;638&quot;/&gt;&lt;/object&gt;&lt;object type=&quot;3&quot; unique_id=&quot;10024&quot;&gt;&lt;property id=&quot;20148&quot; value=&quot;5&quot;/&gt;&lt;property id=&quot;20300&quot; value=&quot;Slide 21 - &amp;quot;Decision Process&amp;quot;&quot;/&gt;&lt;property id=&quot;20307&quot; value=&quot;618&quot;/&gt;&lt;/object&gt;&lt;object type=&quot;3&quot; unique_id=&quot;10025&quot;&gt;&lt;property id=&quot;20148&quot; value=&quot;5&quot;/&gt;&lt;property id=&quot;20300&quot; value=&quot;Slide 22&quot;/&gt;&lt;property id=&quot;20307&quot; value=&quot;639&quot;/&gt;&lt;/object&gt;&lt;object type=&quot;3&quot; unique_id=&quot;10026&quot;&gt;&lt;property id=&quot;20148&quot; value=&quot;5&quot;/&gt;&lt;property id=&quot;20300&quot; value=&quot;Slide 23 - &amp;quot;Decision Process&amp;quot;&quot;/&gt;&lt;property id=&quot;20307&quot; value=&quot;623&quot;/&gt;&lt;/object&gt;&lt;object type=&quot;3&quot; unique_id=&quot;10027&quot;&gt;&lt;property id=&quot;20148&quot; value=&quot;5&quot;/&gt;&lt;property id=&quot;20300&quot; value=&quot;Slide 24 - &amp;quot;Decision Process&amp;quot;&quot;/&gt;&lt;property id=&quot;20307&quot; value=&quot;621&quot;/&gt;&lt;/object&gt;&lt;object type=&quot;3&quot; unique_id=&quot;10028&quot;&gt;&lt;property id=&quot;20148&quot; value=&quot;5&quot;/&gt;&lt;property id=&quot;20300&quot; value=&quot;Slide 25 - &amp;quot;Forest Laboratories (FRX)&amp;quot;&quot;/&gt;&lt;property id=&quot;20307&quot; value=&quot;622&quot;/&gt;&lt;/object&gt;&lt;object type=&quot;3&quot; unique_id=&quot;10029&quot;&gt;&lt;property id=&quot;20148&quot; value=&quot;5&quot;/&gt;&lt;property id=&quot;20300&quot; value=&quot;Slide 26 - &amp;quot;Performance Attribution&amp;quot;&quot;/&gt;&lt;property id=&quot;20307&quot; value=&quot;545&quot;/&gt;&lt;/object&gt;&lt;object type=&quot;3&quot; unique_id=&quot;10030&quot;&gt;&lt;property id=&quot;20148&quot; value=&quot;5&quot;/&gt;&lt;property id=&quot;20300&quot; value=&quot;Slide 27 - &amp;quot;Performance Attribution&amp;quot;&quot;/&gt;&lt;property id=&quot;20307&quot; value=&quot;629&quot;/&gt;&lt;/object&gt;&lt;object type=&quot;3&quot; unique_id=&quot;10031&quot;&gt;&lt;property id=&quot;20148&quot; value=&quot;5&quot;/&gt;&lt;property id=&quot;20300&quot; value=&quot;Slide 28 - &amp;quot;Performance Attribution&amp;quot;&quot;/&gt;&lt;property id=&quot;20307&quot; value=&quot;630&quot;/&gt;&lt;/object&gt;&lt;object type=&quot;3&quot; unique_id=&quot;10032&quot;&gt;&lt;property id=&quot;20148&quot; value=&quot;5&quot;/&gt;&lt;property id=&quot;20300&quot; value=&quot;Slide 29 - &amp;quot;Allocation Effect&amp;quot;&quot;/&gt;&lt;property id=&quot;20307&quot; value=&quot;631&quot;/&gt;&lt;/object&gt;&lt;object type=&quot;3&quot; unique_id=&quot;10033&quot;&gt;&lt;property id=&quot;20148&quot; value=&quot;5&quot;/&gt;&lt;property id=&quot;20300&quot; value=&quot;Slide 30 - &amp;quot;Selection Effect&amp;quot;&quot;/&gt;&lt;property id=&quot;20307&quot; value=&quot;632&quot;/&gt;&lt;/object&gt;&lt;object type=&quot;3&quot; unique_id=&quot;10034&quot;&gt;&lt;property id=&quot;20148&quot; value=&quot;5&quot;/&gt;&lt;property id=&quot;20300&quot; value=&quot;Slide 31 - &amp;quot;Risk-adjusted Performance&amp;quot;&quot;/&gt;&lt;property id=&quot;20307&quot; value=&quot;627&quot;/&gt;&lt;/object&gt;&lt;object type=&quot;3&quot; unique_id=&quot;10035&quot;&gt;&lt;property id=&quot;20148&quot; value=&quot;5&quot;/&gt;&lt;property id=&quot;20300&quot; value=&quot;Slide 32 - &amp;quot;Takeaways&amp;quot;&quot;/&gt;&lt;property id=&quot;20307&quot; value=&quot;502&quot;/&gt;&lt;/object&gt;&lt;object type=&quot;3&quot; unique_id=&quot;10036&quot;&gt;&lt;property id=&quot;20148&quot; value=&quot;5&quot;/&gt;&lt;property id=&quot;20300&quot; value=&quot;Slide 33 - &amp;quot;Learning Points&amp;quot;&quot;/&gt;&lt;property id=&quot;20307&quot; value=&quot;567&quot;/&gt;&lt;/object&gt;&lt;object type=&quot;3&quot; unique_id=&quot;10037&quot;&gt;&lt;property id=&quot;20148&quot; value=&quot;5&quot;/&gt;&lt;property id=&quot;20300&quot; value=&quot;Slide 34 - &amp;quot;Thank You&amp;quot;&quot;/&gt;&lt;property id=&quot;20307&quot; value=&quot;628&quot;/&gt;&lt;/object&gt;&lt;object type=&quot;3&quot; unique_id=&quot;10038&quot;&gt;&lt;property id=&quot;20148&quot; value=&quot;5&quot;/&gt;&lt;property id=&quot;20300&quot; value=&quot;Slide 35 - &amp;quot;Q&amp;amp;A&amp;quot;&quot;/&gt;&lt;property id=&quot;20307&quot; value=&quot;611&quot;/&gt;&lt;/object&gt;&lt;object type=&quot;3&quot; unique_id=&quot;10039&quot;&gt;&lt;property id=&quot;20148&quot; value=&quot;5&quot;/&gt;&lt;property id=&quot;20300&quot; value=&quot;Slide 36 - &amp;quot;2010-2011 Student Managers&amp;quot;&quot;/&gt;&lt;property id=&quot;20307&quot; value=&quot;619&quot;/&gt;&lt;/object&gt;&lt;/object&gt;&lt;/object&gt;&lt;/database&gt;"/>
</p:tagLst>
</file>

<file path=ppt/theme/theme1.xml><?xml version="1.0" encoding="utf-8"?>
<a:theme xmlns:a="http://schemas.openxmlformats.org/drawingml/2006/main" name="2_Carey Template">
  <a:themeElements>
    <a:clrScheme name="2_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arey Template">
      <a:majorFont>
        <a:latin typeface="Perpetua"/>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are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are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are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are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are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arey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are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are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are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are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are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re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ey Template">
      <a:majorFont>
        <a:latin typeface="Perpetua"/>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e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e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e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e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e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ey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e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e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e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e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e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re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ey Template">
      <a:majorFont>
        <a:latin typeface="Perpetua"/>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e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e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e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e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e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ey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e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e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e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e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e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are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ey Template">
      <a:majorFont>
        <a:latin typeface="Perpetua"/>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e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e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e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e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e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ey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e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e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e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e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e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are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ey Template">
      <a:majorFont>
        <a:latin typeface="Perpetua"/>
        <a:ea typeface=""/>
        <a:cs typeface=""/>
      </a:majorFont>
      <a:minorFont>
        <a:latin typeface="Frutiger-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Care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re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re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re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re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re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rey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re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re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re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re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re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11122</TotalTime>
  <Words>1498</Words>
  <Application>Microsoft Office PowerPoint</Application>
  <PresentationFormat>On-screen Show (4:3)</PresentationFormat>
  <Paragraphs>395</Paragraphs>
  <Slides>35</Slides>
  <Notes>33</Notes>
  <HiddenSlides>0</HiddenSlides>
  <MMClips>0</MMClips>
  <ScaleCrop>false</ScaleCrop>
  <HeadingPairs>
    <vt:vector size="6" baseType="variant">
      <vt:variant>
        <vt:lpstr>Fonts Used</vt:lpstr>
      </vt:variant>
      <vt:variant>
        <vt:i4>9</vt:i4>
      </vt:variant>
      <vt:variant>
        <vt:lpstr>Design Template</vt:lpstr>
      </vt:variant>
      <vt:variant>
        <vt:i4>9</vt:i4>
      </vt:variant>
      <vt:variant>
        <vt:lpstr>Slide Titles</vt:lpstr>
      </vt:variant>
      <vt:variant>
        <vt:i4>35</vt:i4>
      </vt:variant>
    </vt:vector>
  </HeadingPairs>
  <TitlesOfParts>
    <vt:vector size="53" baseType="lpstr">
      <vt:lpstr>Times</vt:lpstr>
      <vt:lpstr>Arial</vt:lpstr>
      <vt:lpstr>Perpetua</vt:lpstr>
      <vt:lpstr>Frutiger-Roman</vt:lpstr>
      <vt:lpstr>Wingdings</vt:lpstr>
      <vt:lpstr>Times New Roman</vt:lpstr>
      <vt:lpstr>Garamond</vt:lpstr>
      <vt:lpstr>Symbol</vt:lpstr>
      <vt:lpstr>Calibri</vt:lpstr>
      <vt:lpstr>2_Carey Template</vt:lpstr>
      <vt:lpstr>Carey Template</vt:lpstr>
      <vt:lpstr>1_Carey Template</vt:lpstr>
      <vt:lpstr>3_Carey Template</vt:lpstr>
      <vt:lpstr>4_Carey Template</vt:lpstr>
      <vt:lpstr>Carey Template</vt:lpstr>
      <vt:lpstr>1_Carey Template</vt:lpstr>
      <vt:lpstr>3_Carey Template</vt:lpstr>
      <vt:lpstr>4_Carey Template</vt:lpstr>
      <vt:lpstr>MBA SIM Fund</vt:lpstr>
      <vt:lpstr>2009-2010 Student Managers</vt:lpstr>
      <vt:lpstr>Agenda</vt:lpstr>
      <vt:lpstr>Overview</vt:lpstr>
      <vt:lpstr>Fund Guidelines</vt:lpstr>
      <vt:lpstr>Style Selection</vt:lpstr>
      <vt:lpstr>Portfolio Analysis</vt:lpstr>
      <vt:lpstr>Fund Characteristics</vt:lpstr>
      <vt:lpstr>Fund Performance</vt:lpstr>
      <vt:lpstr>Fund Performance</vt:lpstr>
      <vt:lpstr>Fund Performance</vt:lpstr>
      <vt:lpstr>Economic Climate &amp; Outlook</vt:lpstr>
      <vt:lpstr>Economic Outlook</vt:lpstr>
      <vt:lpstr>Economic Climate</vt:lpstr>
      <vt:lpstr>Equity Sector Allocation</vt:lpstr>
      <vt:lpstr>Looking Forward 6 Months</vt:lpstr>
      <vt:lpstr>Decision Process</vt:lpstr>
      <vt:lpstr>Decision Process</vt:lpstr>
      <vt:lpstr>Decision Process</vt:lpstr>
      <vt:lpstr>Slide 20</vt:lpstr>
      <vt:lpstr>Decision Process</vt:lpstr>
      <vt:lpstr>Slide 22</vt:lpstr>
      <vt:lpstr>Decision Process</vt:lpstr>
      <vt:lpstr>Decision Process</vt:lpstr>
      <vt:lpstr>Forest Labs (FRX) &amp; Cephalon (CEPH)</vt:lpstr>
      <vt:lpstr>Performance Attribution</vt:lpstr>
      <vt:lpstr>Performance Attribution</vt:lpstr>
      <vt:lpstr>Performance Attribution</vt:lpstr>
      <vt:lpstr>Allocation Effect</vt:lpstr>
      <vt:lpstr>Selection Effect</vt:lpstr>
      <vt:lpstr>Risk-adjusted Performance</vt:lpstr>
      <vt:lpstr>Takeaways</vt:lpstr>
      <vt:lpstr>Learning Points</vt:lpstr>
      <vt:lpstr>Thank You</vt:lpstr>
      <vt:lpstr>2010-2011 Student Managers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Support and Expert Systems</dc:title>
  <dc:creator>University of Nebraska-Lincoln</dc:creator>
  <cp:lastModifiedBy>W. P. Carey School of Business</cp:lastModifiedBy>
  <cp:revision>257</cp:revision>
  <cp:lastPrinted>2000-02-28T21:06:40Z</cp:lastPrinted>
  <dcterms:created xsi:type="dcterms:W3CDTF">1995-05-28T16:34:23Z</dcterms:created>
  <dcterms:modified xsi:type="dcterms:W3CDTF">2010-05-03T17:08:44Z</dcterms:modified>
</cp:coreProperties>
</file>