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6" r:id="rId11"/>
    <p:sldId id="277" r:id="rId12"/>
    <p:sldId id="268" r:id="rId13"/>
    <p:sldId id="269" r:id="rId14"/>
    <p:sldId id="271" r:id="rId15"/>
    <p:sldId id="272" r:id="rId16"/>
    <p:sldId id="270" r:id="rId17"/>
    <p:sldId id="273" r:id="rId18"/>
    <p:sldId id="278" r:id="rId19"/>
    <p:sldId id="274" r:id="rId20"/>
    <p:sldId id="275" r:id="rId21"/>
    <p:sldId id="276" r:id="rId22"/>
    <p:sldId id="265" r:id="rId23"/>
  </p:sldIdLst>
  <p:sldSz cx="12192000" cy="6858000"/>
  <p:notesSz cx="12192000" cy="6858000"/>
  <p:embeddedFontLst>
    <p:embeddedFont>
      <p:font typeface="Calibri" panose="020F0502020204030204" pitchFamily="34" charset="0"/>
      <p:regular r:id="rId25"/>
      <p:bold r:id="rId26"/>
      <p:italic r:id="rId27"/>
      <p:boldItalic r:id="rId28"/>
    </p:embeddedFont>
    <p:embeddedFont>
      <p:font typeface="Cambria Math" panose="02040503050406030204" pitchFamily="18" charset="0"/>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jo/Foq1gBFV2WL6eg73diLXNLg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D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611CAC0-AF7D-44E3-ADF0-C91355163A40}">
  <a:tblStyle styleId="{0611CAC0-AF7D-44E3-ADF0-C91355163A40}"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2246" autoAdjust="0"/>
  </p:normalViewPr>
  <p:slideViewPr>
    <p:cSldViewPr snapToGrid="0">
      <p:cViewPr varScale="1">
        <p:scale>
          <a:sx n="48" d="100"/>
          <a:sy n="48" d="100"/>
        </p:scale>
        <p:origin x="2958" y="3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customschemas.google.com/relationships/presentationmetadata" Target="metadata"/><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63-47C1-8B12-341D7104BA8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63-47C1-8B12-341D7104BA8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63-47C1-8B12-341D7104BA8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63-47C1-8B12-341D7104BA8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63-47C1-8B12-341D7104BA8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763-47C1-8B12-341D7104BA8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763-47C1-8B12-341D7104BA81}"/>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763-47C1-8B12-341D7104BA81}"/>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763-47C1-8B12-341D7104BA81}"/>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763-47C1-8B12-341D7104BA81}"/>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763-47C1-8B12-341D7104BA8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Sheet1!$A$2:$A$12</c:f>
              <c:strCache>
                <c:ptCount val="11"/>
                <c:pt idx="0">
                  <c:v>Basic Materials</c:v>
                </c:pt>
                <c:pt idx="1">
                  <c:v>Consumer Cyclical</c:v>
                </c:pt>
                <c:pt idx="2">
                  <c:v>Financial Sevices</c:v>
                </c:pt>
                <c:pt idx="3">
                  <c:v>Real Estate</c:v>
                </c:pt>
                <c:pt idx="4">
                  <c:v>Consumer Defensive</c:v>
                </c:pt>
                <c:pt idx="5">
                  <c:v>Healthcare</c:v>
                </c:pt>
                <c:pt idx="6">
                  <c:v>Utilities</c:v>
                </c:pt>
                <c:pt idx="7">
                  <c:v>Communication Services</c:v>
                </c:pt>
                <c:pt idx="8">
                  <c:v>Energy</c:v>
                </c:pt>
                <c:pt idx="9">
                  <c:v>Industrials</c:v>
                </c:pt>
                <c:pt idx="10">
                  <c:v>Technology</c:v>
                </c:pt>
              </c:strCache>
            </c:strRef>
          </c:cat>
          <c:val>
            <c:numRef>
              <c:f>Sheet1!$B$2:$B$12</c:f>
              <c:numCache>
                <c:formatCode>0.00%</c:formatCode>
                <c:ptCount val="11"/>
                <c:pt idx="0">
                  <c:v>2.4400000000000002E-2</c:v>
                </c:pt>
                <c:pt idx="1">
                  <c:v>0.1205</c:v>
                </c:pt>
                <c:pt idx="2">
                  <c:v>0.12470000000000001</c:v>
                </c:pt>
                <c:pt idx="3">
                  <c:v>3.5400000000000001E-2</c:v>
                </c:pt>
                <c:pt idx="4">
                  <c:v>6.7599999999999993E-2</c:v>
                </c:pt>
                <c:pt idx="5">
                  <c:v>0.14449999999999999</c:v>
                </c:pt>
                <c:pt idx="6">
                  <c:v>3.0300000000000001E-2</c:v>
                </c:pt>
                <c:pt idx="7">
                  <c:v>0.1051</c:v>
                </c:pt>
                <c:pt idx="8">
                  <c:v>1.9099999999999999E-2</c:v>
                </c:pt>
                <c:pt idx="9">
                  <c:v>9.1499999999999998E-2</c:v>
                </c:pt>
                <c:pt idx="10">
                  <c:v>0.23699999999999999</c:v>
                </c:pt>
              </c:numCache>
            </c:numRef>
          </c:val>
          <c:extLst>
            <c:ext xmlns:c16="http://schemas.microsoft.com/office/drawing/2014/chart" uri="{C3380CC4-5D6E-409C-BE32-E72D297353CC}">
              <c16:uniqueId val="{00000000-5E7F-47BA-BF73-ADB0A0B94EC9}"/>
            </c:ext>
          </c:extLst>
        </c:ser>
        <c:dLbls>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215239938812256"/>
          <c:y val="0.17123961900536552"/>
          <c:w val="0.52121635129684518"/>
          <c:h val="0.66899258063456035"/>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316-433E-8FF2-4B8C3E3FA7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316-433E-8FF2-4B8C3E3FA7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316-433E-8FF2-4B8C3E3FA7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316-433E-8FF2-4B8C3E3FA7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316-433E-8FF2-4B8C3E3FA77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316-433E-8FF2-4B8C3E3FA77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316-433E-8FF2-4B8C3E3FA77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316-433E-8FF2-4B8C3E3FA77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316-433E-8FF2-4B8C3E3FA77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316-433E-8FF2-4B8C3E3FA77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316-433E-8FF2-4B8C3E3FA77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316-433E-8FF2-4B8C3E3FA7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Basic Materials</c:v>
                </c:pt>
                <c:pt idx="1">
                  <c:v>Consumer Cyclical</c:v>
                </c:pt>
                <c:pt idx="2">
                  <c:v>Financial Sevices</c:v>
                </c:pt>
                <c:pt idx="3">
                  <c:v>Real Estate</c:v>
                </c:pt>
                <c:pt idx="4">
                  <c:v>Consumer Defensive</c:v>
                </c:pt>
                <c:pt idx="5">
                  <c:v>Healthcare</c:v>
                </c:pt>
                <c:pt idx="6">
                  <c:v>Utilities</c:v>
                </c:pt>
                <c:pt idx="7">
                  <c:v>Communication Services</c:v>
                </c:pt>
                <c:pt idx="8">
                  <c:v>Energy</c:v>
                </c:pt>
                <c:pt idx="9">
                  <c:v>Industrials</c:v>
                </c:pt>
                <c:pt idx="10">
                  <c:v>Technology</c:v>
                </c:pt>
                <c:pt idx="11">
                  <c:v>Cash</c:v>
                </c:pt>
              </c:strCache>
            </c:strRef>
          </c:cat>
          <c:val>
            <c:numRef>
              <c:f>Sheet1!$B$2:$B$13</c:f>
              <c:numCache>
                <c:formatCode>0.00%</c:formatCode>
                <c:ptCount val="12"/>
                <c:pt idx="0">
                  <c:v>2.4400000000000002E-2</c:v>
                </c:pt>
                <c:pt idx="1">
                  <c:v>0.1205</c:v>
                </c:pt>
                <c:pt idx="2">
                  <c:v>0.12470000000000001</c:v>
                </c:pt>
                <c:pt idx="3">
                  <c:v>3.5400000000000001E-2</c:v>
                </c:pt>
                <c:pt idx="4">
                  <c:v>6.7599999999999993E-2</c:v>
                </c:pt>
                <c:pt idx="5">
                  <c:v>0.14449999999999999</c:v>
                </c:pt>
                <c:pt idx="6">
                  <c:v>3.0300000000000001E-2</c:v>
                </c:pt>
                <c:pt idx="7">
                  <c:v>0.1051</c:v>
                </c:pt>
                <c:pt idx="8">
                  <c:v>1.9099999999999999E-2</c:v>
                </c:pt>
                <c:pt idx="9">
                  <c:v>9.1499999999999998E-2</c:v>
                </c:pt>
                <c:pt idx="10">
                  <c:v>0.23699999999999999</c:v>
                </c:pt>
                <c:pt idx="11">
                  <c:v>0</c:v>
                </c:pt>
              </c:numCache>
            </c:numRef>
          </c:val>
          <c:extLst>
            <c:ext xmlns:c16="http://schemas.microsoft.com/office/drawing/2014/chart" uri="{C3380CC4-5D6E-409C-BE32-E72D297353CC}">
              <c16:uniqueId val="{00000000-5C14-4949-937E-D11557DD83E6}"/>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9-4316-433E-8FF2-4B8C3E3FA7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B-4316-433E-8FF2-4B8C3E3FA7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D-4316-433E-8FF2-4B8C3E3FA7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F-4316-433E-8FF2-4B8C3E3FA77A}"/>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21-4316-433E-8FF2-4B8C3E3FA77A}"/>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23-4316-433E-8FF2-4B8C3E3FA77A}"/>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25-4316-433E-8FF2-4B8C3E3FA77A}"/>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27-4316-433E-8FF2-4B8C3E3FA77A}"/>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29-4316-433E-8FF2-4B8C3E3FA77A}"/>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2B-4316-433E-8FF2-4B8C3E3FA77A}"/>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2D-4316-433E-8FF2-4B8C3E3FA77A}"/>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2F-4316-433E-8FF2-4B8C3E3FA7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Sheet1!$A$2:$A$13</c:f>
              <c:strCache>
                <c:ptCount val="12"/>
                <c:pt idx="0">
                  <c:v>Basic Materials</c:v>
                </c:pt>
                <c:pt idx="1">
                  <c:v>Consumer Cyclical</c:v>
                </c:pt>
                <c:pt idx="2">
                  <c:v>Financial Sevices</c:v>
                </c:pt>
                <c:pt idx="3">
                  <c:v>Real Estate</c:v>
                </c:pt>
                <c:pt idx="4">
                  <c:v>Consumer Defensive</c:v>
                </c:pt>
                <c:pt idx="5">
                  <c:v>Healthcare</c:v>
                </c:pt>
                <c:pt idx="6">
                  <c:v>Utilities</c:v>
                </c:pt>
                <c:pt idx="7">
                  <c:v>Communication Services</c:v>
                </c:pt>
                <c:pt idx="8">
                  <c:v>Energy</c:v>
                </c:pt>
                <c:pt idx="9">
                  <c:v>Industrials</c:v>
                </c:pt>
                <c:pt idx="10">
                  <c:v>Technology</c:v>
                </c:pt>
                <c:pt idx="11">
                  <c:v>Cash</c:v>
                </c:pt>
              </c:strCache>
            </c:strRef>
          </c:cat>
          <c:val>
            <c:numRef>
              <c:f>Sheet1!$C$2:$C$13</c:f>
              <c:numCache>
                <c:formatCode>0.00%</c:formatCode>
                <c:ptCount val="12"/>
                <c:pt idx="0">
                  <c:v>2.3099999999999999E-2</c:v>
                </c:pt>
                <c:pt idx="1">
                  <c:v>0.1162</c:v>
                </c:pt>
                <c:pt idx="2">
                  <c:v>0.1203</c:v>
                </c:pt>
                <c:pt idx="3">
                  <c:v>0</c:v>
                </c:pt>
                <c:pt idx="4">
                  <c:v>6.5100000000000005E-2</c:v>
                </c:pt>
                <c:pt idx="5">
                  <c:v>0.13919999999999999</c:v>
                </c:pt>
                <c:pt idx="6">
                  <c:v>0</c:v>
                </c:pt>
                <c:pt idx="7">
                  <c:v>0.1013</c:v>
                </c:pt>
                <c:pt idx="8">
                  <c:v>1.8100000000000002E-2</c:v>
                </c:pt>
                <c:pt idx="9">
                  <c:v>8.8200000000000001E-2</c:v>
                </c:pt>
                <c:pt idx="10">
                  <c:v>0.22839999999999999</c:v>
                </c:pt>
                <c:pt idx="11" formatCode="0%">
                  <c:v>0.1</c:v>
                </c:pt>
              </c:numCache>
            </c:numRef>
          </c:val>
          <c:extLst>
            <c:ext xmlns:c16="http://schemas.microsoft.com/office/drawing/2014/chart" uri="{C3380CC4-5D6E-409C-BE32-E72D297353CC}">
              <c16:uniqueId val="{00000002-5C14-4949-937E-D11557DD83E6}"/>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4.4543429844097994E-3"/>
          <c:y val="0.19007301419092634"/>
          <c:w val="0.26157850077539679"/>
          <c:h val="0.6555694547744412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62034-E5AD-4111-992A-4DE09D28C288}" type="doc">
      <dgm:prSet loTypeId="urn:microsoft.com/office/officeart/2005/8/layout/vProcess5" loCatId="process" qsTypeId="urn:microsoft.com/office/officeart/2005/8/quickstyle/simple1" qsCatId="simple" csTypeId="urn:microsoft.com/office/officeart/2005/8/colors/accent2_4" csCatId="accent2" phldr="1"/>
      <dgm:spPr/>
      <dgm:t>
        <a:bodyPr/>
        <a:lstStyle/>
        <a:p>
          <a:endParaRPr lang="en-US"/>
        </a:p>
      </dgm:t>
    </dgm:pt>
    <dgm:pt modelId="{75B36DBB-BDFA-454E-8552-6DAD23407254}">
      <dgm:prSet phldrT="[Text]"/>
      <dgm:spPr>
        <a:solidFill>
          <a:srgbClr val="8B1D40"/>
        </a:solidFill>
      </dgm:spPr>
      <dgm:t>
        <a:bodyPr/>
        <a:lstStyle/>
        <a:p>
          <a:pPr>
            <a:buNone/>
          </a:pPr>
          <a:r>
            <a:rPr lang="en-US" b="1" dirty="0">
              <a:latin typeface="+mj-lt"/>
              <a:ea typeface="Calibri"/>
              <a:cs typeface="Calibri"/>
              <a:sym typeface="Calibri"/>
            </a:rPr>
            <a:t>Source  accounting and  return data</a:t>
          </a:r>
          <a:endParaRPr lang="en-US" dirty="0">
            <a:latin typeface="+mj-lt"/>
          </a:endParaRPr>
        </a:p>
      </dgm:t>
    </dgm:pt>
    <dgm:pt modelId="{A23B6610-B5FF-4D96-833C-42BF281C3091}" type="parTrans" cxnId="{AB2B2585-9A90-4648-93FA-F3F84E486A0F}">
      <dgm:prSet/>
      <dgm:spPr/>
      <dgm:t>
        <a:bodyPr/>
        <a:lstStyle/>
        <a:p>
          <a:endParaRPr lang="en-US"/>
        </a:p>
      </dgm:t>
    </dgm:pt>
    <dgm:pt modelId="{7C417796-BDE4-44DF-9E65-94FADDA131B2}" type="sibTrans" cxnId="{AB2B2585-9A90-4648-93FA-F3F84E486A0F}">
      <dgm:prSet/>
      <dgm:spPr/>
      <dgm:t>
        <a:bodyPr/>
        <a:lstStyle/>
        <a:p>
          <a:endParaRPr lang="en-US"/>
        </a:p>
      </dgm:t>
    </dgm:pt>
    <dgm:pt modelId="{6F85BA5B-ECF9-49CE-BB70-F0D0B4BF6E07}">
      <dgm:prSet phldrT="[Text]"/>
      <dgm:spPr>
        <a:solidFill>
          <a:srgbClr val="8B1D40"/>
        </a:solidFill>
      </dgm:spPr>
      <dgm:t>
        <a:bodyPr/>
        <a:lstStyle/>
        <a:p>
          <a:pPr>
            <a:buNone/>
          </a:pPr>
          <a:r>
            <a:rPr lang="en-US" b="1" dirty="0">
              <a:latin typeface="+mj-lt"/>
              <a:ea typeface="Calibri"/>
              <a:cs typeface="Calibri"/>
              <a:sym typeface="Calibri"/>
            </a:rPr>
            <a:t>Calculate the theoretical equity value</a:t>
          </a:r>
          <a:endParaRPr lang="en-US" dirty="0">
            <a:latin typeface="+mj-lt"/>
          </a:endParaRPr>
        </a:p>
      </dgm:t>
    </dgm:pt>
    <dgm:pt modelId="{918B20E8-3083-4A8E-91B9-68B2D817AF6F}" type="parTrans" cxnId="{620C7EC9-DAF5-4AAF-AA05-79B89C971C51}">
      <dgm:prSet/>
      <dgm:spPr/>
      <dgm:t>
        <a:bodyPr/>
        <a:lstStyle/>
        <a:p>
          <a:endParaRPr lang="en-US"/>
        </a:p>
      </dgm:t>
    </dgm:pt>
    <dgm:pt modelId="{A3EDE197-E874-475D-A536-768B2CD3F3F2}" type="sibTrans" cxnId="{620C7EC9-DAF5-4AAF-AA05-79B89C971C51}">
      <dgm:prSet/>
      <dgm:spPr/>
      <dgm:t>
        <a:bodyPr/>
        <a:lstStyle/>
        <a:p>
          <a:endParaRPr lang="en-US"/>
        </a:p>
      </dgm:t>
    </dgm:pt>
    <dgm:pt modelId="{0F2381D2-CA3B-4266-93A8-E1F731AAD4BC}">
      <dgm:prSet phldrT="[Text]"/>
      <dgm:spPr>
        <a:solidFill>
          <a:srgbClr val="8B1D40"/>
        </a:solidFill>
      </dgm:spPr>
      <dgm:t>
        <a:bodyPr/>
        <a:lstStyle/>
        <a:p>
          <a:r>
            <a:rPr lang="en-US" b="1" dirty="0"/>
            <a:t>Calculate model equity/current equity value</a:t>
          </a:r>
        </a:p>
      </dgm:t>
    </dgm:pt>
    <dgm:pt modelId="{D235D2BD-48CF-4C86-82CF-6767C20BEFEF}" type="parTrans" cxnId="{2712CB1F-1900-48ED-A669-C8F3BA5E0F57}">
      <dgm:prSet/>
      <dgm:spPr/>
      <dgm:t>
        <a:bodyPr/>
        <a:lstStyle/>
        <a:p>
          <a:endParaRPr lang="en-US"/>
        </a:p>
      </dgm:t>
    </dgm:pt>
    <dgm:pt modelId="{15CF619B-105B-4515-8873-E1369357AC54}" type="sibTrans" cxnId="{2712CB1F-1900-48ED-A669-C8F3BA5E0F57}">
      <dgm:prSet/>
      <dgm:spPr/>
      <dgm:t>
        <a:bodyPr/>
        <a:lstStyle/>
        <a:p>
          <a:endParaRPr lang="en-US"/>
        </a:p>
      </dgm:t>
    </dgm:pt>
    <dgm:pt modelId="{619B5BC8-2E5A-4090-A9FB-E0150C2A687F}">
      <dgm:prSet phldrT="[Text]"/>
      <dgm:spPr>
        <a:solidFill>
          <a:srgbClr val="8B1D40"/>
        </a:solidFill>
      </dgm:spPr>
      <dgm:t>
        <a:bodyPr/>
        <a:lstStyle/>
        <a:p>
          <a:r>
            <a:rPr lang="en-US" b="1" dirty="0"/>
            <a:t>Sort ratios into deciles and invest in the 9</a:t>
          </a:r>
          <a:r>
            <a:rPr lang="en-US" b="1" baseline="30000" dirty="0"/>
            <a:t>th</a:t>
          </a:r>
          <a:r>
            <a:rPr lang="en-US" b="1" dirty="0"/>
            <a:t> and 8</a:t>
          </a:r>
          <a:r>
            <a:rPr lang="en-US" b="1" baseline="30000" dirty="0"/>
            <a:t>th </a:t>
          </a:r>
          <a:r>
            <a:rPr lang="en-US" b="1" dirty="0"/>
            <a:t>decile</a:t>
          </a:r>
          <a:endParaRPr lang="en-US" b="1" baseline="30000" dirty="0"/>
        </a:p>
      </dgm:t>
    </dgm:pt>
    <dgm:pt modelId="{44947E59-9406-4C21-95BE-751FA20313C9}" type="parTrans" cxnId="{50BE323F-8B78-448C-8EA7-0653155BD2A9}">
      <dgm:prSet/>
      <dgm:spPr/>
      <dgm:t>
        <a:bodyPr/>
        <a:lstStyle/>
        <a:p>
          <a:endParaRPr lang="en-US"/>
        </a:p>
      </dgm:t>
    </dgm:pt>
    <dgm:pt modelId="{35B5C325-EE2C-4E03-AD91-A82064657C34}" type="sibTrans" cxnId="{50BE323F-8B78-448C-8EA7-0653155BD2A9}">
      <dgm:prSet/>
      <dgm:spPr/>
      <dgm:t>
        <a:bodyPr/>
        <a:lstStyle/>
        <a:p>
          <a:endParaRPr lang="en-US"/>
        </a:p>
      </dgm:t>
    </dgm:pt>
    <dgm:pt modelId="{18291C30-60E8-4EA0-B542-8462BA7DD065}" type="pres">
      <dgm:prSet presAssocID="{B4162034-E5AD-4111-992A-4DE09D28C288}" presName="outerComposite" presStyleCnt="0">
        <dgm:presLayoutVars>
          <dgm:chMax val="5"/>
          <dgm:dir/>
          <dgm:resizeHandles val="exact"/>
        </dgm:presLayoutVars>
      </dgm:prSet>
      <dgm:spPr/>
    </dgm:pt>
    <dgm:pt modelId="{FB0412FC-8ACE-4594-9BA6-2692CBBA5D12}" type="pres">
      <dgm:prSet presAssocID="{B4162034-E5AD-4111-992A-4DE09D28C288}" presName="dummyMaxCanvas" presStyleCnt="0">
        <dgm:presLayoutVars/>
      </dgm:prSet>
      <dgm:spPr/>
    </dgm:pt>
    <dgm:pt modelId="{F32E1992-1D78-455D-9C3E-FFE1E34CFB4E}" type="pres">
      <dgm:prSet presAssocID="{B4162034-E5AD-4111-992A-4DE09D28C288}" presName="FourNodes_1" presStyleLbl="node1" presStyleIdx="0" presStyleCnt="4">
        <dgm:presLayoutVars>
          <dgm:bulletEnabled val="1"/>
        </dgm:presLayoutVars>
      </dgm:prSet>
      <dgm:spPr/>
    </dgm:pt>
    <dgm:pt modelId="{6CA6A26C-A0B4-4299-8744-58007EC44BF4}" type="pres">
      <dgm:prSet presAssocID="{B4162034-E5AD-4111-992A-4DE09D28C288}" presName="FourNodes_2" presStyleLbl="node1" presStyleIdx="1" presStyleCnt="4">
        <dgm:presLayoutVars>
          <dgm:bulletEnabled val="1"/>
        </dgm:presLayoutVars>
      </dgm:prSet>
      <dgm:spPr/>
    </dgm:pt>
    <dgm:pt modelId="{8F52C855-09A8-4842-9F7B-00A6BFD29BA7}" type="pres">
      <dgm:prSet presAssocID="{B4162034-E5AD-4111-992A-4DE09D28C288}" presName="FourNodes_3" presStyleLbl="node1" presStyleIdx="2" presStyleCnt="4">
        <dgm:presLayoutVars>
          <dgm:bulletEnabled val="1"/>
        </dgm:presLayoutVars>
      </dgm:prSet>
      <dgm:spPr/>
    </dgm:pt>
    <dgm:pt modelId="{6E46951B-A77D-4319-9313-2421D3D986EF}" type="pres">
      <dgm:prSet presAssocID="{B4162034-E5AD-4111-992A-4DE09D28C288}" presName="FourNodes_4" presStyleLbl="node1" presStyleIdx="3" presStyleCnt="4">
        <dgm:presLayoutVars>
          <dgm:bulletEnabled val="1"/>
        </dgm:presLayoutVars>
      </dgm:prSet>
      <dgm:spPr/>
    </dgm:pt>
    <dgm:pt modelId="{0E3A069F-339A-4772-8569-FD919768D379}" type="pres">
      <dgm:prSet presAssocID="{B4162034-E5AD-4111-992A-4DE09D28C288}" presName="FourConn_1-2" presStyleLbl="fgAccFollowNode1" presStyleIdx="0" presStyleCnt="3">
        <dgm:presLayoutVars>
          <dgm:bulletEnabled val="1"/>
        </dgm:presLayoutVars>
      </dgm:prSet>
      <dgm:spPr/>
    </dgm:pt>
    <dgm:pt modelId="{BEE626B3-179B-4151-8119-FD9F85FEC3B3}" type="pres">
      <dgm:prSet presAssocID="{B4162034-E5AD-4111-992A-4DE09D28C288}" presName="FourConn_2-3" presStyleLbl="fgAccFollowNode1" presStyleIdx="1" presStyleCnt="3">
        <dgm:presLayoutVars>
          <dgm:bulletEnabled val="1"/>
        </dgm:presLayoutVars>
      </dgm:prSet>
      <dgm:spPr/>
    </dgm:pt>
    <dgm:pt modelId="{C58C94EC-C968-4D25-B69B-8BE5C6BF6FBF}" type="pres">
      <dgm:prSet presAssocID="{B4162034-E5AD-4111-992A-4DE09D28C288}" presName="FourConn_3-4" presStyleLbl="fgAccFollowNode1" presStyleIdx="2" presStyleCnt="3">
        <dgm:presLayoutVars>
          <dgm:bulletEnabled val="1"/>
        </dgm:presLayoutVars>
      </dgm:prSet>
      <dgm:spPr/>
    </dgm:pt>
    <dgm:pt modelId="{425DAC6B-0DBA-4CA7-B4BB-D1F0F9E7BD11}" type="pres">
      <dgm:prSet presAssocID="{B4162034-E5AD-4111-992A-4DE09D28C288}" presName="FourNodes_1_text" presStyleLbl="node1" presStyleIdx="3" presStyleCnt="4">
        <dgm:presLayoutVars>
          <dgm:bulletEnabled val="1"/>
        </dgm:presLayoutVars>
      </dgm:prSet>
      <dgm:spPr/>
    </dgm:pt>
    <dgm:pt modelId="{26D818C9-DD99-4CAC-9695-54FF0EC12165}" type="pres">
      <dgm:prSet presAssocID="{B4162034-E5AD-4111-992A-4DE09D28C288}" presName="FourNodes_2_text" presStyleLbl="node1" presStyleIdx="3" presStyleCnt="4">
        <dgm:presLayoutVars>
          <dgm:bulletEnabled val="1"/>
        </dgm:presLayoutVars>
      </dgm:prSet>
      <dgm:spPr/>
    </dgm:pt>
    <dgm:pt modelId="{6A3FE880-B8C2-4CF3-85C2-CC297ADABC60}" type="pres">
      <dgm:prSet presAssocID="{B4162034-E5AD-4111-992A-4DE09D28C288}" presName="FourNodes_3_text" presStyleLbl="node1" presStyleIdx="3" presStyleCnt="4">
        <dgm:presLayoutVars>
          <dgm:bulletEnabled val="1"/>
        </dgm:presLayoutVars>
      </dgm:prSet>
      <dgm:spPr/>
    </dgm:pt>
    <dgm:pt modelId="{B68E7A50-1454-4AE3-951A-F41450ABA959}" type="pres">
      <dgm:prSet presAssocID="{B4162034-E5AD-4111-992A-4DE09D28C288}" presName="FourNodes_4_text" presStyleLbl="node1" presStyleIdx="3" presStyleCnt="4">
        <dgm:presLayoutVars>
          <dgm:bulletEnabled val="1"/>
        </dgm:presLayoutVars>
      </dgm:prSet>
      <dgm:spPr/>
    </dgm:pt>
  </dgm:ptLst>
  <dgm:cxnLst>
    <dgm:cxn modelId="{9BA83110-00DB-4048-809F-205FFC46E01E}" type="presOf" srcId="{619B5BC8-2E5A-4090-A9FB-E0150C2A687F}" destId="{B68E7A50-1454-4AE3-951A-F41450ABA959}" srcOrd="1" destOrd="0" presId="urn:microsoft.com/office/officeart/2005/8/layout/vProcess5"/>
    <dgm:cxn modelId="{75AD611C-18B0-4F70-AE9A-6679216B9E28}" type="presOf" srcId="{15CF619B-105B-4515-8873-E1369357AC54}" destId="{C58C94EC-C968-4D25-B69B-8BE5C6BF6FBF}" srcOrd="0" destOrd="0" presId="urn:microsoft.com/office/officeart/2005/8/layout/vProcess5"/>
    <dgm:cxn modelId="{2712CB1F-1900-48ED-A669-C8F3BA5E0F57}" srcId="{B4162034-E5AD-4111-992A-4DE09D28C288}" destId="{0F2381D2-CA3B-4266-93A8-E1F731AAD4BC}" srcOrd="2" destOrd="0" parTransId="{D235D2BD-48CF-4C86-82CF-6767C20BEFEF}" sibTransId="{15CF619B-105B-4515-8873-E1369357AC54}"/>
    <dgm:cxn modelId="{2B6E8F2F-9B43-4B6E-98C0-38DB2FEE7273}" type="presOf" srcId="{6F85BA5B-ECF9-49CE-BB70-F0D0B4BF6E07}" destId="{26D818C9-DD99-4CAC-9695-54FF0EC12165}" srcOrd="1" destOrd="0" presId="urn:microsoft.com/office/officeart/2005/8/layout/vProcess5"/>
    <dgm:cxn modelId="{FB3ED43E-2A31-4A67-9DFD-ECDC57B935DB}" type="presOf" srcId="{0F2381D2-CA3B-4266-93A8-E1F731AAD4BC}" destId="{8F52C855-09A8-4842-9F7B-00A6BFD29BA7}" srcOrd="0" destOrd="0" presId="urn:microsoft.com/office/officeart/2005/8/layout/vProcess5"/>
    <dgm:cxn modelId="{50BE323F-8B78-448C-8EA7-0653155BD2A9}" srcId="{B4162034-E5AD-4111-992A-4DE09D28C288}" destId="{619B5BC8-2E5A-4090-A9FB-E0150C2A687F}" srcOrd="3" destOrd="0" parTransId="{44947E59-9406-4C21-95BE-751FA20313C9}" sibTransId="{35B5C325-EE2C-4E03-AD91-A82064657C34}"/>
    <dgm:cxn modelId="{CEB6F451-812D-4171-AE15-DFC23BA364EC}" type="presOf" srcId="{7C417796-BDE4-44DF-9E65-94FADDA131B2}" destId="{0E3A069F-339A-4772-8569-FD919768D379}" srcOrd="0" destOrd="0" presId="urn:microsoft.com/office/officeart/2005/8/layout/vProcess5"/>
    <dgm:cxn modelId="{20A5CF77-A68D-4536-9ECD-B9341D4F3866}" type="presOf" srcId="{0F2381D2-CA3B-4266-93A8-E1F731AAD4BC}" destId="{6A3FE880-B8C2-4CF3-85C2-CC297ADABC60}" srcOrd="1" destOrd="0" presId="urn:microsoft.com/office/officeart/2005/8/layout/vProcess5"/>
    <dgm:cxn modelId="{AB2B2585-9A90-4648-93FA-F3F84E486A0F}" srcId="{B4162034-E5AD-4111-992A-4DE09D28C288}" destId="{75B36DBB-BDFA-454E-8552-6DAD23407254}" srcOrd="0" destOrd="0" parTransId="{A23B6610-B5FF-4D96-833C-42BF281C3091}" sibTransId="{7C417796-BDE4-44DF-9E65-94FADDA131B2}"/>
    <dgm:cxn modelId="{889379A0-80C0-4732-966B-DCFE1B1968A9}" type="presOf" srcId="{619B5BC8-2E5A-4090-A9FB-E0150C2A687F}" destId="{6E46951B-A77D-4319-9313-2421D3D986EF}" srcOrd="0" destOrd="0" presId="urn:microsoft.com/office/officeart/2005/8/layout/vProcess5"/>
    <dgm:cxn modelId="{B7E2E8A9-D863-46CD-91C6-1616DC2A099F}" type="presOf" srcId="{75B36DBB-BDFA-454E-8552-6DAD23407254}" destId="{425DAC6B-0DBA-4CA7-B4BB-D1F0F9E7BD11}" srcOrd="1" destOrd="0" presId="urn:microsoft.com/office/officeart/2005/8/layout/vProcess5"/>
    <dgm:cxn modelId="{ABBFF4AE-D0D6-4DCF-BAB5-0886B2550419}" type="presOf" srcId="{A3EDE197-E874-475D-A536-768B2CD3F3F2}" destId="{BEE626B3-179B-4151-8119-FD9F85FEC3B3}" srcOrd="0" destOrd="0" presId="urn:microsoft.com/office/officeart/2005/8/layout/vProcess5"/>
    <dgm:cxn modelId="{4E8E47C9-95D8-42E8-8716-154A38F32373}" type="presOf" srcId="{75B36DBB-BDFA-454E-8552-6DAD23407254}" destId="{F32E1992-1D78-455D-9C3E-FFE1E34CFB4E}" srcOrd="0" destOrd="0" presId="urn:microsoft.com/office/officeart/2005/8/layout/vProcess5"/>
    <dgm:cxn modelId="{620C7EC9-DAF5-4AAF-AA05-79B89C971C51}" srcId="{B4162034-E5AD-4111-992A-4DE09D28C288}" destId="{6F85BA5B-ECF9-49CE-BB70-F0D0B4BF6E07}" srcOrd="1" destOrd="0" parTransId="{918B20E8-3083-4A8E-91B9-68B2D817AF6F}" sibTransId="{A3EDE197-E874-475D-A536-768B2CD3F3F2}"/>
    <dgm:cxn modelId="{FEB113D3-3159-40A0-BE43-B1D9048C2436}" type="presOf" srcId="{B4162034-E5AD-4111-992A-4DE09D28C288}" destId="{18291C30-60E8-4EA0-B542-8462BA7DD065}" srcOrd="0" destOrd="0" presId="urn:microsoft.com/office/officeart/2005/8/layout/vProcess5"/>
    <dgm:cxn modelId="{AA1493F3-6AD0-4986-B6C5-F35FA5CD22A1}" type="presOf" srcId="{6F85BA5B-ECF9-49CE-BB70-F0D0B4BF6E07}" destId="{6CA6A26C-A0B4-4299-8744-58007EC44BF4}" srcOrd="0" destOrd="0" presId="urn:microsoft.com/office/officeart/2005/8/layout/vProcess5"/>
    <dgm:cxn modelId="{EB79E356-78A3-4B2B-A307-5138E1E2FAC7}" type="presParOf" srcId="{18291C30-60E8-4EA0-B542-8462BA7DD065}" destId="{FB0412FC-8ACE-4594-9BA6-2692CBBA5D12}" srcOrd="0" destOrd="0" presId="urn:microsoft.com/office/officeart/2005/8/layout/vProcess5"/>
    <dgm:cxn modelId="{3477EF77-532C-40C5-A9E3-F1474E331141}" type="presParOf" srcId="{18291C30-60E8-4EA0-B542-8462BA7DD065}" destId="{F32E1992-1D78-455D-9C3E-FFE1E34CFB4E}" srcOrd="1" destOrd="0" presId="urn:microsoft.com/office/officeart/2005/8/layout/vProcess5"/>
    <dgm:cxn modelId="{C7185BA7-C54B-417A-8531-77DDD983AFA1}" type="presParOf" srcId="{18291C30-60E8-4EA0-B542-8462BA7DD065}" destId="{6CA6A26C-A0B4-4299-8744-58007EC44BF4}" srcOrd="2" destOrd="0" presId="urn:microsoft.com/office/officeart/2005/8/layout/vProcess5"/>
    <dgm:cxn modelId="{3D4669D6-5D26-4A80-9107-662CEDBB4994}" type="presParOf" srcId="{18291C30-60E8-4EA0-B542-8462BA7DD065}" destId="{8F52C855-09A8-4842-9F7B-00A6BFD29BA7}" srcOrd="3" destOrd="0" presId="urn:microsoft.com/office/officeart/2005/8/layout/vProcess5"/>
    <dgm:cxn modelId="{2FEFBAF7-40F0-4AFA-B45E-747FBE72979B}" type="presParOf" srcId="{18291C30-60E8-4EA0-B542-8462BA7DD065}" destId="{6E46951B-A77D-4319-9313-2421D3D986EF}" srcOrd="4" destOrd="0" presId="urn:microsoft.com/office/officeart/2005/8/layout/vProcess5"/>
    <dgm:cxn modelId="{A0424CEC-EA76-4838-9233-10C89DAABDA2}" type="presParOf" srcId="{18291C30-60E8-4EA0-B542-8462BA7DD065}" destId="{0E3A069F-339A-4772-8569-FD919768D379}" srcOrd="5" destOrd="0" presId="urn:microsoft.com/office/officeart/2005/8/layout/vProcess5"/>
    <dgm:cxn modelId="{526F9E78-23CF-46F5-8E8B-105E09CD10AA}" type="presParOf" srcId="{18291C30-60E8-4EA0-B542-8462BA7DD065}" destId="{BEE626B3-179B-4151-8119-FD9F85FEC3B3}" srcOrd="6" destOrd="0" presId="urn:microsoft.com/office/officeart/2005/8/layout/vProcess5"/>
    <dgm:cxn modelId="{5DB8E896-7BAB-4941-8C62-78D83B52815D}" type="presParOf" srcId="{18291C30-60E8-4EA0-B542-8462BA7DD065}" destId="{C58C94EC-C968-4D25-B69B-8BE5C6BF6FBF}" srcOrd="7" destOrd="0" presId="urn:microsoft.com/office/officeart/2005/8/layout/vProcess5"/>
    <dgm:cxn modelId="{3420F981-B276-41EA-91E9-189003E42881}" type="presParOf" srcId="{18291C30-60E8-4EA0-B542-8462BA7DD065}" destId="{425DAC6B-0DBA-4CA7-B4BB-D1F0F9E7BD11}" srcOrd="8" destOrd="0" presId="urn:microsoft.com/office/officeart/2005/8/layout/vProcess5"/>
    <dgm:cxn modelId="{FAD88770-0554-4EB3-BEA1-BFA3131398AB}" type="presParOf" srcId="{18291C30-60E8-4EA0-B542-8462BA7DD065}" destId="{26D818C9-DD99-4CAC-9695-54FF0EC12165}" srcOrd="9" destOrd="0" presId="urn:microsoft.com/office/officeart/2005/8/layout/vProcess5"/>
    <dgm:cxn modelId="{81BEF37F-C263-4782-9845-D3050E2D2B2A}" type="presParOf" srcId="{18291C30-60E8-4EA0-B542-8462BA7DD065}" destId="{6A3FE880-B8C2-4CF3-85C2-CC297ADABC60}" srcOrd="10" destOrd="0" presId="urn:microsoft.com/office/officeart/2005/8/layout/vProcess5"/>
    <dgm:cxn modelId="{863B9B97-D717-4945-A56A-2A11394666EF}" type="presParOf" srcId="{18291C30-60E8-4EA0-B542-8462BA7DD065}" destId="{B68E7A50-1454-4AE3-951A-F41450ABA959}"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E1992-1D78-455D-9C3E-FFE1E34CFB4E}">
      <dsp:nvSpPr>
        <dsp:cNvPr id="0" name=""/>
        <dsp:cNvSpPr/>
      </dsp:nvSpPr>
      <dsp:spPr>
        <a:xfrm>
          <a:off x="0" y="0"/>
          <a:ext cx="8670897" cy="890172"/>
        </a:xfrm>
        <a:prstGeom prst="roundRect">
          <a:avLst>
            <a:gd name="adj" fmla="val 10000"/>
          </a:avLst>
        </a:prstGeom>
        <a:solidFill>
          <a:srgbClr val="8B1D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ea typeface="Calibri"/>
              <a:cs typeface="Calibri"/>
              <a:sym typeface="Calibri"/>
            </a:rPr>
            <a:t>Source  accounting and  return data</a:t>
          </a:r>
          <a:endParaRPr lang="en-US" sz="2400" kern="1200" dirty="0">
            <a:latin typeface="+mj-lt"/>
          </a:endParaRPr>
        </a:p>
      </dsp:txBody>
      <dsp:txXfrm>
        <a:off x="26072" y="26072"/>
        <a:ext cx="7635113" cy="838028"/>
      </dsp:txXfrm>
    </dsp:sp>
    <dsp:sp modelId="{6CA6A26C-A0B4-4299-8744-58007EC44BF4}">
      <dsp:nvSpPr>
        <dsp:cNvPr id="0" name=""/>
        <dsp:cNvSpPr/>
      </dsp:nvSpPr>
      <dsp:spPr>
        <a:xfrm>
          <a:off x="726187" y="1052021"/>
          <a:ext cx="8670897" cy="890172"/>
        </a:xfrm>
        <a:prstGeom prst="roundRect">
          <a:avLst>
            <a:gd name="adj" fmla="val 10000"/>
          </a:avLst>
        </a:prstGeom>
        <a:solidFill>
          <a:srgbClr val="8B1D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mj-lt"/>
              <a:ea typeface="Calibri"/>
              <a:cs typeface="Calibri"/>
              <a:sym typeface="Calibri"/>
            </a:rPr>
            <a:t>Calculate the theoretical equity value</a:t>
          </a:r>
          <a:endParaRPr lang="en-US" sz="2400" kern="1200" dirty="0">
            <a:latin typeface="+mj-lt"/>
          </a:endParaRPr>
        </a:p>
      </dsp:txBody>
      <dsp:txXfrm>
        <a:off x="752259" y="1078093"/>
        <a:ext cx="7313954" cy="838028"/>
      </dsp:txXfrm>
    </dsp:sp>
    <dsp:sp modelId="{8F52C855-09A8-4842-9F7B-00A6BFD29BA7}">
      <dsp:nvSpPr>
        <dsp:cNvPr id="0" name=""/>
        <dsp:cNvSpPr/>
      </dsp:nvSpPr>
      <dsp:spPr>
        <a:xfrm>
          <a:off x="1441536" y="2104043"/>
          <a:ext cx="8670897" cy="890172"/>
        </a:xfrm>
        <a:prstGeom prst="roundRect">
          <a:avLst>
            <a:gd name="adj" fmla="val 10000"/>
          </a:avLst>
        </a:prstGeom>
        <a:solidFill>
          <a:srgbClr val="8B1D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Calculate model equity/current equity value</a:t>
          </a:r>
        </a:p>
      </dsp:txBody>
      <dsp:txXfrm>
        <a:off x="1467608" y="2130115"/>
        <a:ext cx="7324792" cy="838028"/>
      </dsp:txXfrm>
    </dsp:sp>
    <dsp:sp modelId="{6E46951B-A77D-4319-9313-2421D3D986EF}">
      <dsp:nvSpPr>
        <dsp:cNvPr id="0" name=""/>
        <dsp:cNvSpPr/>
      </dsp:nvSpPr>
      <dsp:spPr>
        <a:xfrm>
          <a:off x="2167724" y="3156064"/>
          <a:ext cx="8670897" cy="890172"/>
        </a:xfrm>
        <a:prstGeom prst="roundRect">
          <a:avLst>
            <a:gd name="adj" fmla="val 10000"/>
          </a:avLst>
        </a:prstGeom>
        <a:solidFill>
          <a:srgbClr val="8B1D4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Sort ratios into deciles and invest in the 9</a:t>
          </a:r>
          <a:r>
            <a:rPr lang="en-US" sz="2400" b="1" kern="1200" baseline="30000" dirty="0"/>
            <a:t>th</a:t>
          </a:r>
          <a:r>
            <a:rPr lang="en-US" sz="2400" b="1" kern="1200" dirty="0"/>
            <a:t> and 8</a:t>
          </a:r>
          <a:r>
            <a:rPr lang="en-US" sz="2400" b="1" kern="1200" baseline="30000" dirty="0"/>
            <a:t>th </a:t>
          </a:r>
          <a:r>
            <a:rPr lang="en-US" sz="2400" b="1" kern="1200" dirty="0"/>
            <a:t>decile</a:t>
          </a:r>
          <a:endParaRPr lang="en-US" sz="2400" b="1" kern="1200" baseline="30000" dirty="0"/>
        </a:p>
      </dsp:txBody>
      <dsp:txXfrm>
        <a:off x="2193796" y="3182136"/>
        <a:ext cx="7313954" cy="838028"/>
      </dsp:txXfrm>
    </dsp:sp>
    <dsp:sp modelId="{0E3A069F-339A-4772-8569-FD919768D379}">
      <dsp:nvSpPr>
        <dsp:cNvPr id="0" name=""/>
        <dsp:cNvSpPr/>
      </dsp:nvSpPr>
      <dsp:spPr>
        <a:xfrm>
          <a:off x="8092285" y="681790"/>
          <a:ext cx="578611" cy="578611"/>
        </a:xfrm>
        <a:prstGeom prst="downArrow">
          <a:avLst>
            <a:gd name="adj1" fmla="val 55000"/>
            <a:gd name="adj2" fmla="val 45000"/>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222472" y="681790"/>
        <a:ext cx="318237" cy="435405"/>
      </dsp:txXfrm>
    </dsp:sp>
    <dsp:sp modelId="{BEE626B3-179B-4151-8119-FD9F85FEC3B3}">
      <dsp:nvSpPr>
        <dsp:cNvPr id="0" name=""/>
        <dsp:cNvSpPr/>
      </dsp:nvSpPr>
      <dsp:spPr>
        <a:xfrm>
          <a:off x="8818473" y="1733812"/>
          <a:ext cx="578611" cy="578611"/>
        </a:xfrm>
        <a:prstGeom prst="downArrow">
          <a:avLst>
            <a:gd name="adj1" fmla="val 55000"/>
            <a:gd name="adj2" fmla="val 45000"/>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948660" y="1733812"/>
        <a:ext cx="318237" cy="435405"/>
      </dsp:txXfrm>
    </dsp:sp>
    <dsp:sp modelId="{C58C94EC-C968-4D25-B69B-8BE5C6BF6FBF}">
      <dsp:nvSpPr>
        <dsp:cNvPr id="0" name=""/>
        <dsp:cNvSpPr/>
      </dsp:nvSpPr>
      <dsp:spPr>
        <a:xfrm>
          <a:off x="9533822" y="2785834"/>
          <a:ext cx="578611" cy="578611"/>
        </a:xfrm>
        <a:prstGeom prst="downArrow">
          <a:avLst>
            <a:gd name="adj1" fmla="val 55000"/>
            <a:gd name="adj2" fmla="val 45000"/>
          </a:avLst>
        </a:prstGeom>
        <a:solidFill>
          <a:schemeClr val="accent2">
            <a:alpha val="90000"/>
            <a:tint val="55000"/>
            <a:hueOff val="0"/>
            <a:satOff val="0"/>
            <a:lumOff val="0"/>
            <a:alphaOff val="0"/>
          </a:schemeClr>
        </a:solidFill>
        <a:ln w="25400" cap="flat" cmpd="sng" algn="ctr">
          <a:solidFill>
            <a:schemeClr val="accent2">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9664009" y="2785834"/>
        <a:ext cx="318237" cy="4354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219200" y="3257550"/>
            <a:ext cx="97536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45" name="Google Shape;45;p1: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1: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239" name="Google Shape;239;p11: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276" name="Google Shape;276;p1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02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330" name="Google Shape;330;p13: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dirty="0">
                <a:solidFill>
                  <a:schemeClr val="dk1"/>
                </a:solidFill>
                <a:latin typeface="Calibri"/>
                <a:ea typeface="Calibri"/>
                <a:cs typeface="Calibri"/>
                <a:sym typeface="Calibri"/>
              </a:rPr>
              <a:t>Starting from an overview of what our implementation process was. We started off by sourcing financial data from Bloomberg and CPRS. The data obtained acted as inputs in calculating the theoretical value of each equity. To calculate this theoretical value we leveraged the </a:t>
            </a:r>
            <a:r>
              <a:rPr lang="en-US" sz="300" dirty="0" err="1">
                <a:solidFill>
                  <a:schemeClr val="dk1"/>
                </a:solidFill>
                <a:latin typeface="Calibri"/>
                <a:ea typeface="Calibri"/>
                <a:cs typeface="Calibri"/>
                <a:sym typeface="Calibri"/>
              </a:rPr>
              <a:t>matlab</a:t>
            </a:r>
            <a:r>
              <a:rPr lang="en-US" sz="300" dirty="0">
                <a:solidFill>
                  <a:schemeClr val="dk1"/>
                </a:solidFill>
                <a:latin typeface="Calibri"/>
                <a:ea typeface="Calibri"/>
                <a:cs typeface="Calibri"/>
                <a:sym typeface="Calibri"/>
              </a:rPr>
              <a:t> code that was available from the author as well as the python code that was developed by the last SIM Fund team that implemented this </a:t>
            </a:r>
            <a:r>
              <a:rPr lang="en-US" sz="300" dirty="0" err="1">
                <a:solidFill>
                  <a:schemeClr val="dk1"/>
                </a:solidFill>
                <a:latin typeface="Calibri"/>
                <a:ea typeface="Calibri"/>
                <a:cs typeface="Calibri"/>
                <a:sym typeface="Calibri"/>
              </a:rPr>
              <a:t>startegy</a:t>
            </a:r>
            <a:r>
              <a:rPr lang="en-US" sz="300" dirty="0">
                <a:solidFill>
                  <a:schemeClr val="dk1"/>
                </a:solidFill>
                <a:latin typeface="Calibri"/>
                <a:ea typeface="Calibri"/>
                <a:cs typeface="Calibri"/>
                <a:sym typeface="Calibri"/>
              </a:rPr>
              <a:t>. So the author’s code was run as the model through </a:t>
            </a:r>
            <a:r>
              <a:rPr lang="en-US" sz="300" dirty="0" err="1">
                <a:solidFill>
                  <a:schemeClr val="dk1"/>
                </a:solidFill>
                <a:latin typeface="Calibri"/>
                <a:ea typeface="Calibri"/>
                <a:cs typeface="Calibri"/>
                <a:sym typeface="Calibri"/>
              </a:rPr>
              <a:t>matlab</a:t>
            </a:r>
            <a:r>
              <a:rPr lang="en-US" sz="300" dirty="0">
                <a:solidFill>
                  <a:schemeClr val="dk1"/>
                </a:solidFill>
                <a:latin typeface="Calibri"/>
                <a:ea typeface="Calibri"/>
                <a:cs typeface="Calibri"/>
                <a:sym typeface="Calibri"/>
              </a:rPr>
              <a:t> whereas the SIM fund code was a python code used to clean and prepare the data to be run in the model. So basically we ran the python code which called the </a:t>
            </a:r>
            <a:r>
              <a:rPr lang="en-US" sz="300" dirty="0" err="1">
                <a:solidFill>
                  <a:schemeClr val="dk1"/>
                </a:solidFill>
                <a:latin typeface="Calibri"/>
                <a:ea typeface="Calibri"/>
                <a:cs typeface="Calibri"/>
                <a:sym typeface="Calibri"/>
              </a:rPr>
              <a:t>matlab</a:t>
            </a:r>
            <a:r>
              <a:rPr lang="en-US" sz="300" dirty="0">
                <a:solidFill>
                  <a:schemeClr val="dk1"/>
                </a:solidFill>
                <a:latin typeface="Calibri"/>
                <a:ea typeface="Calibri"/>
                <a:cs typeface="Calibri"/>
                <a:sym typeface="Calibri"/>
              </a:rPr>
              <a:t> code as a function. We took the two codes and modified and tested them to bring them into working condition. As Festus mentioned earlier, The model provided us with the new valuation of the equity and valuation ratios (model valuation divided by market cap). The next step was to sort the output ratios of equities into deciles. Then we scrutinized the results to understand any anomalies, so if an equity has a market cap of $5 billion and the model is saying that the valuation ratio is 20 that gives it a $100 Billion $$ valuation. In the 10</a:t>
            </a:r>
            <a:r>
              <a:rPr lang="en-US" sz="300" baseline="30000" dirty="0">
                <a:solidFill>
                  <a:schemeClr val="dk1"/>
                </a:solidFill>
                <a:latin typeface="Calibri"/>
                <a:ea typeface="Calibri"/>
                <a:cs typeface="Calibri"/>
                <a:sym typeface="Calibri"/>
              </a:rPr>
              <a:t>th</a:t>
            </a:r>
            <a:r>
              <a:rPr lang="en-US" sz="300" dirty="0">
                <a:solidFill>
                  <a:schemeClr val="dk1"/>
                </a:solidFill>
                <a:latin typeface="Calibri"/>
                <a:ea typeface="Calibri"/>
                <a:cs typeface="Calibri"/>
                <a:sym typeface="Calibri"/>
              </a:rPr>
              <a:t> decile there are extraneous anomalies that might have excessive risk for our portfolio and these values may be outliers in the output data. This is why decided that the 10</a:t>
            </a:r>
            <a:r>
              <a:rPr lang="en-US" sz="300" baseline="30000" dirty="0">
                <a:solidFill>
                  <a:schemeClr val="dk1"/>
                </a:solidFill>
                <a:latin typeface="Calibri"/>
                <a:ea typeface="Calibri"/>
                <a:cs typeface="Calibri"/>
                <a:sym typeface="Calibri"/>
              </a:rPr>
              <a:t>th</a:t>
            </a:r>
            <a:r>
              <a:rPr lang="en-US" sz="300" dirty="0">
                <a:solidFill>
                  <a:schemeClr val="dk1"/>
                </a:solidFill>
                <a:latin typeface="Calibri"/>
                <a:ea typeface="Calibri"/>
                <a:cs typeface="Calibri"/>
                <a:sym typeface="Calibri"/>
              </a:rPr>
              <a:t> decile as an outlier and focus on the 9</a:t>
            </a:r>
            <a:r>
              <a:rPr lang="en-US" sz="300" baseline="30000" dirty="0">
                <a:solidFill>
                  <a:schemeClr val="dk1"/>
                </a:solidFill>
                <a:latin typeface="Calibri"/>
                <a:ea typeface="Calibri"/>
                <a:cs typeface="Calibri"/>
                <a:sym typeface="Calibri"/>
              </a:rPr>
              <a:t>th</a:t>
            </a:r>
            <a:r>
              <a:rPr lang="en-US" sz="300" dirty="0">
                <a:solidFill>
                  <a:schemeClr val="dk1"/>
                </a:solidFill>
                <a:latin typeface="Calibri"/>
                <a:ea typeface="Calibri"/>
                <a:cs typeface="Calibri"/>
                <a:sym typeface="Calibri"/>
              </a:rPr>
              <a:t> and 8</a:t>
            </a:r>
            <a:r>
              <a:rPr lang="en-US" sz="300" baseline="30000" dirty="0">
                <a:solidFill>
                  <a:schemeClr val="dk1"/>
                </a:solidFill>
                <a:latin typeface="Calibri"/>
                <a:ea typeface="Calibri"/>
                <a:cs typeface="Calibri"/>
                <a:sym typeface="Calibri"/>
              </a:rPr>
              <a:t>th</a:t>
            </a:r>
            <a:r>
              <a:rPr lang="en-US" sz="300" dirty="0">
                <a:solidFill>
                  <a:schemeClr val="dk1"/>
                </a:solidFill>
                <a:latin typeface="Calibri"/>
                <a:ea typeface="Calibri"/>
                <a:cs typeface="Calibri"/>
                <a:sym typeface="Calibri"/>
              </a:rPr>
              <a:t> decile as realistic avenues for investment. </a:t>
            </a:r>
            <a:endParaRPr sz="300" dirty="0">
              <a:solidFill>
                <a:schemeClr val="dk1"/>
              </a:solidFill>
              <a:latin typeface="Calibri"/>
              <a:ea typeface="Calibri"/>
              <a:cs typeface="Calibri"/>
              <a:sym typeface="Calibri"/>
            </a:endParaRPr>
          </a:p>
        </p:txBody>
      </p:sp>
      <p:sp>
        <p:nvSpPr>
          <p:cNvPr id="341" name="Google Shape;341;p14: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dirty="0">
                <a:solidFill>
                  <a:schemeClr val="dk1"/>
                </a:solidFill>
                <a:latin typeface="Calibri"/>
                <a:ea typeface="Calibri"/>
                <a:cs typeface="Calibri"/>
                <a:sym typeface="Calibri"/>
              </a:rPr>
              <a:t>Now I would like to talk about some inputs and assumptions that went into the algorithms to generate our valuation. The inputs include financial information extracted from Bloomberg including Liabilities, Fixed Cost, WACC, Capex data etc.. One thing to point out is that we considered SG&amp;A to be the fixed costs of the firm needed by the model. Similarly ROA was considered equal to WACC. The output of the model was the model equity value which we used to calculate the valuation ratios. So as Festus mentioned before we divided the model value with current market cap to find the ratio. If the ratio was above 1 the firm was undervalued, and if it is below 1 it is overvalued. </a:t>
            </a:r>
            <a:endParaRPr sz="300" dirty="0">
              <a:solidFill>
                <a:schemeClr val="dk1"/>
              </a:solidFill>
              <a:latin typeface="Calibri"/>
              <a:ea typeface="Calibri"/>
              <a:cs typeface="Calibri"/>
              <a:sym typeface="Calibri"/>
            </a:endParaRPr>
          </a:p>
        </p:txBody>
      </p:sp>
      <p:sp>
        <p:nvSpPr>
          <p:cNvPr id="412" name="Google Shape;412;p1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a:solidFill>
                  <a:schemeClr val="dk1"/>
                </a:solidFill>
                <a:latin typeface="Calibri"/>
                <a:ea typeface="Calibri"/>
                <a:cs typeface="Calibri"/>
                <a:sym typeface="Calibri"/>
              </a:rPr>
              <a:t>Change to our data set</a:t>
            </a:r>
            <a:endParaRPr sz="300">
              <a:solidFill>
                <a:schemeClr val="dk1"/>
              </a:solidFill>
              <a:latin typeface="Calibri"/>
              <a:ea typeface="Calibri"/>
              <a:cs typeface="Calibri"/>
              <a:sym typeface="Calibri"/>
            </a:endParaRPr>
          </a:p>
        </p:txBody>
      </p:sp>
      <p:sp>
        <p:nvSpPr>
          <p:cNvPr id="452" name="Google Shape;452;p1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dirty="0">
                <a:solidFill>
                  <a:schemeClr val="dk1"/>
                </a:solidFill>
                <a:latin typeface="Calibri"/>
                <a:ea typeface="Calibri"/>
                <a:cs typeface="Calibri"/>
                <a:sym typeface="Calibri"/>
              </a:rPr>
              <a:t>From the output data generated by the code which included about 2000 equities, we needed to further screen and reduce the number of suitable equities to bring them to acceptable range considering turnover costs and comply with policy requirements. Moreover, as we mentioned before focusing on the 9</a:t>
            </a:r>
            <a:r>
              <a:rPr lang="en-US" sz="300" baseline="30000" dirty="0">
                <a:solidFill>
                  <a:schemeClr val="dk1"/>
                </a:solidFill>
                <a:latin typeface="Calibri"/>
                <a:ea typeface="Calibri"/>
                <a:cs typeface="Calibri"/>
                <a:sym typeface="Calibri"/>
              </a:rPr>
              <a:t>th</a:t>
            </a:r>
            <a:r>
              <a:rPr lang="en-US" sz="300" dirty="0">
                <a:solidFill>
                  <a:schemeClr val="dk1"/>
                </a:solidFill>
                <a:latin typeface="Calibri"/>
                <a:ea typeface="Calibri"/>
                <a:cs typeface="Calibri"/>
                <a:sym typeface="Calibri"/>
              </a:rPr>
              <a:t> and 8</a:t>
            </a:r>
            <a:r>
              <a:rPr lang="en-US" sz="300" baseline="30000" dirty="0">
                <a:solidFill>
                  <a:schemeClr val="dk1"/>
                </a:solidFill>
                <a:latin typeface="Calibri"/>
                <a:ea typeface="Calibri"/>
                <a:cs typeface="Calibri"/>
                <a:sym typeface="Calibri"/>
              </a:rPr>
              <a:t>th</a:t>
            </a:r>
            <a:r>
              <a:rPr lang="en-US" sz="300" dirty="0">
                <a:solidFill>
                  <a:schemeClr val="dk1"/>
                </a:solidFill>
                <a:latin typeface="Calibri"/>
                <a:ea typeface="Calibri"/>
                <a:cs typeface="Calibri"/>
                <a:sym typeface="Calibri"/>
              </a:rPr>
              <a:t> deciles along with conducting a news screen of the remaining equities we ended with a total of 69 equities which becomes out investable universe. </a:t>
            </a:r>
            <a:endParaRPr sz="300" dirty="0">
              <a:solidFill>
                <a:schemeClr val="dk1"/>
              </a:solidFill>
              <a:latin typeface="Calibri"/>
              <a:ea typeface="Calibri"/>
              <a:cs typeface="Calibri"/>
              <a:sym typeface="Calibri"/>
            </a:endParaRPr>
          </a:p>
        </p:txBody>
      </p:sp>
      <p:sp>
        <p:nvSpPr>
          <p:cNvPr id="376" name="Google Shape;376;p1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dirty="0">
                <a:solidFill>
                  <a:schemeClr val="dk1"/>
                </a:solidFill>
                <a:latin typeface="Calibri"/>
                <a:ea typeface="Calibri"/>
                <a:cs typeface="Calibri"/>
                <a:sym typeface="Calibri"/>
              </a:rPr>
              <a:t>This shows our portfolio in comparison to the Russel-3000. Our aim was to distribute the sector weights in out portfolio as close as possible to the Russell-3000. </a:t>
            </a:r>
            <a:endParaRPr sz="300" dirty="0">
              <a:solidFill>
                <a:schemeClr val="dk1"/>
              </a:solidFill>
              <a:latin typeface="Calibri"/>
              <a:ea typeface="Calibri"/>
              <a:cs typeface="Calibri"/>
              <a:sym typeface="Calibri"/>
            </a:endParaRPr>
          </a:p>
        </p:txBody>
      </p:sp>
      <p:sp>
        <p:nvSpPr>
          <p:cNvPr id="548" name="Google Shape;548;p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dirty="0">
                <a:solidFill>
                  <a:schemeClr val="dk1"/>
                </a:solidFill>
                <a:latin typeface="Calibri"/>
                <a:ea typeface="Calibri"/>
                <a:cs typeface="Calibri"/>
                <a:sym typeface="Calibri"/>
              </a:rPr>
              <a:t>At this point in time we were not able to seed the portfolio due to challenges that we faced in the </a:t>
            </a:r>
            <a:r>
              <a:rPr lang="en-US" sz="300" dirty="0" err="1">
                <a:solidFill>
                  <a:schemeClr val="dk1"/>
                </a:solidFill>
                <a:latin typeface="Calibri"/>
                <a:ea typeface="Calibri"/>
                <a:cs typeface="Calibri"/>
                <a:sym typeface="Calibri"/>
              </a:rPr>
              <a:t>Covid</a:t>
            </a:r>
            <a:r>
              <a:rPr lang="en-US" sz="300" dirty="0">
                <a:solidFill>
                  <a:schemeClr val="dk1"/>
                </a:solidFill>
                <a:latin typeface="Calibri"/>
                <a:ea typeface="Calibri"/>
                <a:cs typeface="Calibri"/>
                <a:sym typeface="Calibri"/>
              </a:rPr>
              <a:t> environment. We are on schedule to seed the portfolio as per our plan in this presentation on Monday next week. </a:t>
            </a:r>
            <a:endParaRPr sz="300" dirty="0">
              <a:solidFill>
                <a:schemeClr val="dk1"/>
              </a:solidFill>
              <a:latin typeface="Calibri"/>
              <a:ea typeface="Calibri"/>
              <a:cs typeface="Calibri"/>
              <a:sym typeface="Calibri"/>
            </a:endParaRPr>
          </a:p>
        </p:txBody>
      </p:sp>
      <p:sp>
        <p:nvSpPr>
          <p:cNvPr id="548" name="Google Shape;548;p1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02521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1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r>
              <a:rPr lang="en-US" sz="300" dirty="0">
                <a:solidFill>
                  <a:schemeClr val="dk1"/>
                </a:solidFill>
                <a:latin typeface="Calibri"/>
                <a:ea typeface="Calibri"/>
                <a:cs typeface="Calibri"/>
                <a:sym typeface="Calibri"/>
              </a:rPr>
              <a:t>Once we have our portfolio seeded, our plan is to rebalance the portfolio on a monthly basis. For that we will pull the most updated data on Bloomberg and run the python code to get new valuation ratios. After that we perform our news screen to avoid bankrupt companies. Once we have the due diligence done, we will rebalance accordingly. </a:t>
            </a:r>
            <a:endParaRPr sz="300" dirty="0">
              <a:solidFill>
                <a:schemeClr val="dk1"/>
              </a:solidFill>
              <a:latin typeface="Calibri"/>
              <a:ea typeface="Calibri"/>
              <a:cs typeface="Calibri"/>
              <a:sym typeface="Calibri"/>
            </a:endParaRPr>
          </a:p>
        </p:txBody>
      </p:sp>
      <p:sp>
        <p:nvSpPr>
          <p:cNvPr id="671" name="Google Shape;671;p19: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58" name="Google Shape;58;p2: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p2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703" name="Google Shape;703;p2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gae983953a2_0_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None/>
            </a:pPr>
            <a:endParaRPr sz="300" dirty="0">
              <a:solidFill>
                <a:schemeClr val="dk1"/>
              </a:solidFill>
              <a:latin typeface="Calibri"/>
              <a:ea typeface="Calibri"/>
              <a:cs typeface="Calibri"/>
              <a:sym typeface="Calibri"/>
            </a:endParaRPr>
          </a:p>
        </p:txBody>
      </p:sp>
      <p:sp>
        <p:nvSpPr>
          <p:cNvPr id="737" name="Google Shape;737;gae983953a2_0_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0: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200" name="Google Shape;200;p10: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82" name="Google Shape;82;p3: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95" name="Google Shape;95;p4: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06" name="Google Shape;106;p5: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33" name="Google Shape;133;p6: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50" name="Google Shape;150;p7: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65" name="Google Shape;165;p8:notes"/>
          <p:cNvSpPr>
            <a:spLocks noGrp="1" noRot="1" noChangeAspect="1"/>
          </p:cNvSpPr>
          <p:nvPr>
            <p:ph type="sldImg" idx="2"/>
          </p:nvPr>
        </p:nvSpPr>
        <p:spPr>
          <a:xfrm>
            <a:off x="3810000" y="514350"/>
            <a:ext cx="4573588"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9:notes"/>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rmAutofit/>
          </a:bodyPr>
          <a:lstStyle/>
          <a:p>
            <a:pPr marL="0" marR="0" lvl="0" indent="0" algn="l" rtl="0">
              <a:lnSpc>
                <a:spcPct val="80000"/>
              </a:lnSpc>
              <a:spcBef>
                <a:spcPts val="0"/>
              </a:spcBef>
              <a:spcAft>
                <a:spcPts val="0"/>
              </a:spcAft>
              <a:buNone/>
            </a:pPr>
            <a:endParaRPr sz="300">
              <a:solidFill>
                <a:schemeClr val="dk1"/>
              </a:solidFill>
              <a:latin typeface="Calibri"/>
              <a:ea typeface="Calibri"/>
              <a:cs typeface="Calibri"/>
              <a:sym typeface="Calibri"/>
            </a:endParaRPr>
          </a:p>
        </p:txBody>
      </p:sp>
      <p:sp>
        <p:nvSpPr>
          <p:cNvPr id="179" name="Google Shape;179;p9:notes"/>
          <p:cNvSpPr>
            <a:spLocks noGrp="1" noRot="1" noChangeAspect="1"/>
          </p:cNvSpPr>
          <p:nvPr>
            <p:ph type="sldImg" idx="2"/>
          </p:nvPr>
        </p:nvSpPr>
        <p:spPr>
          <a:xfrm>
            <a:off x="2032400" y="514350"/>
            <a:ext cx="81284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2"/>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6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2"/>
          <p:cNvSpPr txBox="1">
            <a:spLocks noGrp="1"/>
          </p:cNvSpPr>
          <p:nvPr>
            <p:ph type="body" idx="1"/>
          </p:nvPr>
        </p:nvSpPr>
        <p:spPr>
          <a:xfrm>
            <a:off x="402742" y="1110437"/>
            <a:ext cx="11386515" cy="189293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b="0" i="0">
                <a:solidFill>
                  <a:schemeClr val="dk1"/>
                </a:solidFill>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18" name="Google Shape;18;p22"/>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2"/>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chemeClr val="lt1"/>
                </a:solidFill>
                <a:latin typeface="Calibri"/>
                <a:ea typeface="Calibri"/>
                <a:cs typeface="Calibri"/>
                <a:sym typeface="Calibri"/>
              </a:defRPr>
            </a:lvl1pPr>
            <a:lvl2pPr marL="38100" marR="0" lvl="1" indent="0" algn="l">
              <a:lnSpc>
                <a:spcPct val="103333"/>
              </a:lnSpc>
              <a:spcBef>
                <a:spcPts val="0"/>
              </a:spcBef>
              <a:buNone/>
              <a:defRPr sz="1200" b="0" i="0">
                <a:solidFill>
                  <a:schemeClr val="lt1"/>
                </a:solidFill>
                <a:latin typeface="Calibri"/>
                <a:ea typeface="Calibri"/>
                <a:cs typeface="Calibri"/>
                <a:sym typeface="Calibri"/>
              </a:defRPr>
            </a:lvl2pPr>
            <a:lvl3pPr marL="38100" marR="0" lvl="2" indent="0" algn="l">
              <a:lnSpc>
                <a:spcPct val="103333"/>
              </a:lnSpc>
              <a:spcBef>
                <a:spcPts val="0"/>
              </a:spcBef>
              <a:buNone/>
              <a:defRPr sz="1200" b="0" i="0">
                <a:solidFill>
                  <a:schemeClr val="lt1"/>
                </a:solidFill>
                <a:latin typeface="Calibri"/>
                <a:ea typeface="Calibri"/>
                <a:cs typeface="Calibri"/>
                <a:sym typeface="Calibri"/>
              </a:defRPr>
            </a:lvl3pPr>
            <a:lvl4pPr marL="38100" marR="0" lvl="3" indent="0" algn="l">
              <a:lnSpc>
                <a:spcPct val="103333"/>
              </a:lnSpc>
              <a:spcBef>
                <a:spcPts val="0"/>
              </a:spcBef>
              <a:buNone/>
              <a:defRPr sz="1200" b="0" i="0">
                <a:solidFill>
                  <a:schemeClr val="lt1"/>
                </a:solidFill>
                <a:latin typeface="Calibri"/>
                <a:ea typeface="Calibri"/>
                <a:cs typeface="Calibri"/>
                <a:sym typeface="Calibri"/>
              </a:defRPr>
            </a:lvl4pPr>
            <a:lvl5pPr marL="38100" marR="0" lvl="4" indent="0" algn="l">
              <a:lnSpc>
                <a:spcPct val="103333"/>
              </a:lnSpc>
              <a:spcBef>
                <a:spcPts val="0"/>
              </a:spcBef>
              <a:buNone/>
              <a:defRPr sz="1200" b="0" i="0">
                <a:solidFill>
                  <a:schemeClr val="lt1"/>
                </a:solidFill>
                <a:latin typeface="Calibri"/>
                <a:ea typeface="Calibri"/>
                <a:cs typeface="Calibri"/>
                <a:sym typeface="Calibri"/>
              </a:defRPr>
            </a:lvl5pPr>
            <a:lvl6pPr marL="38100" marR="0" lvl="5" indent="0" algn="l">
              <a:lnSpc>
                <a:spcPct val="103333"/>
              </a:lnSpc>
              <a:spcBef>
                <a:spcPts val="0"/>
              </a:spcBef>
              <a:buNone/>
              <a:defRPr sz="1200" b="0" i="0">
                <a:solidFill>
                  <a:schemeClr val="lt1"/>
                </a:solidFill>
                <a:latin typeface="Calibri"/>
                <a:ea typeface="Calibri"/>
                <a:cs typeface="Calibri"/>
                <a:sym typeface="Calibri"/>
              </a:defRPr>
            </a:lvl6pPr>
            <a:lvl7pPr marL="38100" marR="0" lvl="6" indent="0" algn="l">
              <a:lnSpc>
                <a:spcPct val="103333"/>
              </a:lnSpc>
              <a:spcBef>
                <a:spcPts val="0"/>
              </a:spcBef>
              <a:buNone/>
              <a:defRPr sz="1200" b="0" i="0">
                <a:solidFill>
                  <a:schemeClr val="lt1"/>
                </a:solidFill>
                <a:latin typeface="Calibri"/>
                <a:ea typeface="Calibri"/>
                <a:cs typeface="Calibri"/>
                <a:sym typeface="Calibri"/>
              </a:defRPr>
            </a:lvl7pPr>
            <a:lvl8pPr marL="38100" marR="0" lvl="7" indent="0" algn="l">
              <a:lnSpc>
                <a:spcPct val="103333"/>
              </a:lnSpc>
              <a:spcBef>
                <a:spcPts val="0"/>
              </a:spcBef>
              <a:buNone/>
              <a:defRPr sz="1200" b="0" i="0">
                <a:solidFill>
                  <a:schemeClr val="lt1"/>
                </a:solidFill>
                <a:latin typeface="Calibri"/>
                <a:ea typeface="Calibri"/>
                <a:cs typeface="Calibri"/>
                <a:sym typeface="Calibri"/>
              </a:defRPr>
            </a:lvl8pPr>
            <a:lvl9pPr marL="38100" marR="0" lvl="8" indent="0" algn="l">
              <a:lnSpc>
                <a:spcPct val="10333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lt1"/>
        </a:solidFill>
        <a:effectLst/>
      </p:bgPr>
    </p:bg>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6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3"/>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3"/>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3"/>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chemeClr val="lt1"/>
                </a:solidFill>
                <a:latin typeface="Calibri"/>
                <a:ea typeface="Calibri"/>
                <a:cs typeface="Calibri"/>
                <a:sym typeface="Calibri"/>
              </a:defRPr>
            </a:lvl1pPr>
            <a:lvl2pPr marL="38100" marR="0" lvl="1" indent="0" algn="l">
              <a:lnSpc>
                <a:spcPct val="103333"/>
              </a:lnSpc>
              <a:spcBef>
                <a:spcPts val="0"/>
              </a:spcBef>
              <a:buNone/>
              <a:defRPr sz="1200" b="0" i="0">
                <a:solidFill>
                  <a:schemeClr val="lt1"/>
                </a:solidFill>
                <a:latin typeface="Calibri"/>
                <a:ea typeface="Calibri"/>
                <a:cs typeface="Calibri"/>
                <a:sym typeface="Calibri"/>
              </a:defRPr>
            </a:lvl2pPr>
            <a:lvl3pPr marL="38100" marR="0" lvl="2" indent="0" algn="l">
              <a:lnSpc>
                <a:spcPct val="103333"/>
              </a:lnSpc>
              <a:spcBef>
                <a:spcPts val="0"/>
              </a:spcBef>
              <a:buNone/>
              <a:defRPr sz="1200" b="0" i="0">
                <a:solidFill>
                  <a:schemeClr val="lt1"/>
                </a:solidFill>
                <a:latin typeface="Calibri"/>
                <a:ea typeface="Calibri"/>
                <a:cs typeface="Calibri"/>
                <a:sym typeface="Calibri"/>
              </a:defRPr>
            </a:lvl3pPr>
            <a:lvl4pPr marL="38100" marR="0" lvl="3" indent="0" algn="l">
              <a:lnSpc>
                <a:spcPct val="103333"/>
              </a:lnSpc>
              <a:spcBef>
                <a:spcPts val="0"/>
              </a:spcBef>
              <a:buNone/>
              <a:defRPr sz="1200" b="0" i="0">
                <a:solidFill>
                  <a:schemeClr val="lt1"/>
                </a:solidFill>
                <a:latin typeface="Calibri"/>
                <a:ea typeface="Calibri"/>
                <a:cs typeface="Calibri"/>
                <a:sym typeface="Calibri"/>
              </a:defRPr>
            </a:lvl4pPr>
            <a:lvl5pPr marL="38100" marR="0" lvl="4" indent="0" algn="l">
              <a:lnSpc>
                <a:spcPct val="103333"/>
              </a:lnSpc>
              <a:spcBef>
                <a:spcPts val="0"/>
              </a:spcBef>
              <a:buNone/>
              <a:defRPr sz="1200" b="0" i="0">
                <a:solidFill>
                  <a:schemeClr val="lt1"/>
                </a:solidFill>
                <a:latin typeface="Calibri"/>
                <a:ea typeface="Calibri"/>
                <a:cs typeface="Calibri"/>
                <a:sym typeface="Calibri"/>
              </a:defRPr>
            </a:lvl5pPr>
            <a:lvl6pPr marL="38100" marR="0" lvl="5" indent="0" algn="l">
              <a:lnSpc>
                <a:spcPct val="103333"/>
              </a:lnSpc>
              <a:spcBef>
                <a:spcPts val="0"/>
              </a:spcBef>
              <a:buNone/>
              <a:defRPr sz="1200" b="0" i="0">
                <a:solidFill>
                  <a:schemeClr val="lt1"/>
                </a:solidFill>
                <a:latin typeface="Calibri"/>
                <a:ea typeface="Calibri"/>
                <a:cs typeface="Calibri"/>
                <a:sym typeface="Calibri"/>
              </a:defRPr>
            </a:lvl6pPr>
            <a:lvl7pPr marL="38100" marR="0" lvl="6" indent="0" algn="l">
              <a:lnSpc>
                <a:spcPct val="103333"/>
              </a:lnSpc>
              <a:spcBef>
                <a:spcPts val="0"/>
              </a:spcBef>
              <a:buNone/>
              <a:defRPr sz="1200" b="0" i="0">
                <a:solidFill>
                  <a:schemeClr val="lt1"/>
                </a:solidFill>
                <a:latin typeface="Calibri"/>
                <a:ea typeface="Calibri"/>
                <a:cs typeface="Calibri"/>
                <a:sym typeface="Calibri"/>
              </a:defRPr>
            </a:lvl7pPr>
            <a:lvl8pPr marL="38100" marR="0" lvl="7" indent="0" algn="l">
              <a:lnSpc>
                <a:spcPct val="103333"/>
              </a:lnSpc>
              <a:spcBef>
                <a:spcPts val="0"/>
              </a:spcBef>
              <a:buNone/>
              <a:defRPr sz="1200" b="0" i="0">
                <a:solidFill>
                  <a:schemeClr val="lt1"/>
                </a:solidFill>
                <a:latin typeface="Calibri"/>
                <a:ea typeface="Calibri"/>
                <a:cs typeface="Calibri"/>
                <a:sym typeface="Calibri"/>
              </a:defRPr>
            </a:lvl8pPr>
            <a:lvl9pPr marL="38100" marR="0" lvl="8" indent="0" algn="l">
              <a:lnSpc>
                <a:spcPct val="10333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6"/>
        <p:cNvGrpSpPr/>
        <p:nvPr/>
      </p:nvGrpSpPr>
      <p:grpSpPr>
        <a:xfrm>
          <a:off x="0" y="0"/>
          <a:ext cx="0" cy="0"/>
          <a:chOff x="0" y="0"/>
          <a:chExt cx="0" cy="0"/>
        </a:xfrm>
      </p:grpSpPr>
      <p:sp>
        <p:nvSpPr>
          <p:cNvPr id="27" name="Google Shape;27;p24"/>
          <p:cNvSpPr txBox="1">
            <a:spLocks noGrp="1"/>
          </p:cNvSpPr>
          <p:nvPr>
            <p:ph type="ctrTitle"/>
          </p:nvPr>
        </p:nvSpPr>
        <p:spPr>
          <a:xfrm>
            <a:off x="366121" y="105953"/>
            <a:ext cx="11459756" cy="45212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b="0" i="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4"/>
          <p:cNvSpPr txBox="1">
            <a:spLocks noGrp="1"/>
          </p:cNvSpPr>
          <p:nvPr>
            <p:ph type="subTitle" idx="1"/>
          </p:nvPr>
        </p:nvSpPr>
        <p:spPr>
          <a:xfrm>
            <a:off x="1828800" y="3840480"/>
            <a:ext cx="8534400" cy="17145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4"/>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4"/>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4"/>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chemeClr val="lt1"/>
                </a:solidFill>
                <a:latin typeface="Calibri"/>
                <a:ea typeface="Calibri"/>
                <a:cs typeface="Calibri"/>
                <a:sym typeface="Calibri"/>
              </a:defRPr>
            </a:lvl1pPr>
            <a:lvl2pPr marL="38100" marR="0" lvl="1" indent="0" algn="l">
              <a:lnSpc>
                <a:spcPct val="103333"/>
              </a:lnSpc>
              <a:spcBef>
                <a:spcPts val="0"/>
              </a:spcBef>
              <a:buNone/>
              <a:defRPr sz="1200" b="0" i="0">
                <a:solidFill>
                  <a:schemeClr val="lt1"/>
                </a:solidFill>
                <a:latin typeface="Calibri"/>
                <a:ea typeface="Calibri"/>
                <a:cs typeface="Calibri"/>
                <a:sym typeface="Calibri"/>
              </a:defRPr>
            </a:lvl2pPr>
            <a:lvl3pPr marL="38100" marR="0" lvl="2" indent="0" algn="l">
              <a:lnSpc>
                <a:spcPct val="103333"/>
              </a:lnSpc>
              <a:spcBef>
                <a:spcPts val="0"/>
              </a:spcBef>
              <a:buNone/>
              <a:defRPr sz="1200" b="0" i="0">
                <a:solidFill>
                  <a:schemeClr val="lt1"/>
                </a:solidFill>
                <a:latin typeface="Calibri"/>
                <a:ea typeface="Calibri"/>
                <a:cs typeface="Calibri"/>
                <a:sym typeface="Calibri"/>
              </a:defRPr>
            </a:lvl3pPr>
            <a:lvl4pPr marL="38100" marR="0" lvl="3" indent="0" algn="l">
              <a:lnSpc>
                <a:spcPct val="103333"/>
              </a:lnSpc>
              <a:spcBef>
                <a:spcPts val="0"/>
              </a:spcBef>
              <a:buNone/>
              <a:defRPr sz="1200" b="0" i="0">
                <a:solidFill>
                  <a:schemeClr val="lt1"/>
                </a:solidFill>
                <a:latin typeface="Calibri"/>
                <a:ea typeface="Calibri"/>
                <a:cs typeface="Calibri"/>
                <a:sym typeface="Calibri"/>
              </a:defRPr>
            </a:lvl4pPr>
            <a:lvl5pPr marL="38100" marR="0" lvl="4" indent="0" algn="l">
              <a:lnSpc>
                <a:spcPct val="103333"/>
              </a:lnSpc>
              <a:spcBef>
                <a:spcPts val="0"/>
              </a:spcBef>
              <a:buNone/>
              <a:defRPr sz="1200" b="0" i="0">
                <a:solidFill>
                  <a:schemeClr val="lt1"/>
                </a:solidFill>
                <a:latin typeface="Calibri"/>
                <a:ea typeface="Calibri"/>
                <a:cs typeface="Calibri"/>
                <a:sym typeface="Calibri"/>
              </a:defRPr>
            </a:lvl5pPr>
            <a:lvl6pPr marL="38100" marR="0" lvl="5" indent="0" algn="l">
              <a:lnSpc>
                <a:spcPct val="103333"/>
              </a:lnSpc>
              <a:spcBef>
                <a:spcPts val="0"/>
              </a:spcBef>
              <a:buNone/>
              <a:defRPr sz="1200" b="0" i="0">
                <a:solidFill>
                  <a:schemeClr val="lt1"/>
                </a:solidFill>
                <a:latin typeface="Calibri"/>
                <a:ea typeface="Calibri"/>
                <a:cs typeface="Calibri"/>
                <a:sym typeface="Calibri"/>
              </a:defRPr>
            </a:lvl6pPr>
            <a:lvl7pPr marL="38100" marR="0" lvl="6" indent="0" algn="l">
              <a:lnSpc>
                <a:spcPct val="103333"/>
              </a:lnSpc>
              <a:spcBef>
                <a:spcPts val="0"/>
              </a:spcBef>
              <a:buNone/>
              <a:defRPr sz="1200" b="0" i="0">
                <a:solidFill>
                  <a:schemeClr val="lt1"/>
                </a:solidFill>
                <a:latin typeface="Calibri"/>
                <a:ea typeface="Calibri"/>
                <a:cs typeface="Calibri"/>
                <a:sym typeface="Calibri"/>
              </a:defRPr>
            </a:lvl7pPr>
            <a:lvl8pPr marL="38100" marR="0" lvl="7" indent="0" algn="l">
              <a:lnSpc>
                <a:spcPct val="103333"/>
              </a:lnSpc>
              <a:spcBef>
                <a:spcPts val="0"/>
              </a:spcBef>
              <a:buNone/>
              <a:defRPr sz="1200" b="0" i="0">
                <a:solidFill>
                  <a:schemeClr val="lt1"/>
                </a:solidFill>
                <a:latin typeface="Calibri"/>
                <a:ea typeface="Calibri"/>
                <a:cs typeface="Calibri"/>
                <a:sym typeface="Calibri"/>
              </a:defRPr>
            </a:lvl8pPr>
            <a:lvl9pPr marL="38100" marR="0" lvl="8" indent="0" algn="l">
              <a:lnSpc>
                <a:spcPct val="10333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600" b="0" i="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5"/>
          <p:cNvSpPr txBox="1">
            <a:spLocks noGrp="1"/>
          </p:cNvSpPr>
          <p:nvPr>
            <p:ph type="body" idx="1"/>
          </p:nvPr>
        </p:nvSpPr>
        <p:spPr>
          <a:xfrm>
            <a:off x="60960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5" name="Google Shape;35;p25"/>
          <p:cNvSpPr txBox="1">
            <a:spLocks noGrp="1"/>
          </p:cNvSpPr>
          <p:nvPr>
            <p:ph type="body" idx="2"/>
          </p:nvPr>
        </p:nvSpPr>
        <p:spPr>
          <a:xfrm>
            <a:off x="6278880" y="1577340"/>
            <a:ext cx="5303520" cy="4526280"/>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6" name="Google Shape;36;p25"/>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5"/>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5"/>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chemeClr val="lt1"/>
                </a:solidFill>
                <a:latin typeface="Calibri"/>
                <a:ea typeface="Calibri"/>
                <a:cs typeface="Calibri"/>
                <a:sym typeface="Calibri"/>
              </a:defRPr>
            </a:lvl1pPr>
            <a:lvl2pPr marL="38100" marR="0" lvl="1" indent="0" algn="l">
              <a:lnSpc>
                <a:spcPct val="103333"/>
              </a:lnSpc>
              <a:spcBef>
                <a:spcPts val="0"/>
              </a:spcBef>
              <a:buNone/>
              <a:defRPr sz="1200" b="0" i="0">
                <a:solidFill>
                  <a:schemeClr val="lt1"/>
                </a:solidFill>
                <a:latin typeface="Calibri"/>
                <a:ea typeface="Calibri"/>
                <a:cs typeface="Calibri"/>
                <a:sym typeface="Calibri"/>
              </a:defRPr>
            </a:lvl2pPr>
            <a:lvl3pPr marL="38100" marR="0" lvl="2" indent="0" algn="l">
              <a:lnSpc>
                <a:spcPct val="103333"/>
              </a:lnSpc>
              <a:spcBef>
                <a:spcPts val="0"/>
              </a:spcBef>
              <a:buNone/>
              <a:defRPr sz="1200" b="0" i="0">
                <a:solidFill>
                  <a:schemeClr val="lt1"/>
                </a:solidFill>
                <a:latin typeface="Calibri"/>
                <a:ea typeface="Calibri"/>
                <a:cs typeface="Calibri"/>
                <a:sym typeface="Calibri"/>
              </a:defRPr>
            </a:lvl3pPr>
            <a:lvl4pPr marL="38100" marR="0" lvl="3" indent="0" algn="l">
              <a:lnSpc>
                <a:spcPct val="103333"/>
              </a:lnSpc>
              <a:spcBef>
                <a:spcPts val="0"/>
              </a:spcBef>
              <a:buNone/>
              <a:defRPr sz="1200" b="0" i="0">
                <a:solidFill>
                  <a:schemeClr val="lt1"/>
                </a:solidFill>
                <a:latin typeface="Calibri"/>
                <a:ea typeface="Calibri"/>
                <a:cs typeface="Calibri"/>
                <a:sym typeface="Calibri"/>
              </a:defRPr>
            </a:lvl4pPr>
            <a:lvl5pPr marL="38100" marR="0" lvl="4" indent="0" algn="l">
              <a:lnSpc>
                <a:spcPct val="103333"/>
              </a:lnSpc>
              <a:spcBef>
                <a:spcPts val="0"/>
              </a:spcBef>
              <a:buNone/>
              <a:defRPr sz="1200" b="0" i="0">
                <a:solidFill>
                  <a:schemeClr val="lt1"/>
                </a:solidFill>
                <a:latin typeface="Calibri"/>
                <a:ea typeface="Calibri"/>
                <a:cs typeface="Calibri"/>
                <a:sym typeface="Calibri"/>
              </a:defRPr>
            </a:lvl5pPr>
            <a:lvl6pPr marL="38100" marR="0" lvl="5" indent="0" algn="l">
              <a:lnSpc>
                <a:spcPct val="103333"/>
              </a:lnSpc>
              <a:spcBef>
                <a:spcPts val="0"/>
              </a:spcBef>
              <a:buNone/>
              <a:defRPr sz="1200" b="0" i="0">
                <a:solidFill>
                  <a:schemeClr val="lt1"/>
                </a:solidFill>
                <a:latin typeface="Calibri"/>
                <a:ea typeface="Calibri"/>
                <a:cs typeface="Calibri"/>
                <a:sym typeface="Calibri"/>
              </a:defRPr>
            </a:lvl6pPr>
            <a:lvl7pPr marL="38100" marR="0" lvl="6" indent="0" algn="l">
              <a:lnSpc>
                <a:spcPct val="103333"/>
              </a:lnSpc>
              <a:spcBef>
                <a:spcPts val="0"/>
              </a:spcBef>
              <a:buNone/>
              <a:defRPr sz="1200" b="0" i="0">
                <a:solidFill>
                  <a:schemeClr val="lt1"/>
                </a:solidFill>
                <a:latin typeface="Calibri"/>
                <a:ea typeface="Calibri"/>
                <a:cs typeface="Calibri"/>
                <a:sym typeface="Calibri"/>
              </a:defRPr>
            </a:lvl7pPr>
            <a:lvl8pPr marL="38100" marR="0" lvl="7" indent="0" algn="l">
              <a:lnSpc>
                <a:spcPct val="103333"/>
              </a:lnSpc>
              <a:spcBef>
                <a:spcPts val="0"/>
              </a:spcBef>
              <a:buNone/>
              <a:defRPr sz="1200" b="0" i="0">
                <a:solidFill>
                  <a:schemeClr val="lt1"/>
                </a:solidFill>
                <a:latin typeface="Calibri"/>
                <a:ea typeface="Calibri"/>
                <a:cs typeface="Calibri"/>
                <a:sym typeface="Calibri"/>
              </a:defRPr>
            </a:lvl8pPr>
            <a:lvl9pPr marL="38100" marR="0" lvl="8" indent="0" algn="l">
              <a:lnSpc>
                <a:spcPct val="10333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9"/>
        <p:cNvGrpSpPr/>
        <p:nvPr/>
      </p:nvGrpSpPr>
      <p:grpSpPr>
        <a:xfrm>
          <a:off x="0" y="0"/>
          <a:ext cx="0" cy="0"/>
          <a:chOff x="0" y="0"/>
          <a:chExt cx="0" cy="0"/>
        </a:xfrm>
      </p:grpSpPr>
      <p:sp>
        <p:nvSpPr>
          <p:cNvPr id="40" name="Google Shape;40;p26"/>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6"/>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6"/>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a:lnSpc>
                <a:spcPct val="103333"/>
              </a:lnSpc>
              <a:spcBef>
                <a:spcPts val="0"/>
              </a:spcBef>
              <a:buNone/>
              <a:defRPr sz="1200" b="0" i="0">
                <a:solidFill>
                  <a:schemeClr val="lt1"/>
                </a:solidFill>
                <a:latin typeface="Calibri"/>
                <a:ea typeface="Calibri"/>
                <a:cs typeface="Calibri"/>
                <a:sym typeface="Calibri"/>
              </a:defRPr>
            </a:lvl1pPr>
            <a:lvl2pPr marL="38100" marR="0" lvl="1" indent="0" algn="l">
              <a:lnSpc>
                <a:spcPct val="103333"/>
              </a:lnSpc>
              <a:spcBef>
                <a:spcPts val="0"/>
              </a:spcBef>
              <a:buNone/>
              <a:defRPr sz="1200" b="0" i="0">
                <a:solidFill>
                  <a:schemeClr val="lt1"/>
                </a:solidFill>
                <a:latin typeface="Calibri"/>
                <a:ea typeface="Calibri"/>
                <a:cs typeface="Calibri"/>
                <a:sym typeface="Calibri"/>
              </a:defRPr>
            </a:lvl2pPr>
            <a:lvl3pPr marL="38100" marR="0" lvl="2" indent="0" algn="l">
              <a:lnSpc>
                <a:spcPct val="103333"/>
              </a:lnSpc>
              <a:spcBef>
                <a:spcPts val="0"/>
              </a:spcBef>
              <a:buNone/>
              <a:defRPr sz="1200" b="0" i="0">
                <a:solidFill>
                  <a:schemeClr val="lt1"/>
                </a:solidFill>
                <a:latin typeface="Calibri"/>
                <a:ea typeface="Calibri"/>
                <a:cs typeface="Calibri"/>
                <a:sym typeface="Calibri"/>
              </a:defRPr>
            </a:lvl3pPr>
            <a:lvl4pPr marL="38100" marR="0" lvl="3" indent="0" algn="l">
              <a:lnSpc>
                <a:spcPct val="103333"/>
              </a:lnSpc>
              <a:spcBef>
                <a:spcPts val="0"/>
              </a:spcBef>
              <a:buNone/>
              <a:defRPr sz="1200" b="0" i="0">
                <a:solidFill>
                  <a:schemeClr val="lt1"/>
                </a:solidFill>
                <a:latin typeface="Calibri"/>
                <a:ea typeface="Calibri"/>
                <a:cs typeface="Calibri"/>
                <a:sym typeface="Calibri"/>
              </a:defRPr>
            </a:lvl4pPr>
            <a:lvl5pPr marL="38100" marR="0" lvl="4" indent="0" algn="l">
              <a:lnSpc>
                <a:spcPct val="103333"/>
              </a:lnSpc>
              <a:spcBef>
                <a:spcPts val="0"/>
              </a:spcBef>
              <a:buNone/>
              <a:defRPr sz="1200" b="0" i="0">
                <a:solidFill>
                  <a:schemeClr val="lt1"/>
                </a:solidFill>
                <a:latin typeface="Calibri"/>
                <a:ea typeface="Calibri"/>
                <a:cs typeface="Calibri"/>
                <a:sym typeface="Calibri"/>
              </a:defRPr>
            </a:lvl5pPr>
            <a:lvl6pPr marL="38100" marR="0" lvl="5" indent="0" algn="l">
              <a:lnSpc>
                <a:spcPct val="103333"/>
              </a:lnSpc>
              <a:spcBef>
                <a:spcPts val="0"/>
              </a:spcBef>
              <a:buNone/>
              <a:defRPr sz="1200" b="0" i="0">
                <a:solidFill>
                  <a:schemeClr val="lt1"/>
                </a:solidFill>
                <a:latin typeface="Calibri"/>
                <a:ea typeface="Calibri"/>
                <a:cs typeface="Calibri"/>
                <a:sym typeface="Calibri"/>
              </a:defRPr>
            </a:lvl6pPr>
            <a:lvl7pPr marL="38100" marR="0" lvl="6" indent="0" algn="l">
              <a:lnSpc>
                <a:spcPct val="103333"/>
              </a:lnSpc>
              <a:spcBef>
                <a:spcPts val="0"/>
              </a:spcBef>
              <a:buNone/>
              <a:defRPr sz="1200" b="0" i="0">
                <a:solidFill>
                  <a:schemeClr val="lt1"/>
                </a:solidFill>
                <a:latin typeface="Calibri"/>
                <a:ea typeface="Calibri"/>
                <a:cs typeface="Calibri"/>
                <a:sym typeface="Calibri"/>
              </a:defRPr>
            </a:lvl7pPr>
            <a:lvl8pPr marL="38100" marR="0" lvl="7" indent="0" algn="l">
              <a:lnSpc>
                <a:spcPct val="103333"/>
              </a:lnSpc>
              <a:spcBef>
                <a:spcPts val="0"/>
              </a:spcBef>
              <a:buNone/>
              <a:defRPr sz="1200" b="0" i="0">
                <a:solidFill>
                  <a:schemeClr val="lt1"/>
                </a:solidFill>
                <a:latin typeface="Calibri"/>
                <a:ea typeface="Calibri"/>
                <a:cs typeface="Calibri"/>
                <a:sym typeface="Calibri"/>
              </a:defRPr>
            </a:lvl8pPr>
            <a:lvl9pPr marL="38100" marR="0" lvl="8" indent="0" algn="l">
              <a:lnSpc>
                <a:spcPct val="103333"/>
              </a:lnSpc>
              <a:spcBef>
                <a:spcPts val="0"/>
              </a:spcBef>
              <a:buNone/>
              <a:defRPr sz="1200" b="0" i="0">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1"/>
          <p:cNvSpPr/>
          <p:nvPr/>
        </p:nvSpPr>
        <p:spPr>
          <a:xfrm>
            <a:off x="0" y="6176771"/>
            <a:ext cx="12192000" cy="681355"/>
          </a:xfrm>
          <a:custGeom>
            <a:avLst/>
            <a:gdLst/>
            <a:ahLst/>
            <a:cxnLst/>
            <a:rect l="l" t="t" r="r" b="b"/>
            <a:pathLst>
              <a:path w="12192000" h="681354" extrusionOk="0">
                <a:moveTo>
                  <a:pt x="0" y="681227"/>
                </a:moveTo>
                <a:lnTo>
                  <a:pt x="12192000" y="681227"/>
                </a:lnTo>
                <a:lnTo>
                  <a:pt x="12192000" y="0"/>
                </a:lnTo>
                <a:lnTo>
                  <a:pt x="0" y="0"/>
                </a:lnTo>
                <a:lnTo>
                  <a:pt x="0" y="681227"/>
                </a:lnTo>
                <a:close/>
              </a:path>
            </a:pathLst>
          </a:custGeom>
          <a:solidFill>
            <a:srgbClr val="74000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 name="Google Shape;7;p21"/>
          <p:cNvSpPr/>
          <p:nvPr/>
        </p:nvSpPr>
        <p:spPr>
          <a:xfrm>
            <a:off x="761" y="671322"/>
            <a:ext cx="12192000" cy="0"/>
          </a:xfrm>
          <a:custGeom>
            <a:avLst/>
            <a:gdLst/>
            <a:ahLst/>
            <a:cxnLst/>
            <a:rect l="l" t="t" r="r" b="b"/>
            <a:pathLst>
              <a:path w="12192000" h="120000" extrusionOk="0">
                <a:moveTo>
                  <a:pt x="0" y="0"/>
                </a:moveTo>
                <a:lnTo>
                  <a:pt x="12192000" y="0"/>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 name="Google Shape;8;p21"/>
          <p:cNvSpPr/>
          <p:nvPr/>
        </p:nvSpPr>
        <p:spPr>
          <a:xfrm>
            <a:off x="761" y="727709"/>
            <a:ext cx="12192000" cy="0"/>
          </a:xfrm>
          <a:custGeom>
            <a:avLst/>
            <a:gdLst/>
            <a:ahLst/>
            <a:cxnLst/>
            <a:rect l="l" t="t" r="r" b="b"/>
            <a:pathLst>
              <a:path w="12192000" h="120000" extrusionOk="0">
                <a:moveTo>
                  <a:pt x="0" y="0"/>
                </a:moveTo>
                <a:lnTo>
                  <a:pt x="12192000" y="0"/>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9;p21"/>
          <p:cNvSpPr/>
          <p:nvPr/>
        </p:nvSpPr>
        <p:spPr>
          <a:xfrm>
            <a:off x="10355580" y="175260"/>
            <a:ext cx="1394459" cy="32003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 name="Google Shape;10;p21"/>
          <p:cNvSpPr txBox="1">
            <a:spLocks noGrp="1"/>
          </p:cNvSpPr>
          <p:nvPr>
            <p:ph type="title"/>
          </p:nvPr>
        </p:nvSpPr>
        <p:spPr>
          <a:xfrm>
            <a:off x="4523708" y="2392362"/>
            <a:ext cx="3144583" cy="1031239"/>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1"/>
          <p:cNvSpPr txBox="1">
            <a:spLocks noGrp="1"/>
          </p:cNvSpPr>
          <p:nvPr>
            <p:ph type="body" idx="1"/>
          </p:nvPr>
        </p:nvSpPr>
        <p:spPr>
          <a:xfrm>
            <a:off x="402742" y="1110437"/>
            <a:ext cx="11386515" cy="1892935"/>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2" name="Google Shape;12;p21"/>
          <p:cNvSpPr txBox="1">
            <a:spLocks noGrp="1"/>
          </p:cNvSpPr>
          <p:nvPr>
            <p:ph type="ftr" idx="11"/>
          </p:nvPr>
        </p:nvSpPr>
        <p:spPr>
          <a:xfrm>
            <a:off x="4145280" y="6377940"/>
            <a:ext cx="3901440" cy="34290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1"/>
          <p:cNvSpPr txBox="1">
            <a:spLocks noGrp="1"/>
          </p:cNvSpPr>
          <p:nvPr>
            <p:ph type="dt" idx="10"/>
          </p:nvPr>
        </p:nvSpPr>
        <p:spPr>
          <a:xfrm>
            <a:off x="609600" y="6377940"/>
            <a:ext cx="2804160" cy="3429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1"/>
          <p:cNvSpPr txBox="1">
            <a:spLocks noGrp="1"/>
          </p:cNvSpPr>
          <p:nvPr>
            <p:ph type="sldNum" idx="12"/>
          </p:nvPr>
        </p:nvSpPr>
        <p:spPr>
          <a:xfrm>
            <a:off x="11067288" y="6463728"/>
            <a:ext cx="231775" cy="177800"/>
          </a:xfrm>
          <a:prstGeom prst="rect">
            <a:avLst/>
          </a:prstGeom>
          <a:noFill/>
          <a:ln>
            <a:noFill/>
          </a:ln>
        </p:spPr>
        <p:txBody>
          <a:bodyPr spcFirstLastPara="1" wrap="square" lIns="0" tIns="0" rIns="0" bIns="0" anchor="t" anchorCtr="0">
            <a:spAutoFit/>
          </a:bodyPr>
          <a:lstStyle>
            <a:lvl1pPr marL="38100" marR="0" lvl="0" indent="0" algn="l" rtl="0">
              <a:lnSpc>
                <a:spcPct val="103333"/>
              </a:lnSpc>
              <a:spcBef>
                <a:spcPts val="0"/>
              </a:spcBef>
              <a:buNone/>
              <a:defRPr sz="1200" b="0" i="0" u="none">
                <a:solidFill>
                  <a:schemeClr val="lt1"/>
                </a:solidFill>
                <a:latin typeface="Calibri"/>
                <a:ea typeface="Calibri"/>
                <a:cs typeface="Calibri"/>
                <a:sym typeface="Calibri"/>
              </a:defRPr>
            </a:lvl1pPr>
            <a:lvl2pPr marL="38100" marR="0" lvl="1" indent="0" algn="l" rtl="0">
              <a:lnSpc>
                <a:spcPct val="103333"/>
              </a:lnSpc>
              <a:spcBef>
                <a:spcPts val="0"/>
              </a:spcBef>
              <a:buNone/>
              <a:defRPr sz="1200" b="0" i="0" u="none">
                <a:solidFill>
                  <a:schemeClr val="lt1"/>
                </a:solidFill>
                <a:latin typeface="Calibri"/>
                <a:ea typeface="Calibri"/>
                <a:cs typeface="Calibri"/>
                <a:sym typeface="Calibri"/>
              </a:defRPr>
            </a:lvl2pPr>
            <a:lvl3pPr marL="38100" marR="0" lvl="2" indent="0" algn="l" rtl="0">
              <a:lnSpc>
                <a:spcPct val="103333"/>
              </a:lnSpc>
              <a:spcBef>
                <a:spcPts val="0"/>
              </a:spcBef>
              <a:buNone/>
              <a:defRPr sz="1200" b="0" i="0" u="none">
                <a:solidFill>
                  <a:schemeClr val="lt1"/>
                </a:solidFill>
                <a:latin typeface="Calibri"/>
                <a:ea typeface="Calibri"/>
                <a:cs typeface="Calibri"/>
                <a:sym typeface="Calibri"/>
              </a:defRPr>
            </a:lvl3pPr>
            <a:lvl4pPr marL="38100" marR="0" lvl="3" indent="0" algn="l" rtl="0">
              <a:lnSpc>
                <a:spcPct val="103333"/>
              </a:lnSpc>
              <a:spcBef>
                <a:spcPts val="0"/>
              </a:spcBef>
              <a:buNone/>
              <a:defRPr sz="1200" b="0" i="0" u="none">
                <a:solidFill>
                  <a:schemeClr val="lt1"/>
                </a:solidFill>
                <a:latin typeface="Calibri"/>
                <a:ea typeface="Calibri"/>
                <a:cs typeface="Calibri"/>
                <a:sym typeface="Calibri"/>
              </a:defRPr>
            </a:lvl4pPr>
            <a:lvl5pPr marL="38100" marR="0" lvl="4" indent="0" algn="l" rtl="0">
              <a:lnSpc>
                <a:spcPct val="103333"/>
              </a:lnSpc>
              <a:spcBef>
                <a:spcPts val="0"/>
              </a:spcBef>
              <a:buNone/>
              <a:defRPr sz="1200" b="0" i="0" u="none">
                <a:solidFill>
                  <a:schemeClr val="lt1"/>
                </a:solidFill>
                <a:latin typeface="Calibri"/>
                <a:ea typeface="Calibri"/>
                <a:cs typeface="Calibri"/>
                <a:sym typeface="Calibri"/>
              </a:defRPr>
            </a:lvl5pPr>
            <a:lvl6pPr marL="38100" marR="0" lvl="5" indent="0" algn="l" rtl="0">
              <a:lnSpc>
                <a:spcPct val="103333"/>
              </a:lnSpc>
              <a:spcBef>
                <a:spcPts val="0"/>
              </a:spcBef>
              <a:buNone/>
              <a:defRPr sz="1200" b="0" i="0" u="none">
                <a:solidFill>
                  <a:schemeClr val="lt1"/>
                </a:solidFill>
                <a:latin typeface="Calibri"/>
                <a:ea typeface="Calibri"/>
                <a:cs typeface="Calibri"/>
                <a:sym typeface="Calibri"/>
              </a:defRPr>
            </a:lvl6pPr>
            <a:lvl7pPr marL="38100" marR="0" lvl="6" indent="0" algn="l" rtl="0">
              <a:lnSpc>
                <a:spcPct val="103333"/>
              </a:lnSpc>
              <a:spcBef>
                <a:spcPts val="0"/>
              </a:spcBef>
              <a:buNone/>
              <a:defRPr sz="1200" b="0" i="0" u="none">
                <a:solidFill>
                  <a:schemeClr val="lt1"/>
                </a:solidFill>
                <a:latin typeface="Calibri"/>
                <a:ea typeface="Calibri"/>
                <a:cs typeface="Calibri"/>
                <a:sym typeface="Calibri"/>
              </a:defRPr>
            </a:lvl7pPr>
            <a:lvl8pPr marL="38100" marR="0" lvl="7" indent="0" algn="l" rtl="0">
              <a:lnSpc>
                <a:spcPct val="103333"/>
              </a:lnSpc>
              <a:spcBef>
                <a:spcPts val="0"/>
              </a:spcBef>
              <a:buNone/>
              <a:defRPr sz="1200" b="0" i="0" u="none">
                <a:solidFill>
                  <a:schemeClr val="lt1"/>
                </a:solidFill>
                <a:latin typeface="Calibri"/>
                <a:ea typeface="Calibri"/>
                <a:cs typeface="Calibri"/>
                <a:sym typeface="Calibri"/>
              </a:defRPr>
            </a:lvl8pPr>
            <a:lvl9pPr marL="38100" marR="0" lvl="8" indent="0" algn="l" rtl="0">
              <a:lnSpc>
                <a:spcPct val="103333"/>
              </a:lnSpc>
              <a:spcBef>
                <a:spcPts val="0"/>
              </a:spcBef>
              <a:buNone/>
              <a:defRPr sz="1200" b="0" i="0" u="none">
                <a:solidFill>
                  <a:schemeClr val="lt1"/>
                </a:solidFill>
                <a:latin typeface="Calibri"/>
                <a:ea typeface="Calibri"/>
                <a:cs typeface="Calibri"/>
                <a:sym typeface="Calibri"/>
              </a:defRPr>
            </a:lvl9pPr>
          </a:lstStyle>
          <a:p>
            <a:pPr marL="3810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png"/><Relationship Id="rId7" Type="http://schemas.openxmlformats.org/officeDocument/2006/relationships/diagramLayout" Target="../diagrams/layout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5.png"/><Relationship Id="rId10" Type="http://schemas.openxmlformats.org/officeDocument/2006/relationships/image" Target="../media/image23.png"/><Relationship Id="rId4" Type="http://schemas.openxmlformats.org/officeDocument/2006/relationships/image" Target="../media/image3.png"/><Relationship Id="rId9"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3.png"/><Relationship Id="rId9" Type="http://schemas.openxmlformats.org/officeDocument/2006/relationships/image" Target="../media/image9.jpg"/></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5.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5.png"/><Relationship Id="rId10" Type="http://schemas.openxmlformats.org/officeDocument/2006/relationships/image" Target="../media/image46.png"/><Relationship Id="rId4" Type="http://schemas.openxmlformats.org/officeDocument/2006/relationships/image" Target="../media/image3.png"/><Relationship Id="rId9"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6"/>
        <p:cNvGrpSpPr/>
        <p:nvPr/>
      </p:nvGrpSpPr>
      <p:grpSpPr>
        <a:xfrm>
          <a:off x="0" y="0"/>
          <a:ext cx="0" cy="0"/>
          <a:chOff x="0" y="0"/>
          <a:chExt cx="0" cy="0"/>
        </a:xfrm>
      </p:grpSpPr>
      <p:sp>
        <p:nvSpPr>
          <p:cNvPr id="47" name="Google Shape;47;p1"/>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48;p1"/>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49;p1"/>
          <p:cNvSpPr txBox="1"/>
          <p:nvPr/>
        </p:nvSpPr>
        <p:spPr>
          <a:xfrm>
            <a:off x="142451" y="6175350"/>
            <a:ext cx="4524900" cy="2997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i="1">
                <a:solidFill>
                  <a:srgbClr val="FFFFFF"/>
                </a:solidFill>
                <a:latin typeface="Calibri"/>
                <a:ea typeface="Calibri"/>
                <a:cs typeface="Calibri"/>
                <a:sym typeface="Calibri"/>
              </a:rPr>
              <a:t>MBA Student Investment Management Fund</a:t>
            </a:r>
            <a:endParaRPr sz="1800">
              <a:solidFill>
                <a:schemeClr val="dk1"/>
              </a:solidFill>
              <a:latin typeface="Calibri"/>
              <a:ea typeface="Calibri"/>
              <a:cs typeface="Calibri"/>
              <a:sym typeface="Calibri"/>
            </a:endParaRPr>
          </a:p>
        </p:txBody>
      </p:sp>
      <p:sp>
        <p:nvSpPr>
          <p:cNvPr id="50" name="Google Shape;50;p1"/>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51;p1"/>
          <p:cNvSpPr/>
          <p:nvPr/>
        </p:nvSpPr>
        <p:spPr>
          <a:xfrm>
            <a:off x="316988" y="3472688"/>
            <a:ext cx="11462025"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52;p1"/>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1"/>
          <p:cNvSpPr txBox="1">
            <a:spLocks noGrp="1"/>
          </p:cNvSpPr>
          <p:nvPr>
            <p:ph type="title"/>
          </p:nvPr>
        </p:nvSpPr>
        <p:spPr>
          <a:xfrm>
            <a:off x="412800" y="2087321"/>
            <a:ext cx="9923780" cy="574675"/>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3600"/>
              <a:t>MBA Student Investment Management Fund</a:t>
            </a:r>
            <a:endParaRPr sz="3600"/>
          </a:p>
        </p:txBody>
      </p:sp>
      <p:sp>
        <p:nvSpPr>
          <p:cNvPr id="54" name="Google Shape;54;p1"/>
          <p:cNvSpPr txBox="1"/>
          <p:nvPr/>
        </p:nvSpPr>
        <p:spPr>
          <a:xfrm>
            <a:off x="142443" y="6503390"/>
            <a:ext cx="1988820" cy="228600"/>
          </a:xfrm>
          <a:prstGeom prst="rect">
            <a:avLst/>
          </a:prstGeom>
          <a:noFill/>
          <a:ln>
            <a:noFill/>
          </a:ln>
        </p:spPr>
        <p:txBody>
          <a:bodyPr spcFirstLastPara="1" wrap="square" lIns="0" tIns="0" rIns="0" bIns="0" anchor="t" anchorCtr="0">
            <a:spAutoFit/>
          </a:bodyPr>
          <a:lstStyle/>
          <a:p>
            <a:pPr marL="12700" marR="0" lvl="0" indent="0" algn="l" rtl="0">
              <a:lnSpc>
                <a:spcPct val="100875"/>
              </a:lnSpc>
              <a:spcBef>
                <a:spcPts val="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55" name="Google Shape;55;p1"/>
          <p:cNvSpPr txBox="1"/>
          <p:nvPr/>
        </p:nvSpPr>
        <p:spPr>
          <a:xfrm>
            <a:off x="412800" y="2907925"/>
            <a:ext cx="4413300" cy="1062900"/>
          </a:xfrm>
          <a:prstGeom prst="rect">
            <a:avLst/>
          </a:prstGeom>
          <a:noFill/>
          <a:ln>
            <a:noFill/>
          </a:ln>
        </p:spPr>
        <p:txBody>
          <a:bodyPr spcFirstLastPara="1" wrap="square" lIns="0" tIns="12050" rIns="0" bIns="0" anchor="t" anchorCtr="0">
            <a:spAutoFit/>
          </a:bodyPr>
          <a:lstStyle/>
          <a:p>
            <a:pPr marL="0" marR="0" lvl="0" indent="0" algn="l" rtl="0">
              <a:lnSpc>
                <a:spcPct val="100000"/>
              </a:lnSpc>
              <a:spcBef>
                <a:spcPts val="0"/>
              </a:spcBef>
              <a:spcAft>
                <a:spcPts val="0"/>
              </a:spcAft>
              <a:buNone/>
            </a:pPr>
            <a:r>
              <a:rPr lang="en-US" sz="2500" b="0">
                <a:solidFill>
                  <a:schemeClr val="dk1"/>
                </a:solidFill>
                <a:latin typeface="Calibri"/>
                <a:ea typeface="Calibri"/>
                <a:cs typeface="Calibri"/>
                <a:sym typeface="Calibri"/>
              </a:rPr>
              <a:t>Semi-Annual Presentation</a:t>
            </a:r>
            <a:endParaRPr sz="250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185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December 2020</a:t>
            </a:r>
            <a:endParaRPr sz="2400">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240"/>
        <p:cNvGrpSpPr/>
        <p:nvPr/>
      </p:nvGrpSpPr>
      <p:grpSpPr>
        <a:xfrm>
          <a:off x="0" y="0"/>
          <a:ext cx="0" cy="0"/>
          <a:chOff x="0" y="0"/>
          <a:chExt cx="0" cy="0"/>
        </a:xfrm>
      </p:grpSpPr>
      <p:sp>
        <p:nvSpPr>
          <p:cNvPr id="241" name="Google Shape;241;p11"/>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11"/>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11"/>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11"/>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11"/>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 name="Google Shape;246;p11"/>
          <p:cNvSpPr txBox="1">
            <a:spLocks noGrp="1"/>
          </p:cNvSpPr>
          <p:nvPr>
            <p:ph type="title"/>
          </p:nvPr>
        </p:nvSpPr>
        <p:spPr>
          <a:xfrm>
            <a:off x="250351" y="38225"/>
            <a:ext cx="104463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Comparing Model Value to Market Value</a:t>
            </a:r>
            <a:endParaRPr sz="4400"/>
          </a:p>
        </p:txBody>
      </p:sp>
      <p:sp>
        <p:nvSpPr>
          <p:cNvPr id="247" name="Google Shape;247;p11"/>
          <p:cNvSpPr txBox="1"/>
          <p:nvPr/>
        </p:nvSpPr>
        <p:spPr>
          <a:xfrm>
            <a:off x="250342" y="958037"/>
            <a:ext cx="11605895" cy="836294"/>
          </a:xfrm>
          <a:prstGeom prst="rect">
            <a:avLst/>
          </a:prstGeom>
          <a:noFill/>
          <a:ln>
            <a:noFill/>
          </a:ln>
        </p:spPr>
        <p:txBody>
          <a:bodyPr spcFirstLastPara="1" wrap="square" lIns="0" tIns="60325" rIns="0" bIns="0" anchor="t" anchorCtr="0">
            <a:spAutoFit/>
          </a:bodyPr>
          <a:lstStyle/>
          <a:p>
            <a:pPr marL="12700" marR="5080" lvl="0" indent="0" algn="l" rtl="0">
              <a:lnSpc>
                <a:spcPct val="108214"/>
              </a:lnSpc>
              <a:spcBef>
                <a:spcPts val="0"/>
              </a:spcBef>
              <a:spcAft>
                <a:spcPts val="0"/>
              </a:spcAft>
              <a:buNone/>
            </a:pPr>
            <a:r>
              <a:rPr lang="en-US" sz="2800" b="1">
                <a:solidFill>
                  <a:schemeClr val="dk1"/>
                </a:solidFill>
                <a:latin typeface="Calibri"/>
                <a:ea typeface="Calibri"/>
                <a:cs typeface="Calibri"/>
                <a:sym typeface="Calibri"/>
              </a:rPr>
              <a:t>Stocks are sorted into deciles according to the ratio of the equity value implied  by the valuation model to the actual equity value.</a:t>
            </a:r>
            <a:endParaRPr sz="2800">
              <a:solidFill>
                <a:schemeClr val="dk1"/>
              </a:solidFill>
              <a:latin typeface="Calibri"/>
              <a:ea typeface="Calibri"/>
              <a:cs typeface="Calibri"/>
              <a:sym typeface="Calibri"/>
            </a:endParaRPr>
          </a:p>
        </p:txBody>
      </p:sp>
      <p:sp>
        <p:nvSpPr>
          <p:cNvPr id="248" name="Google Shape;248;p11"/>
          <p:cNvSpPr/>
          <p:nvPr/>
        </p:nvSpPr>
        <p:spPr>
          <a:xfrm>
            <a:off x="3236976" y="2817876"/>
            <a:ext cx="1828800" cy="0"/>
          </a:xfrm>
          <a:custGeom>
            <a:avLst/>
            <a:gdLst/>
            <a:ahLst/>
            <a:cxnLst/>
            <a:rect l="l" t="t" r="r" b="b"/>
            <a:pathLst>
              <a:path w="1828800" h="120000" extrusionOk="0">
                <a:moveTo>
                  <a:pt x="0" y="0"/>
                </a:moveTo>
                <a:lnTo>
                  <a:pt x="1828800" y="0"/>
                </a:lnTo>
              </a:path>
            </a:pathLst>
          </a:custGeom>
          <a:noFill/>
          <a:ln w="762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1"/>
          <p:cNvSpPr txBox="1"/>
          <p:nvPr/>
        </p:nvSpPr>
        <p:spPr>
          <a:xfrm>
            <a:off x="3665346" y="2822194"/>
            <a:ext cx="971550" cy="574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600" b="1" dirty="0">
                <a:solidFill>
                  <a:schemeClr val="dk1"/>
                </a:solidFill>
                <a:latin typeface="Calibri"/>
                <a:ea typeface="Calibri"/>
                <a:cs typeface="Calibri"/>
                <a:sym typeface="Calibri"/>
              </a:rPr>
              <a:t>2.5 B</a:t>
            </a:r>
            <a:endParaRPr sz="3600" dirty="0">
              <a:solidFill>
                <a:schemeClr val="dk1"/>
              </a:solidFill>
              <a:latin typeface="Calibri"/>
              <a:ea typeface="Calibri"/>
              <a:cs typeface="Calibri"/>
              <a:sym typeface="Calibri"/>
            </a:endParaRPr>
          </a:p>
        </p:txBody>
      </p:sp>
      <p:sp>
        <p:nvSpPr>
          <p:cNvPr id="250" name="Google Shape;250;p11"/>
          <p:cNvSpPr/>
          <p:nvPr/>
        </p:nvSpPr>
        <p:spPr>
          <a:xfrm>
            <a:off x="5303520" y="2715767"/>
            <a:ext cx="457200" cy="0"/>
          </a:xfrm>
          <a:custGeom>
            <a:avLst/>
            <a:gdLst/>
            <a:ahLst/>
            <a:cxnLst/>
            <a:rect l="l" t="t" r="r" b="b"/>
            <a:pathLst>
              <a:path w="457200" h="120000" extrusionOk="0">
                <a:moveTo>
                  <a:pt x="0" y="0"/>
                </a:moveTo>
                <a:lnTo>
                  <a:pt x="457200" y="0"/>
                </a:lnTo>
              </a:path>
            </a:pathLst>
          </a:custGeom>
          <a:noFill/>
          <a:ln w="7620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 name="Google Shape;251;p11"/>
          <p:cNvSpPr/>
          <p:nvPr/>
        </p:nvSpPr>
        <p:spPr>
          <a:xfrm>
            <a:off x="5303520" y="2875788"/>
            <a:ext cx="457200" cy="0"/>
          </a:xfrm>
          <a:custGeom>
            <a:avLst/>
            <a:gdLst/>
            <a:ahLst/>
            <a:cxnLst/>
            <a:rect l="l" t="t" r="r" b="b"/>
            <a:pathLst>
              <a:path w="457200" h="120000" extrusionOk="0">
                <a:moveTo>
                  <a:pt x="0" y="0"/>
                </a:moveTo>
                <a:lnTo>
                  <a:pt x="457200" y="0"/>
                </a:lnTo>
              </a:path>
            </a:pathLst>
          </a:custGeom>
          <a:noFill/>
          <a:ln w="7620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1"/>
          <p:cNvSpPr txBox="1"/>
          <p:nvPr/>
        </p:nvSpPr>
        <p:spPr>
          <a:xfrm>
            <a:off x="5976365" y="2439161"/>
            <a:ext cx="1527175" cy="570659"/>
          </a:xfrm>
          <a:prstGeom prst="rect">
            <a:avLst/>
          </a:prstGeom>
          <a:noFill/>
          <a:ln w="28950" cap="flat" cmpd="sng">
            <a:solidFill>
              <a:srgbClr val="FF0000"/>
            </a:solidFill>
            <a:prstDash val="solid"/>
            <a:round/>
            <a:headEnd type="none" w="sm" len="sm"/>
            <a:tailEnd type="none" w="sm" len="sm"/>
          </a:ln>
        </p:spPr>
        <p:txBody>
          <a:bodyPr spcFirstLastPara="1" wrap="square" lIns="0" tIns="16500" rIns="0" bIns="0" anchor="t" anchorCtr="0">
            <a:spAutoFit/>
          </a:bodyPr>
          <a:lstStyle/>
          <a:p>
            <a:pPr marL="353695" marR="0" lvl="0" indent="0" algn="l" rtl="0">
              <a:lnSpc>
                <a:spcPct val="100000"/>
              </a:lnSpc>
              <a:spcBef>
                <a:spcPts val="0"/>
              </a:spcBef>
              <a:spcAft>
                <a:spcPts val="0"/>
              </a:spcAft>
              <a:buNone/>
            </a:pPr>
            <a:r>
              <a:rPr lang="en-US" sz="3600" b="1" dirty="0">
                <a:solidFill>
                  <a:schemeClr val="dk1"/>
                </a:solidFill>
                <a:latin typeface="Calibri"/>
                <a:ea typeface="Calibri"/>
                <a:cs typeface="Calibri"/>
                <a:sym typeface="Calibri"/>
              </a:rPr>
              <a:t>2.0</a:t>
            </a:r>
            <a:endParaRPr sz="3600" dirty="0">
              <a:solidFill>
                <a:schemeClr val="dk1"/>
              </a:solidFill>
              <a:latin typeface="Calibri"/>
              <a:ea typeface="Calibri"/>
              <a:cs typeface="Calibri"/>
              <a:sym typeface="Calibri"/>
            </a:endParaRPr>
          </a:p>
        </p:txBody>
      </p:sp>
      <p:sp>
        <p:nvSpPr>
          <p:cNvPr id="253" name="Google Shape;253;p11"/>
          <p:cNvSpPr txBox="1"/>
          <p:nvPr/>
        </p:nvSpPr>
        <p:spPr>
          <a:xfrm>
            <a:off x="3762883" y="2121153"/>
            <a:ext cx="617220" cy="574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600" b="1" dirty="0">
                <a:solidFill>
                  <a:schemeClr val="dk1"/>
                </a:solidFill>
                <a:latin typeface="Calibri"/>
                <a:ea typeface="Calibri"/>
                <a:cs typeface="Calibri"/>
                <a:sym typeface="Calibri"/>
              </a:rPr>
              <a:t>5 B</a:t>
            </a:r>
            <a:endParaRPr sz="3600" dirty="0">
              <a:solidFill>
                <a:schemeClr val="dk1"/>
              </a:solidFill>
              <a:latin typeface="Calibri"/>
              <a:ea typeface="Calibri"/>
              <a:cs typeface="Calibri"/>
              <a:sym typeface="Calibri"/>
            </a:endParaRPr>
          </a:p>
        </p:txBody>
      </p:sp>
      <p:sp>
        <p:nvSpPr>
          <p:cNvPr id="254" name="Google Shape;254;p11"/>
          <p:cNvSpPr/>
          <p:nvPr/>
        </p:nvSpPr>
        <p:spPr>
          <a:xfrm>
            <a:off x="3236976" y="4678679"/>
            <a:ext cx="1828800" cy="0"/>
          </a:xfrm>
          <a:custGeom>
            <a:avLst/>
            <a:gdLst/>
            <a:ahLst/>
            <a:cxnLst/>
            <a:rect l="l" t="t" r="r" b="b"/>
            <a:pathLst>
              <a:path w="1828800" h="120000" extrusionOk="0">
                <a:moveTo>
                  <a:pt x="0" y="0"/>
                </a:moveTo>
                <a:lnTo>
                  <a:pt x="1828800" y="0"/>
                </a:lnTo>
              </a:path>
            </a:pathLst>
          </a:custGeom>
          <a:noFill/>
          <a:ln w="7620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5" name="Google Shape;255;p11"/>
          <p:cNvSpPr/>
          <p:nvPr/>
        </p:nvSpPr>
        <p:spPr>
          <a:xfrm>
            <a:off x="1085073" y="4219620"/>
            <a:ext cx="1955319" cy="4134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11"/>
          <p:cNvSpPr txBox="1"/>
          <p:nvPr/>
        </p:nvSpPr>
        <p:spPr>
          <a:xfrm>
            <a:off x="1150619" y="4270247"/>
            <a:ext cx="1828800" cy="250053"/>
          </a:xfrm>
          <a:prstGeom prst="rect">
            <a:avLst/>
          </a:prstGeom>
          <a:solidFill>
            <a:srgbClr val="7E7E7E"/>
          </a:solidFill>
          <a:ln>
            <a:noFill/>
          </a:ln>
        </p:spPr>
        <p:txBody>
          <a:bodyPr spcFirstLastPara="1" wrap="square" lIns="0" tIns="34275" rIns="0" bIns="0" anchor="t" anchorCtr="0">
            <a:spAutoFit/>
          </a:bodyPr>
          <a:lstStyle/>
          <a:p>
            <a:pPr marL="165100" marR="0" lvl="0" indent="0" algn="l" rtl="0">
              <a:lnSpc>
                <a:spcPct val="100000"/>
              </a:lnSpc>
              <a:spcBef>
                <a:spcPts val="0"/>
              </a:spcBef>
              <a:spcAft>
                <a:spcPts val="0"/>
              </a:spcAft>
              <a:buNone/>
            </a:pPr>
            <a:r>
              <a:rPr lang="en-US" b="1" dirty="0">
                <a:solidFill>
                  <a:srgbClr val="FFFFFF"/>
                </a:solidFill>
                <a:latin typeface="Calibri"/>
                <a:ea typeface="Calibri"/>
                <a:cs typeface="Calibri"/>
                <a:sym typeface="Calibri"/>
              </a:rPr>
              <a:t>Theoretical</a:t>
            </a:r>
            <a:r>
              <a:rPr lang="en-US" sz="1400" b="1" dirty="0">
                <a:solidFill>
                  <a:srgbClr val="FFFFFF"/>
                </a:solidFill>
                <a:latin typeface="Calibri"/>
                <a:ea typeface="Calibri"/>
                <a:cs typeface="Calibri"/>
                <a:sym typeface="Calibri"/>
              </a:rPr>
              <a:t> Value</a:t>
            </a:r>
            <a:endParaRPr sz="1400" dirty="0">
              <a:solidFill>
                <a:schemeClr val="dk1"/>
              </a:solidFill>
              <a:latin typeface="Calibri"/>
              <a:ea typeface="Calibri"/>
              <a:cs typeface="Calibri"/>
              <a:sym typeface="Calibri"/>
            </a:endParaRPr>
          </a:p>
        </p:txBody>
      </p:sp>
      <p:sp>
        <p:nvSpPr>
          <p:cNvPr id="257" name="Google Shape;257;p11"/>
          <p:cNvSpPr txBox="1"/>
          <p:nvPr/>
        </p:nvSpPr>
        <p:spPr>
          <a:xfrm>
            <a:off x="3842130" y="4684267"/>
            <a:ext cx="617220" cy="57404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600" b="1" dirty="0">
                <a:solidFill>
                  <a:schemeClr val="dk1"/>
                </a:solidFill>
                <a:latin typeface="Calibri"/>
                <a:ea typeface="Calibri"/>
                <a:cs typeface="Calibri"/>
                <a:sym typeface="Calibri"/>
              </a:rPr>
              <a:t>5 B</a:t>
            </a:r>
            <a:endParaRPr sz="3600" dirty="0">
              <a:solidFill>
                <a:schemeClr val="dk1"/>
              </a:solidFill>
              <a:latin typeface="Calibri"/>
              <a:ea typeface="Calibri"/>
              <a:cs typeface="Calibri"/>
              <a:sym typeface="Calibri"/>
            </a:endParaRPr>
          </a:p>
        </p:txBody>
      </p:sp>
      <p:sp>
        <p:nvSpPr>
          <p:cNvPr id="258" name="Google Shape;258;p11"/>
          <p:cNvSpPr/>
          <p:nvPr/>
        </p:nvSpPr>
        <p:spPr>
          <a:xfrm>
            <a:off x="5303520" y="4578096"/>
            <a:ext cx="457200" cy="0"/>
          </a:xfrm>
          <a:custGeom>
            <a:avLst/>
            <a:gdLst/>
            <a:ahLst/>
            <a:cxnLst/>
            <a:rect l="l" t="t" r="r" b="b"/>
            <a:pathLst>
              <a:path w="457200" h="120000" extrusionOk="0">
                <a:moveTo>
                  <a:pt x="0" y="0"/>
                </a:moveTo>
                <a:lnTo>
                  <a:pt x="457200" y="0"/>
                </a:lnTo>
              </a:path>
            </a:pathLst>
          </a:custGeom>
          <a:noFill/>
          <a:ln w="7620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9" name="Google Shape;259;p11"/>
          <p:cNvSpPr/>
          <p:nvPr/>
        </p:nvSpPr>
        <p:spPr>
          <a:xfrm>
            <a:off x="5303520" y="4738115"/>
            <a:ext cx="457200" cy="0"/>
          </a:xfrm>
          <a:custGeom>
            <a:avLst/>
            <a:gdLst/>
            <a:ahLst/>
            <a:cxnLst/>
            <a:rect l="l" t="t" r="r" b="b"/>
            <a:pathLst>
              <a:path w="457200" h="120000" extrusionOk="0">
                <a:moveTo>
                  <a:pt x="0" y="0"/>
                </a:moveTo>
                <a:lnTo>
                  <a:pt x="457200" y="0"/>
                </a:lnTo>
              </a:path>
            </a:pathLst>
          </a:custGeom>
          <a:noFill/>
          <a:ln w="7620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0" name="Google Shape;260;p11"/>
          <p:cNvSpPr txBox="1"/>
          <p:nvPr/>
        </p:nvSpPr>
        <p:spPr>
          <a:xfrm>
            <a:off x="5976365" y="4299965"/>
            <a:ext cx="1527175" cy="571290"/>
          </a:xfrm>
          <a:prstGeom prst="rect">
            <a:avLst/>
          </a:prstGeom>
          <a:noFill/>
          <a:ln w="28950" cap="flat" cmpd="sng">
            <a:solidFill>
              <a:srgbClr val="FF0000"/>
            </a:solidFill>
            <a:prstDash val="solid"/>
            <a:round/>
            <a:headEnd type="none" w="sm" len="sm"/>
            <a:tailEnd type="none" w="sm" len="sm"/>
          </a:ln>
        </p:spPr>
        <p:txBody>
          <a:bodyPr spcFirstLastPara="1" wrap="square" lIns="0" tIns="17125" rIns="0" bIns="0" anchor="t" anchorCtr="0">
            <a:spAutoFit/>
          </a:bodyPr>
          <a:lstStyle/>
          <a:p>
            <a:pPr marL="469900" marR="0" lvl="0" indent="0" algn="l" rtl="0">
              <a:lnSpc>
                <a:spcPct val="100000"/>
              </a:lnSpc>
              <a:spcBef>
                <a:spcPts val="0"/>
              </a:spcBef>
              <a:spcAft>
                <a:spcPts val="0"/>
              </a:spcAft>
              <a:buNone/>
            </a:pPr>
            <a:r>
              <a:rPr lang="en-US" sz="3600" b="1" dirty="0">
                <a:solidFill>
                  <a:schemeClr val="dk1"/>
                </a:solidFill>
                <a:latin typeface="Calibri"/>
                <a:ea typeface="Calibri"/>
                <a:cs typeface="Calibri"/>
                <a:sym typeface="Calibri"/>
              </a:rPr>
              <a:t>0.5</a:t>
            </a:r>
            <a:endParaRPr sz="3600" dirty="0">
              <a:solidFill>
                <a:schemeClr val="dk1"/>
              </a:solidFill>
              <a:latin typeface="Calibri"/>
              <a:ea typeface="Calibri"/>
              <a:cs typeface="Calibri"/>
              <a:sym typeface="Calibri"/>
            </a:endParaRPr>
          </a:p>
        </p:txBody>
      </p:sp>
      <p:sp>
        <p:nvSpPr>
          <p:cNvPr id="261" name="Google Shape;261;p11"/>
          <p:cNvSpPr txBox="1"/>
          <p:nvPr/>
        </p:nvSpPr>
        <p:spPr>
          <a:xfrm>
            <a:off x="3586098" y="3982669"/>
            <a:ext cx="972185" cy="5746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3600" b="1" dirty="0">
                <a:solidFill>
                  <a:schemeClr val="dk1"/>
                </a:solidFill>
                <a:latin typeface="Calibri"/>
                <a:ea typeface="Calibri"/>
                <a:cs typeface="Calibri"/>
                <a:sym typeface="Calibri"/>
              </a:rPr>
              <a:t>2.5 B</a:t>
            </a:r>
            <a:endParaRPr sz="3600" dirty="0">
              <a:solidFill>
                <a:schemeClr val="dk1"/>
              </a:solidFill>
              <a:latin typeface="Calibri"/>
              <a:ea typeface="Calibri"/>
              <a:cs typeface="Calibri"/>
              <a:sym typeface="Calibri"/>
            </a:endParaRPr>
          </a:p>
        </p:txBody>
      </p:sp>
      <p:sp>
        <p:nvSpPr>
          <p:cNvPr id="262" name="Google Shape;262;p11"/>
          <p:cNvSpPr/>
          <p:nvPr/>
        </p:nvSpPr>
        <p:spPr>
          <a:xfrm>
            <a:off x="1085073" y="4742352"/>
            <a:ext cx="1955319" cy="4134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11"/>
          <p:cNvSpPr txBox="1"/>
          <p:nvPr/>
        </p:nvSpPr>
        <p:spPr>
          <a:xfrm>
            <a:off x="1150619" y="4792979"/>
            <a:ext cx="1828800" cy="307975"/>
          </a:xfrm>
          <a:prstGeom prst="rect">
            <a:avLst/>
          </a:prstGeom>
          <a:solidFill>
            <a:srgbClr val="7E7E7E"/>
          </a:solidFill>
          <a:ln>
            <a:noFill/>
          </a:ln>
        </p:spPr>
        <p:txBody>
          <a:bodyPr spcFirstLastPara="1" wrap="square" lIns="0" tIns="34275" rIns="0" bIns="0" anchor="t" anchorCtr="0">
            <a:spAutoFit/>
          </a:bodyPr>
          <a:lstStyle/>
          <a:p>
            <a:pPr marL="119379"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Current Market Value</a:t>
            </a:r>
            <a:endParaRPr sz="1400">
              <a:solidFill>
                <a:schemeClr val="dk1"/>
              </a:solidFill>
              <a:latin typeface="Calibri"/>
              <a:ea typeface="Calibri"/>
              <a:cs typeface="Calibri"/>
              <a:sym typeface="Calibri"/>
            </a:endParaRPr>
          </a:p>
        </p:txBody>
      </p:sp>
      <p:sp>
        <p:nvSpPr>
          <p:cNvPr id="264" name="Google Shape;264;p11"/>
          <p:cNvSpPr/>
          <p:nvPr/>
        </p:nvSpPr>
        <p:spPr>
          <a:xfrm>
            <a:off x="1085073" y="2325288"/>
            <a:ext cx="1955319" cy="4134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1"/>
          <p:cNvSpPr txBox="1"/>
          <p:nvPr/>
        </p:nvSpPr>
        <p:spPr>
          <a:xfrm>
            <a:off x="1150619" y="2375916"/>
            <a:ext cx="1828800" cy="250710"/>
          </a:xfrm>
          <a:prstGeom prst="rect">
            <a:avLst/>
          </a:prstGeom>
          <a:solidFill>
            <a:srgbClr val="7E7E7E"/>
          </a:solidFill>
          <a:ln>
            <a:noFill/>
          </a:ln>
        </p:spPr>
        <p:txBody>
          <a:bodyPr spcFirstLastPara="1" wrap="square" lIns="0" tIns="34925" rIns="0" bIns="0" anchor="t" anchorCtr="0">
            <a:spAutoFit/>
          </a:bodyPr>
          <a:lstStyle/>
          <a:p>
            <a:pPr marL="165100" marR="0" lvl="0" indent="0" algn="l" rtl="0">
              <a:lnSpc>
                <a:spcPct val="100000"/>
              </a:lnSpc>
              <a:spcBef>
                <a:spcPts val="0"/>
              </a:spcBef>
              <a:spcAft>
                <a:spcPts val="0"/>
              </a:spcAft>
              <a:buNone/>
            </a:pPr>
            <a:r>
              <a:rPr lang="en-US" sz="1400" b="1" dirty="0">
                <a:solidFill>
                  <a:srgbClr val="FFFFFF"/>
                </a:solidFill>
                <a:latin typeface="Calibri"/>
                <a:ea typeface="Calibri"/>
                <a:cs typeface="Calibri"/>
                <a:sym typeface="Calibri"/>
              </a:rPr>
              <a:t>Theoretical Value</a:t>
            </a:r>
            <a:endParaRPr sz="1400" dirty="0">
              <a:solidFill>
                <a:schemeClr val="dk1"/>
              </a:solidFill>
              <a:latin typeface="Calibri"/>
              <a:ea typeface="Calibri"/>
              <a:cs typeface="Calibri"/>
              <a:sym typeface="Calibri"/>
            </a:endParaRPr>
          </a:p>
        </p:txBody>
      </p:sp>
      <p:sp>
        <p:nvSpPr>
          <p:cNvPr id="266" name="Google Shape;266;p11"/>
          <p:cNvSpPr/>
          <p:nvPr/>
        </p:nvSpPr>
        <p:spPr>
          <a:xfrm>
            <a:off x="1085073" y="2848020"/>
            <a:ext cx="1955319" cy="4134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7" name="Google Shape;267;p11"/>
          <p:cNvSpPr txBox="1"/>
          <p:nvPr/>
        </p:nvSpPr>
        <p:spPr>
          <a:xfrm>
            <a:off x="1150619" y="2898648"/>
            <a:ext cx="1828800" cy="307975"/>
          </a:xfrm>
          <a:prstGeom prst="rect">
            <a:avLst/>
          </a:prstGeom>
          <a:solidFill>
            <a:srgbClr val="7E7E7E"/>
          </a:solidFill>
          <a:ln>
            <a:noFill/>
          </a:ln>
        </p:spPr>
        <p:txBody>
          <a:bodyPr spcFirstLastPara="1" wrap="square" lIns="0" tIns="34925" rIns="0" bIns="0" anchor="t" anchorCtr="0">
            <a:spAutoFit/>
          </a:bodyPr>
          <a:lstStyle/>
          <a:p>
            <a:pPr marL="119379" marR="0" lvl="0" indent="0" algn="l" rtl="0">
              <a:lnSpc>
                <a:spcPct val="100000"/>
              </a:lnSpc>
              <a:spcBef>
                <a:spcPts val="0"/>
              </a:spcBef>
              <a:spcAft>
                <a:spcPts val="0"/>
              </a:spcAft>
              <a:buNone/>
            </a:pPr>
            <a:r>
              <a:rPr lang="en-US" sz="1400" b="1">
                <a:solidFill>
                  <a:srgbClr val="FFFFFF"/>
                </a:solidFill>
                <a:latin typeface="Calibri"/>
                <a:ea typeface="Calibri"/>
                <a:cs typeface="Calibri"/>
                <a:sym typeface="Calibri"/>
              </a:rPr>
              <a:t>Current Market Value</a:t>
            </a:r>
            <a:endParaRPr sz="1400">
              <a:solidFill>
                <a:schemeClr val="dk1"/>
              </a:solidFill>
              <a:latin typeface="Calibri"/>
              <a:ea typeface="Calibri"/>
              <a:cs typeface="Calibri"/>
              <a:sym typeface="Calibri"/>
            </a:endParaRPr>
          </a:p>
        </p:txBody>
      </p:sp>
      <p:sp>
        <p:nvSpPr>
          <p:cNvPr id="268" name="Google Shape;268;p11"/>
          <p:cNvSpPr/>
          <p:nvPr/>
        </p:nvSpPr>
        <p:spPr>
          <a:xfrm>
            <a:off x="7740395" y="2471927"/>
            <a:ext cx="716280" cy="487680"/>
          </a:xfrm>
          <a:custGeom>
            <a:avLst/>
            <a:gdLst/>
            <a:ahLst/>
            <a:cxnLst/>
            <a:rect l="l" t="t" r="r" b="b"/>
            <a:pathLst>
              <a:path w="716279" h="487680" extrusionOk="0">
                <a:moveTo>
                  <a:pt x="472439" y="0"/>
                </a:moveTo>
                <a:lnTo>
                  <a:pt x="472439" y="121920"/>
                </a:lnTo>
                <a:lnTo>
                  <a:pt x="0" y="121920"/>
                </a:lnTo>
                <a:lnTo>
                  <a:pt x="0" y="365760"/>
                </a:lnTo>
                <a:lnTo>
                  <a:pt x="472439" y="365760"/>
                </a:lnTo>
                <a:lnTo>
                  <a:pt x="472439" y="487680"/>
                </a:lnTo>
                <a:lnTo>
                  <a:pt x="716279" y="243839"/>
                </a:lnTo>
                <a:lnTo>
                  <a:pt x="472439"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11"/>
          <p:cNvSpPr/>
          <p:nvPr/>
        </p:nvSpPr>
        <p:spPr>
          <a:xfrm>
            <a:off x="7740395" y="4424171"/>
            <a:ext cx="716280" cy="487680"/>
          </a:xfrm>
          <a:custGeom>
            <a:avLst/>
            <a:gdLst/>
            <a:ahLst/>
            <a:cxnLst/>
            <a:rect l="l" t="t" r="r" b="b"/>
            <a:pathLst>
              <a:path w="716279" h="487679" extrusionOk="0">
                <a:moveTo>
                  <a:pt x="472439" y="0"/>
                </a:moveTo>
                <a:lnTo>
                  <a:pt x="472439" y="121919"/>
                </a:lnTo>
                <a:lnTo>
                  <a:pt x="0" y="121919"/>
                </a:lnTo>
                <a:lnTo>
                  <a:pt x="0" y="365759"/>
                </a:lnTo>
                <a:lnTo>
                  <a:pt x="472439" y="365759"/>
                </a:lnTo>
                <a:lnTo>
                  <a:pt x="472439" y="487679"/>
                </a:lnTo>
                <a:lnTo>
                  <a:pt x="716279" y="243839"/>
                </a:lnTo>
                <a:lnTo>
                  <a:pt x="472439"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0" name="Google Shape;270;p11"/>
          <p:cNvSpPr txBox="1"/>
          <p:nvPr/>
        </p:nvSpPr>
        <p:spPr>
          <a:xfrm>
            <a:off x="9040494" y="2513457"/>
            <a:ext cx="165608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b="1" i="1">
                <a:solidFill>
                  <a:schemeClr val="dk1"/>
                </a:solidFill>
                <a:latin typeface="Calibri"/>
                <a:ea typeface="Calibri"/>
                <a:cs typeface="Calibri"/>
                <a:sym typeface="Calibri"/>
              </a:rPr>
              <a:t>Undervalued</a:t>
            </a:r>
            <a:endParaRPr sz="2400">
              <a:solidFill>
                <a:schemeClr val="dk1"/>
              </a:solidFill>
              <a:latin typeface="Calibri"/>
              <a:ea typeface="Calibri"/>
              <a:cs typeface="Calibri"/>
              <a:sym typeface="Calibri"/>
            </a:endParaRPr>
          </a:p>
        </p:txBody>
      </p:sp>
      <p:sp>
        <p:nvSpPr>
          <p:cNvPr id="271" name="Google Shape;271;p11"/>
          <p:cNvSpPr txBox="1"/>
          <p:nvPr/>
        </p:nvSpPr>
        <p:spPr>
          <a:xfrm>
            <a:off x="142452" y="6232500"/>
            <a:ext cx="49233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272" name="Google Shape;272;p11"/>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
        <p:nvSpPr>
          <p:cNvPr id="273" name="Google Shape;273;p11"/>
          <p:cNvSpPr txBox="1"/>
          <p:nvPr/>
        </p:nvSpPr>
        <p:spPr>
          <a:xfrm>
            <a:off x="9040494" y="4407789"/>
            <a:ext cx="148145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b="1" i="1">
                <a:solidFill>
                  <a:schemeClr val="dk1"/>
                </a:solidFill>
                <a:latin typeface="Calibri"/>
                <a:ea typeface="Calibri"/>
                <a:cs typeface="Calibri"/>
                <a:sym typeface="Calibri"/>
              </a:rPr>
              <a:t>Overvalued</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277"/>
        <p:cNvGrpSpPr/>
        <p:nvPr/>
      </p:nvGrpSpPr>
      <p:grpSpPr>
        <a:xfrm>
          <a:off x="0" y="0"/>
          <a:ext cx="0" cy="0"/>
          <a:chOff x="0" y="0"/>
          <a:chExt cx="0" cy="0"/>
        </a:xfrm>
      </p:grpSpPr>
      <p:sp>
        <p:nvSpPr>
          <p:cNvPr id="278" name="Google Shape;278;p12"/>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9" name="Google Shape;279;p12"/>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0" name="Google Shape;280;p12"/>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1" name="Google Shape;281;p12"/>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2" name="Google Shape;282;p12"/>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5" name="Google Shape;285;p12"/>
          <p:cNvSpPr txBox="1">
            <a:spLocks noGrp="1"/>
          </p:cNvSpPr>
          <p:nvPr>
            <p:ph type="title"/>
          </p:nvPr>
        </p:nvSpPr>
        <p:spPr>
          <a:xfrm>
            <a:off x="250353" y="38225"/>
            <a:ext cx="11745050" cy="689932"/>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dirty="0"/>
              <a:t>Characteristics of firms with high default option</a:t>
            </a:r>
            <a:endParaRPr sz="4400" dirty="0"/>
          </a:p>
        </p:txBody>
      </p:sp>
      <p:sp>
        <p:nvSpPr>
          <p:cNvPr id="314" name="Google Shape;314;p12"/>
          <p:cNvSpPr txBox="1"/>
          <p:nvPr/>
        </p:nvSpPr>
        <p:spPr>
          <a:xfrm>
            <a:off x="256438" y="5640120"/>
            <a:ext cx="3356610" cy="330200"/>
          </a:xfrm>
          <a:prstGeom prst="rect">
            <a:avLst/>
          </a:prstGeom>
          <a:noFill/>
          <a:ln>
            <a:noFill/>
          </a:ln>
        </p:spPr>
        <p:txBody>
          <a:bodyPr spcFirstLastPara="1" wrap="square" lIns="0" tIns="12050" rIns="0" bIns="0" anchor="t" anchorCtr="0">
            <a:spAutoFit/>
          </a:bodyPr>
          <a:lstStyle/>
          <a:p>
            <a:pPr marL="12700" marR="5080" lvl="0" indent="0" algn="l" rtl="0">
              <a:lnSpc>
                <a:spcPct val="100000"/>
              </a:lnSpc>
              <a:spcBef>
                <a:spcPts val="0"/>
              </a:spcBef>
              <a:spcAft>
                <a:spcPts val="0"/>
              </a:spcAft>
              <a:buNone/>
            </a:pPr>
            <a:r>
              <a:rPr lang="en-US" sz="1000" dirty="0" err="1">
                <a:solidFill>
                  <a:schemeClr val="dk1"/>
                </a:solidFill>
                <a:latin typeface="Calibri"/>
                <a:ea typeface="Calibri"/>
                <a:cs typeface="Calibri"/>
                <a:sym typeface="Calibri"/>
              </a:rPr>
              <a:t>Eisdorfer</a:t>
            </a:r>
            <a:r>
              <a:rPr lang="en-US" sz="1000" dirty="0">
                <a:solidFill>
                  <a:schemeClr val="dk1"/>
                </a:solidFill>
                <a:latin typeface="Calibri"/>
                <a:ea typeface="Calibri"/>
                <a:cs typeface="Calibri"/>
                <a:sym typeface="Calibri"/>
              </a:rPr>
              <a:t>, Goyal, and Alexei Zhdanov, 2019, “Equity </a:t>
            </a:r>
            <a:r>
              <a:rPr lang="en-US" sz="1000" dirty="0" err="1">
                <a:solidFill>
                  <a:schemeClr val="dk1"/>
                </a:solidFill>
                <a:latin typeface="Calibri"/>
                <a:ea typeface="Calibri"/>
                <a:cs typeface="Calibri"/>
                <a:sym typeface="Calibri"/>
              </a:rPr>
              <a:t>Misvaluation</a:t>
            </a:r>
            <a:r>
              <a:rPr lang="en-US" sz="1000" dirty="0">
                <a:solidFill>
                  <a:schemeClr val="dk1"/>
                </a:solidFill>
                <a:latin typeface="Calibri"/>
                <a:ea typeface="Calibri"/>
                <a:cs typeface="Calibri"/>
                <a:sym typeface="Calibri"/>
              </a:rPr>
              <a:t>  and Default Options”, The </a:t>
            </a:r>
            <a:r>
              <a:rPr lang="en-US" sz="1000" i="1" dirty="0">
                <a:solidFill>
                  <a:schemeClr val="dk1"/>
                </a:solidFill>
                <a:latin typeface="Calibri"/>
                <a:ea typeface="Calibri"/>
                <a:cs typeface="Calibri"/>
                <a:sym typeface="Calibri"/>
              </a:rPr>
              <a:t>Journal of Finance 74</a:t>
            </a:r>
            <a:r>
              <a:rPr lang="en-US" sz="1000" dirty="0">
                <a:solidFill>
                  <a:schemeClr val="dk1"/>
                </a:solidFill>
                <a:latin typeface="Calibri"/>
                <a:ea typeface="Calibri"/>
                <a:cs typeface="Calibri"/>
                <a:sym typeface="Calibri"/>
              </a:rPr>
              <a:t>, 845–898.</a:t>
            </a:r>
            <a:endParaRPr sz="1000" dirty="0">
              <a:solidFill>
                <a:schemeClr val="dk1"/>
              </a:solidFill>
              <a:latin typeface="Calibri"/>
              <a:ea typeface="Calibri"/>
              <a:cs typeface="Calibri"/>
              <a:sym typeface="Calibri"/>
            </a:endParaRPr>
          </a:p>
        </p:txBody>
      </p:sp>
      <p:sp>
        <p:nvSpPr>
          <p:cNvPr id="326" name="Google Shape;326;p12"/>
          <p:cNvSpPr txBox="1"/>
          <p:nvPr/>
        </p:nvSpPr>
        <p:spPr>
          <a:xfrm>
            <a:off x="142452" y="6232500"/>
            <a:ext cx="50184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327" name="Google Shape;327;p12"/>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3BA003CD-E448-43DC-9810-33C05DE4B79B}"/>
              </a:ext>
            </a:extLst>
          </p:cNvPr>
          <p:cNvSpPr txBox="1"/>
          <p:nvPr/>
        </p:nvSpPr>
        <p:spPr>
          <a:xfrm>
            <a:off x="775251" y="2206487"/>
            <a:ext cx="7861853" cy="2105385"/>
          </a:xfrm>
          <a:prstGeom prst="rect">
            <a:avLst/>
          </a:prstGeom>
          <a:noFill/>
        </p:spPr>
        <p:txBody>
          <a:bodyPr wrap="square" rtlCol="0">
            <a:spAutoFit/>
          </a:bodyPr>
          <a:lstStyle/>
          <a:p>
            <a:pPr marL="457200" indent="-457200">
              <a:lnSpc>
                <a:spcPct val="150000"/>
              </a:lnSpc>
              <a:spcAft>
                <a:spcPts val="600"/>
              </a:spcAft>
              <a:buFont typeface="Arial" panose="020B0604020202020204" pitchFamily="34" charset="0"/>
              <a:buChar char="•"/>
            </a:pPr>
            <a:r>
              <a:rPr lang="en-US" sz="2800" b="1" dirty="0"/>
              <a:t>Higher distress probability</a:t>
            </a:r>
          </a:p>
          <a:p>
            <a:pPr marL="457200" indent="-457200">
              <a:lnSpc>
                <a:spcPct val="150000"/>
              </a:lnSpc>
              <a:spcAft>
                <a:spcPts val="600"/>
              </a:spcAft>
              <a:buFont typeface="Arial" panose="020B0604020202020204" pitchFamily="34" charset="0"/>
              <a:buChar char="•"/>
            </a:pPr>
            <a:r>
              <a:rPr lang="en-US" sz="2800" b="1" dirty="0"/>
              <a:t>High volatility</a:t>
            </a:r>
          </a:p>
          <a:p>
            <a:pPr marL="457200" indent="-457200">
              <a:lnSpc>
                <a:spcPct val="150000"/>
              </a:lnSpc>
              <a:spcAft>
                <a:spcPts val="600"/>
              </a:spcAft>
              <a:buFont typeface="Arial" panose="020B0604020202020204" pitchFamily="34" charset="0"/>
              <a:buChar char="•"/>
            </a:pPr>
            <a:r>
              <a:rPr lang="en-US" sz="2800" b="1" dirty="0"/>
              <a:t>Low profitability</a:t>
            </a:r>
          </a:p>
        </p:txBody>
      </p:sp>
    </p:spTree>
    <p:extLst>
      <p:ext uri="{BB962C8B-B14F-4D97-AF65-F5344CB8AC3E}">
        <p14:creationId xmlns:p14="http://schemas.microsoft.com/office/powerpoint/2010/main" val="4137918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331"/>
        <p:cNvGrpSpPr/>
        <p:nvPr/>
      </p:nvGrpSpPr>
      <p:grpSpPr>
        <a:xfrm>
          <a:off x="0" y="0"/>
          <a:ext cx="0" cy="0"/>
          <a:chOff x="0" y="0"/>
          <a:chExt cx="0" cy="0"/>
        </a:xfrm>
      </p:grpSpPr>
      <p:sp>
        <p:nvSpPr>
          <p:cNvPr id="332" name="Google Shape;332;p13"/>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13"/>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4" name="Google Shape;334;p13"/>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5" name="Google Shape;335;p13"/>
          <p:cNvSpPr/>
          <p:nvPr/>
        </p:nvSpPr>
        <p:spPr>
          <a:xfrm>
            <a:off x="316988" y="3472688"/>
            <a:ext cx="11462025"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6" name="Google Shape;336;p13"/>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7" name="Google Shape;337;p13"/>
          <p:cNvSpPr txBox="1">
            <a:spLocks noGrp="1"/>
          </p:cNvSpPr>
          <p:nvPr>
            <p:ph type="title"/>
          </p:nvPr>
        </p:nvSpPr>
        <p:spPr>
          <a:xfrm>
            <a:off x="412800" y="2443100"/>
            <a:ext cx="5895000" cy="939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000"/>
              <a:t>Implementation</a:t>
            </a:r>
            <a:endParaRPr sz="6000"/>
          </a:p>
        </p:txBody>
      </p:sp>
      <p:sp>
        <p:nvSpPr>
          <p:cNvPr id="338" name="Google Shape;338;p13"/>
          <p:cNvSpPr txBox="1"/>
          <p:nvPr/>
        </p:nvSpPr>
        <p:spPr>
          <a:xfrm>
            <a:off x="142453" y="6232500"/>
            <a:ext cx="50964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42"/>
        <p:cNvGrpSpPr/>
        <p:nvPr/>
      </p:nvGrpSpPr>
      <p:grpSpPr>
        <a:xfrm>
          <a:off x="0" y="0"/>
          <a:ext cx="0" cy="0"/>
          <a:chOff x="0" y="0"/>
          <a:chExt cx="0" cy="0"/>
        </a:xfrm>
      </p:grpSpPr>
      <p:sp>
        <p:nvSpPr>
          <p:cNvPr id="343" name="Google Shape;343;p14"/>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14"/>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5" name="Google Shape;345;p14"/>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6" name="Google Shape;346;p14"/>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7" name="Google Shape;347;p14"/>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8" name="Google Shape;348;p14"/>
          <p:cNvSpPr txBox="1">
            <a:spLocks noGrp="1"/>
          </p:cNvSpPr>
          <p:nvPr>
            <p:ph type="title"/>
          </p:nvPr>
        </p:nvSpPr>
        <p:spPr>
          <a:xfrm>
            <a:off x="250351" y="38225"/>
            <a:ext cx="102588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Portfolio Construction Process Overview</a:t>
            </a:r>
            <a:endParaRPr sz="4400"/>
          </a:p>
        </p:txBody>
      </p:sp>
      <p:sp>
        <p:nvSpPr>
          <p:cNvPr id="349" name="Google Shape;349;p14"/>
          <p:cNvSpPr txBox="1"/>
          <p:nvPr/>
        </p:nvSpPr>
        <p:spPr>
          <a:xfrm>
            <a:off x="96371" y="5565404"/>
            <a:ext cx="4585970"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i="1" dirty="0">
                <a:solidFill>
                  <a:schemeClr val="dk1"/>
                </a:solidFill>
                <a:latin typeface="Calibri"/>
                <a:ea typeface="Calibri"/>
                <a:cs typeface="Calibri"/>
                <a:sym typeface="Calibri"/>
              </a:rPr>
              <a:t>*CRSP/</a:t>
            </a:r>
            <a:r>
              <a:rPr lang="en-US" sz="1200" i="1" dirty="0" err="1">
                <a:solidFill>
                  <a:schemeClr val="dk1"/>
                </a:solidFill>
                <a:latin typeface="Calibri"/>
                <a:ea typeface="Calibri"/>
                <a:cs typeface="Calibri"/>
                <a:sym typeface="Calibri"/>
              </a:rPr>
              <a:t>Compustat</a:t>
            </a:r>
            <a:r>
              <a:rPr lang="en-US" sz="1200" i="1" dirty="0">
                <a:solidFill>
                  <a:schemeClr val="dk1"/>
                </a:solidFill>
                <a:latin typeface="Calibri"/>
                <a:ea typeface="Calibri"/>
                <a:cs typeface="Calibri"/>
                <a:sym typeface="Calibri"/>
              </a:rPr>
              <a:t> till 2018, supplemented with Bloomberg for current info</a:t>
            </a:r>
            <a:endParaRPr sz="1200" dirty="0">
              <a:solidFill>
                <a:schemeClr val="dk1"/>
              </a:solidFill>
              <a:latin typeface="Calibri"/>
              <a:ea typeface="Calibri"/>
              <a:cs typeface="Calibri"/>
              <a:sym typeface="Calibri"/>
            </a:endParaRPr>
          </a:p>
        </p:txBody>
      </p:sp>
      <p:sp>
        <p:nvSpPr>
          <p:cNvPr id="361" name="Google Shape;361;p14"/>
          <p:cNvSpPr/>
          <p:nvPr/>
        </p:nvSpPr>
        <p:spPr>
          <a:xfrm>
            <a:off x="9060942" y="2539745"/>
            <a:ext cx="3016250" cy="1780539"/>
          </a:xfrm>
          <a:custGeom>
            <a:avLst/>
            <a:gdLst/>
            <a:ahLst/>
            <a:cxnLst/>
            <a:rect l="l" t="t" r="r" b="b"/>
            <a:pathLst>
              <a:path w="3016250" h="1780539" extrusionOk="0">
                <a:moveTo>
                  <a:pt x="0" y="0"/>
                </a:moveTo>
                <a:lnTo>
                  <a:pt x="2125979" y="0"/>
                </a:lnTo>
                <a:lnTo>
                  <a:pt x="3015996" y="890015"/>
                </a:lnTo>
                <a:lnTo>
                  <a:pt x="2125979" y="1780031"/>
                </a:lnTo>
                <a:lnTo>
                  <a:pt x="0" y="1780031"/>
                </a:lnTo>
                <a:lnTo>
                  <a:pt x="890015" y="890015"/>
                </a:lnTo>
                <a:lnTo>
                  <a:pt x="0" y="0"/>
                </a:lnTo>
                <a:close/>
              </a:path>
            </a:pathLst>
          </a:custGeom>
          <a:noFill/>
          <a:ln w="2895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9" name="Google Shape;369;p14"/>
          <p:cNvSpPr txBox="1"/>
          <p:nvPr/>
        </p:nvSpPr>
        <p:spPr>
          <a:xfrm>
            <a:off x="149353" y="6226485"/>
            <a:ext cx="51174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370" name="Google Shape;370;p14"/>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graphicFrame>
        <p:nvGraphicFramePr>
          <p:cNvPr id="2" name="Diagram 1">
            <a:extLst>
              <a:ext uri="{FF2B5EF4-FFF2-40B4-BE49-F238E27FC236}">
                <a16:creationId xmlns:a16="http://schemas.microsoft.com/office/drawing/2014/main" id="{4F5E0393-B132-4AE7-BE1F-2CD3336BB716}"/>
              </a:ext>
            </a:extLst>
          </p:cNvPr>
          <p:cNvGraphicFramePr/>
          <p:nvPr>
            <p:extLst>
              <p:ext uri="{D42A27DB-BD31-4B8C-83A1-F6EECF244321}">
                <p14:modId xmlns:p14="http://schemas.microsoft.com/office/powerpoint/2010/main" val="1763269516"/>
              </p:ext>
            </p:extLst>
          </p:nvPr>
        </p:nvGraphicFramePr>
        <p:xfrm>
          <a:off x="730526" y="1436204"/>
          <a:ext cx="10838622" cy="40462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413"/>
        <p:cNvGrpSpPr/>
        <p:nvPr/>
      </p:nvGrpSpPr>
      <p:grpSpPr>
        <a:xfrm>
          <a:off x="0" y="0"/>
          <a:ext cx="0" cy="0"/>
          <a:chOff x="0" y="0"/>
          <a:chExt cx="0" cy="0"/>
        </a:xfrm>
      </p:grpSpPr>
      <p:sp>
        <p:nvSpPr>
          <p:cNvPr id="414" name="Google Shape;414;p16"/>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415;p16"/>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416;p16"/>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417;p16"/>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418;p16"/>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419;p16"/>
          <p:cNvSpPr txBox="1">
            <a:spLocks noGrp="1"/>
          </p:cNvSpPr>
          <p:nvPr>
            <p:ph type="title"/>
          </p:nvPr>
        </p:nvSpPr>
        <p:spPr>
          <a:xfrm>
            <a:off x="250351" y="38225"/>
            <a:ext cx="115818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Portfolio Construction: Inputs &amp; Assumptions</a:t>
            </a:r>
            <a:endParaRPr sz="4400"/>
          </a:p>
        </p:txBody>
      </p:sp>
      <p:sp>
        <p:nvSpPr>
          <p:cNvPr id="420" name="Google Shape;420;p16"/>
          <p:cNvSpPr/>
          <p:nvPr/>
        </p:nvSpPr>
        <p:spPr>
          <a:xfrm>
            <a:off x="1927823" y="1741916"/>
            <a:ext cx="3823788" cy="3608862"/>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421;p16"/>
          <p:cNvSpPr/>
          <p:nvPr/>
        </p:nvSpPr>
        <p:spPr>
          <a:xfrm>
            <a:off x="2156460" y="1996439"/>
            <a:ext cx="3373120" cy="1379220"/>
          </a:xfrm>
          <a:custGeom>
            <a:avLst/>
            <a:gdLst/>
            <a:ahLst/>
            <a:cxnLst/>
            <a:rect l="l" t="t" r="r" b="b"/>
            <a:pathLst>
              <a:path w="3373120" h="1379220" extrusionOk="0">
                <a:moveTo>
                  <a:pt x="1686305" y="0"/>
                </a:moveTo>
                <a:lnTo>
                  <a:pt x="1620092" y="521"/>
                </a:lnTo>
                <a:lnTo>
                  <a:pt x="1554526" y="2074"/>
                </a:lnTo>
                <a:lnTo>
                  <a:pt x="1489652" y="4639"/>
                </a:lnTo>
                <a:lnTo>
                  <a:pt x="1425519" y="8196"/>
                </a:lnTo>
                <a:lnTo>
                  <a:pt x="1362173" y="12727"/>
                </a:lnTo>
                <a:lnTo>
                  <a:pt x="1299660" y="18212"/>
                </a:lnTo>
                <a:lnTo>
                  <a:pt x="1238029" y="24632"/>
                </a:lnTo>
                <a:lnTo>
                  <a:pt x="1177325" y="31968"/>
                </a:lnTo>
                <a:lnTo>
                  <a:pt x="1117596" y="40202"/>
                </a:lnTo>
                <a:lnTo>
                  <a:pt x="1058888" y="49312"/>
                </a:lnTo>
                <a:lnTo>
                  <a:pt x="1001248" y="59282"/>
                </a:lnTo>
                <a:lnTo>
                  <a:pt x="944724" y="70090"/>
                </a:lnTo>
                <a:lnTo>
                  <a:pt x="889362" y="81719"/>
                </a:lnTo>
                <a:lnTo>
                  <a:pt x="835208" y="94149"/>
                </a:lnTo>
                <a:lnTo>
                  <a:pt x="782310" y="107361"/>
                </a:lnTo>
                <a:lnTo>
                  <a:pt x="730715" y="121335"/>
                </a:lnTo>
                <a:lnTo>
                  <a:pt x="680469" y="136053"/>
                </a:lnTo>
                <a:lnTo>
                  <a:pt x="631620" y="151495"/>
                </a:lnTo>
                <a:lnTo>
                  <a:pt x="584214" y="167643"/>
                </a:lnTo>
                <a:lnTo>
                  <a:pt x="538297" y="184477"/>
                </a:lnTo>
                <a:lnTo>
                  <a:pt x="493918" y="201977"/>
                </a:lnTo>
                <a:lnTo>
                  <a:pt x="451123" y="220125"/>
                </a:lnTo>
                <a:lnTo>
                  <a:pt x="409958" y="238902"/>
                </a:lnTo>
                <a:lnTo>
                  <a:pt x="370471" y="258289"/>
                </a:lnTo>
                <a:lnTo>
                  <a:pt x="332709" y="278265"/>
                </a:lnTo>
                <a:lnTo>
                  <a:pt x="296718" y="298813"/>
                </a:lnTo>
                <a:lnTo>
                  <a:pt x="262544" y="319912"/>
                </a:lnTo>
                <a:lnTo>
                  <a:pt x="230236" y="341545"/>
                </a:lnTo>
                <a:lnTo>
                  <a:pt x="171403" y="386331"/>
                </a:lnTo>
                <a:lnTo>
                  <a:pt x="120592" y="433019"/>
                </a:lnTo>
                <a:lnTo>
                  <a:pt x="78179" y="481454"/>
                </a:lnTo>
                <a:lnTo>
                  <a:pt x="44538" y="531485"/>
                </a:lnTo>
                <a:lnTo>
                  <a:pt x="20044" y="582956"/>
                </a:lnTo>
                <a:lnTo>
                  <a:pt x="5073" y="635715"/>
                </a:lnTo>
                <a:lnTo>
                  <a:pt x="0" y="689610"/>
                </a:lnTo>
                <a:lnTo>
                  <a:pt x="1276" y="716689"/>
                </a:lnTo>
                <a:lnTo>
                  <a:pt x="11345" y="770035"/>
                </a:lnTo>
                <a:lnTo>
                  <a:pt x="31124" y="822169"/>
                </a:lnTo>
                <a:lnTo>
                  <a:pt x="60238" y="872939"/>
                </a:lnTo>
                <a:lnTo>
                  <a:pt x="98312" y="922191"/>
                </a:lnTo>
                <a:lnTo>
                  <a:pt x="144971" y="969772"/>
                </a:lnTo>
                <a:lnTo>
                  <a:pt x="199840" y="1015528"/>
                </a:lnTo>
                <a:lnTo>
                  <a:pt x="262544" y="1059307"/>
                </a:lnTo>
                <a:lnTo>
                  <a:pt x="296718" y="1080406"/>
                </a:lnTo>
                <a:lnTo>
                  <a:pt x="332709" y="1100954"/>
                </a:lnTo>
                <a:lnTo>
                  <a:pt x="370471" y="1120930"/>
                </a:lnTo>
                <a:lnTo>
                  <a:pt x="409958" y="1140317"/>
                </a:lnTo>
                <a:lnTo>
                  <a:pt x="451123" y="1159094"/>
                </a:lnTo>
                <a:lnTo>
                  <a:pt x="493918" y="1177242"/>
                </a:lnTo>
                <a:lnTo>
                  <a:pt x="538297" y="1194742"/>
                </a:lnTo>
                <a:lnTo>
                  <a:pt x="584214" y="1211576"/>
                </a:lnTo>
                <a:lnTo>
                  <a:pt x="631620" y="1227724"/>
                </a:lnTo>
                <a:lnTo>
                  <a:pt x="680469" y="1243166"/>
                </a:lnTo>
                <a:lnTo>
                  <a:pt x="730715" y="1257884"/>
                </a:lnTo>
                <a:lnTo>
                  <a:pt x="782310" y="1271858"/>
                </a:lnTo>
                <a:lnTo>
                  <a:pt x="835208" y="1285070"/>
                </a:lnTo>
                <a:lnTo>
                  <a:pt x="889362" y="1297500"/>
                </a:lnTo>
                <a:lnTo>
                  <a:pt x="944724" y="1309129"/>
                </a:lnTo>
                <a:lnTo>
                  <a:pt x="1001248" y="1319937"/>
                </a:lnTo>
                <a:lnTo>
                  <a:pt x="1058888" y="1329907"/>
                </a:lnTo>
                <a:lnTo>
                  <a:pt x="1117596" y="1339017"/>
                </a:lnTo>
                <a:lnTo>
                  <a:pt x="1177325" y="1347251"/>
                </a:lnTo>
                <a:lnTo>
                  <a:pt x="1238029" y="1354587"/>
                </a:lnTo>
                <a:lnTo>
                  <a:pt x="1299660" y="1361007"/>
                </a:lnTo>
                <a:lnTo>
                  <a:pt x="1362173" y="1366492"/>
                </a:lnTo>
                <a:lnTo>
                  <a:pt x="1425519" y="1371023"/>
                </a:lnTo>
                <a:lnTo>
                  <a:pt x="1489652" y="1374580"/>
                </a:lnTo>
                <a:lnTo>
                  <a:pt x="1554526" y="1377145"/>
                </a:lnTo>
                <a:lnTo>
                  <a:pt x="1620092" y="1378698"/>
                </a:lnTo>
                <a:lnTo>
                  <a:pt x="1686305" y="1379220"/>
                </a:lnTo>
                <a:lnTo>
                  <a:pt x="1752519" y="1378698"/>
                </a:lnTo>
                <a:lnTo>
                  <a:pt x="1818085" y="1377145"/>
                </a:lnTo>
                <a:lnTo>
                  <a:pt x="1882959" y="1374580"/>
                </a:lnTo>
                <a:lnTo>
                  <a:pt x="1947092" y="1371023"/>
                </a:lnTo>
                <a:lnTo>
                  <a:pt x="2010438" y="1366492"/>
                </a:lnTo>
                <a:lnTo>
                  <a:pt x="2072951" y="1361007"/>
                </a:lnTo>
                <a:lnTo>
                  <a:pt x="2134582" y="1354587"/>
                </a:lnTo>
                <a:lnTo>
                  <a:pt x="2195286" y="1347251"/>
                </a:lnTo>
                <a:lnTo>
                  <a:pt x="2255015" y="1339017"/>
                </a:lnTo>
                <a:lnTo>
                  <a:pt x="2313723" y="1329907"/>
                </a:lnTo>
                <a:lnTo>
                  <a:pt x="2371363" y="1319937"/>
                </a:lnTo>
                <a:lnTo>
                  <a:pt x="2427887" y="1309129"/>
                </a:lnTo>
                <a:lnTo>
                  <a:pt x="2483249" y="1297500"/>
                </a:lnTo>
                <a:lnTo>
                  <a:pt x="2537403" y="1285070"/>
                </a:lnTo>
                <a:lnTo>
                  <a:pt x="2590301" y="1271858"/>
                </a:lnTo>
                <a:lnTo>
                  <a:pt x="2641896" y="1257884"/>
                </a:lnTo>
                <a:lnTo>
                  <a:pt x="2692142" y="1243166"/>
                </a:lnTo>
                <a:lnTo>
                  <a:pt x="2740991" y="1227724"/>
                </a:lnTo>
                <a:lnTo>
                  <a:pt x="2788397" y="1211576"/>
                </a:lnTo>
                <a:lnTo>
                  <a:pt x="2834314" y="1194742"/>
                </a:lnTo>
                <a:lnTo>
                  <a:pt x="2878693" y="1177242"/>
                </a:lnTo>
                <a:lnTo>
                  <a:pt x="2921488" y="1159094"/>
                </a:lnTo>
                <a:lnTo>
                  <a:pt x="2962653" y="1140317"/>
                </a:lnTo>
                <a:lnTo>
                  <a:pt x="3002140" y="1120930"/>
                </a:lnTo>
                <a:lnTo>
                  <a:pt x="3039902" y="1100954"/>
                </a:lnTo>
                <a:lnTo>
                  <a:pt x="3075893" y="1080406"/>
                </a:lnTo>
                <a:lnTo>
                  <a:pt x="3110067" y="1059307"/>
                </a:lnTo>
                <a:lnTo>
                  <a:pt x="3142375" y="1037674"/>
                </a:lnTo>
                <a:lnTo>
                  <a:pt x="3201208" y="992888"/>
                </a:lnTo>
                <a:lnTo>
                  <a:pt x="3252019" y="946200"/>
                </a:lnTo>
                <a:lnTo>
                  <a:pt x="3294432" y="897765"/>
                </a:lnTo>
                <a:lnTo>
                  <a:pt x="3328073" y="847734"/>
                </a:lnTo>
                <a:lnTo>
                  <a:pt x="3352567" y="796263"/>
                </a:lnTo>
                <a:lnTo>
                  <a:pt x="3367538" y="743504"/>
                </a:lnTo>
                <a:lnTo>
                  <a:pt x="3372612" y="689610"/>
                </a:lnTo>
                <a:lnTo>
                  <a:pt x="3371335" y="662530"/>
                </a:lnTo>
                <a:lnTo>
                  <a:pt x="3361266" y="609184"/>
                </a:lnTo>
                <a:lnTo>
                  <a:pt x="3341487" y="557050"/>
                </a:lnTo>
                <a:lnTo>
                  <a:pt x="3312373" y="506280"/>
                </a:lnTo>
                <a:lnTo>
                  <a:pt x="3274299" y="457028"/>
                </a:lnTo>
                <a:lnTo>
                  <a:pt x="3227640" y="409447"/>
                </a:lnTo>
                <a:lnTo>
                  <a:pt x="3172771" y="363691"/>
                </a:lnTo>
                <a:lnTo>
                  <a:pt x="3110067" y="319912"/>
                </a:lnTo>
                <a:lnTo>
                  <a:pt x="3075893" y="298813"/>
                </a:lnTo>
                <a:lnTo>
                  <a:pt x="3039902" y="278265"/>
                </a:lnTo>
                <a:lnTo>
                  <a:pt x="3002140" y="258289"/>
                </a:lnTo>
                <a:lnTo>
                  <a:pt x="2962653" y="238902"/>
                </a:lnTo>
                <a:lnTo>
                  <a:pt x="2921488" y="220125"/>
                </a:lnTo>
                <a:lnTo>
                  <a:pt x="2878693" y="201977"/>
                </a:lnTo>
                <a:lnTo>
                  <a:pt x="2834314" y="184477"/>
                </a:lnTo>
                <a:lnTo>
                  <a:pt x="2788397" y="167643"/>
                </a:lnTo>
                <a:lnTo>
                  <a:pt x="2740991" y="151495"/>
                </a:lnTo>
                <a:lnTo>
                  <a:pt x="2692142" y="136053"/>
                </a:lnTo>
                <a:lnTo>
                  <a:pt x="2641896" y="121335"/>
                </a:lnTo>
                <a:lnTo>
                  <a:pt x="2590301" y="107361"/>
                </a:lnTo>
                <a:lnTo>
                  <a:pt x="2537403" y="94149"/>
                </a:lnTo>
                <a:lnTo>
                  <a:pt x="2483249" y="81719"/>
                </a:lnTo>
                <a:lnTo>
                  <a:pt x="2427887" y="70090"/>
                </a:lnTo>
                <a:lnTo>
                  <a:pt x="2371363" y="59282"/>
                </a:lnTo>
                <a:lnTo>
                  <a:pt x="2313723" y="49312"/>
                </a:lnTo>
                <a:lnTo>
                  <a:pt x="2255015" y="40202"/>
                </a:lnTo>
                <a:lnTo>
                  <a:pt x="2195286" y="31968"/>
                </a:lnTo>
                <a:lnTo>
                  <a:pt x="2134582" y="24632"/>
                </a:lnTo>
                <a:lnTo>
                  <a:pt x="2072951" y="18212"/>
                </a:lnTo>
                <a:lnTo>
                  <a:pt x="2010438" y="12727"/>
                </a:lnTo>
                <a:lnTo>
                  <a:pt x="1947092" y="8196"/>
                </a:lnTo>
                <a:lnTo>
                  <a:pt x="1882959" y="4639"/>
                </a:lnTo>
                <a:lnTo>
                  <a:pt x="1818085" y="2074"/>
                </a:lnTo>
                <a:lnTo>
                  <a:pt x="1752519" y="521"/>
                </a:lnTo>
                <a:lnTo>
                  <a:pt x="1686305" y="0"/>
                </a:lnTo>
                <a:close/>
              </a:path>
            </a:pathLst>
          </a:custGeom>
          <a:solidFill>
            <a:srgbClr val="C0C8E3">
              <a:alpha val="39607"/>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422;p16"/>
          <p:cNvSpPr/>
          <p:nvPr/>
        </p:nvSpPr>
        <p:spPr>
          <a:xfrm>
            <a:off x="2011413" y="1831318"/>
            <a:ext cx="3660775" cy="3441700"/>
          </a:xfrm>
          <a:custGeom>
            <a:avLst/>
            <a:gdLst/>
            <a:ahLst/>
            <a:cxnLst/>
            <a:rect l="l" t="t" r="r" b="b"/>
            <a:pathLst>
              <a:path w="3660775" h="3441700" extrusionOk="0">
                <a:moveTo>
                  <a:pt x="2398819" y="38100"/>
                </a:moveTo>
                <a:lnTo>
                  <a:pt x="1260855" y="38100"/>
                </a:lnTo>
                <a:lnTo>
                  <a:pt x="1200805" y="50800"/>
                </a:lnTo>
                <a:lnTo>
                  <a:pt x="971519" y="101600"/>
                </a:lnTo>
                <a:lnTo>
                  <a:pt x="811937" y="139700"/>
                </a:lnTo>
                <a:lnTo>
                  <a:pt x="761277" y="165100"/>
                </a:lnTo>
                <a:lnTo>
                  <a:pt x="711939" y="177800"/>
                </a:lnTo>
                <a:lnTo>
                  <a:pt x="663957" y="203200"/>
                </a:lnTo>
                <a:lnTo>
                  <a:pt x="617362" y="215900"/>
                </a:lnTo>
                <a:lnTo>
                  <a:pt x="572188" y="241300"/>
                </a:lnTo>
                <a:lnTo>
                  <a:pt x="528469" y="254000"/>
                </a:lnTo>
                <a:lnTo>
                  <a:pt x="486236" y="279400"/>
                </a:lnTo>
                <a:lnTo>
                  <a:pt x="445523" y="292100"/>
                </a:lnTo>
                <a:lnTo>
                  <a:pt x="406362" y="317500"/>
                </a:lnTo>
                <a:lnTo>
                  <a:pt x="368788" y="342900"/>
                </a:lnTo>
                <a:lnTo>
                  <a:pt x="332832" y="368300"/>
                </a:lnTo>
                <a:lnTo>
                  <a:pt x="298528" y="393700"/>
                </a:lnTo>
                <a:lnTo>
                  <a:pt x="265908" y="419100"/>
                </a:lnTo>
                <a:lnTo>
                  <a:pt x="235007" y="444500"/>
                </a:lnTo>
                <a:lnTo>
                  <a:pt x="205855" y="469900"/>
                </a:lnTo>
                <a:lnTo>
                  <a:pt x="152936" y="520700"/>
                </a:lnTo>
                <a:lnTo>
                  <a:pt x="107414" y="571500"/>
                </a:lnTo>
                <a:lnTo>
                  <a:pt x="69554" y="622300"/>
                </a:lnTo>
                <a:lnTo>
                  <a:pt x="39619" y="685800"/>
                </a:lnTo>
                <a:lnTo>
                  <a:pt x="27705" y="711200"/>
                </a:lnTo>
                <a:lnTo>
                  <a:pt x="17872" y="736600"/>
                </a:lnTo>
                <a:lnTo>
                  <a:pt x="10152" y="774700"/>
                </a:lnTo>
                <a:lnTo>
                  <a:pt x="4578" y="800100"/>
                </a:lnTo>
                <a:lnTo>
                  <a:pt x="1183" y="825500"/>
                </a:lnTo>
                <a:lnTo>
                  <a:pt x="0" y="863600"/>
                </a:lnTo>
                <a:lnTo>
                  <a:pt x="1061" y="889000"/>
                </a:lnTo>
                <a:lnTo>
                  <a:pt x="4401" y="914400"/>
                </a:lnTo>
                <a:lnTo>
                  <a:pt x="10051" y="952500"/>
                </a:lnTo>
                <a:lnTo>
                  <a:pt x="18046" y="977900"/>
                </a:lnTo>
                <a:lnTo>
                  <a:pt x="1377454" y="3263900"/>
                </a:lnTo>
                <a:lnTo>
                  <a:pt x="1391647" y="3289300"/>
                </a:lnTo>
                <a:lnTo>
                  <a:pt x="1414786" y="3327400"/>
                </a:lnTo>
                <a:lnTo>
                  <a:pt x="1446151" y="3352800"/>
                </a:lnTo>
                <a:lnTo>
                  <a:pt x="1485027" y="3378200"/>
                </a:lnTo>
                <a:lnTo>
                  <a:pt x="1530696" y="3390900"/>
                </a:lnTo>
                <a:lnTo>
                  <a:pt x="1582441" y="3416300"/>
                </a:lnTo>
                <a:lnTo>
                  <a:pt x="1639545" y="3429000"/>
                </a:lnTo>
                <a:lnTo>
                  <a:pt x="1701291" y="3441700"/>
                </a:lnTo>
                <a:lnTo>
                  <a:pt x="1948309" y="3441700"/>
                </a:lnTo>
                <a:lnTo>
                  <a:pt x="2004316" y="3429000"/>
                </a:lnTo>
                <a:lnTo>
                  <a:pt x="2057076" y="3416300"/>
                </a:lnTo>
                <a:lnTo>
                  <a:pt x="2105973" y="3403600"/>
                </a:lnTo>
                <a:lnTo>
                  <a:pt x="2150391" y="3390900"/>
                </a:lnTo>
                <a:lnTo>
                  <a:pt x="2189713" y="3365500"/>
                </a:lnTo>
                <a:lnTo>
                  <a:pt x="2223323" y="3340100"/>
                </a:lnTo>
                <a:lnTo>
                  <a:pt x="2270946" y="3289300"/>
                </a:lnTo>
                <a:lnTo>
                  <a:pt x="2283726" y="3263900"/>
                </a:lnTo>
                <a:lnTo>
                  <a:pt x="3303282" y="1549400"/>
                </a:lnTo>
                <a:lnTo>
                  <a:pt x="1632598" y="1549400"/>
                </a:lnTo>
                <a:lnTo>
                  <a:pt x="1568070" y="1536700"/>
                </a:lnTo>
                <a:lnTo>
                  <a:pt x="1441516" y="1536700"/>
                </a:lnTo>
                <a:lnTo>
                  <a:pt x="1379589" y="1524000"/>
                </a:lnTo>
                <a:lnTo>
                  <a:pt x="1318627" y="1524000"/>
                </a:lnTo>
                <a:lnTo>
                  <a:pt x="1085428" y="1473200"/>
                </a:lnTo>
                <a:lnTo>
                  <a:pt x="923096" y="1435100"/>
                </a:lnTo>
                <a:lnTo>
                  <a:pt x="821601" y="1409700"/>
                </a:lnTo>
                <a:lnTo>
                  <a:pt x="773020" y="1397000"/>
                </a:lnTo>
                <a:lnTo>
                  <a:pt x="725950" y="1371600"/>
                </a:lnTo>
                <a:lnTo>
                  <a:pt x="680439" y="1358900"/>
                </a:lnTo>
                <a:lnTo>
                  <a:pt x="636538" y="1346200"/>
                </a:lnTo>
                <a:lnTo>
                  <a:pt x="594296" y="1320800"/>
                </a:lnTo>
                <a:lnTo>
                  <a:pt x="553762" y="1295400"/>
                </a:lnTo>
                <a:lnTo>
                  <a:pt x="514986" y="1282700"/>
                </a:lnTo>
                <a:lnTo>
                  <a:pt x="478017" y="1257300"/>
                </a:lnTo>
                <a:lnTo>
                  <a:pt x="442906" y="1244600"/>
                </a:lnTo>
                <a:lnTo>
                  <a:pt x="409701" y="1219200"/>
                </a:lnTo>
                <a:lnTo>
                  <a:pt x="378451" y="1193800"/>
                </a:lnTo>
                <a:lnTo>
                  <a:pt x="349208" y="1168400"/>
                </a:lnTo>
                <a:lnTo>
                  <a:pt x="322019" y="1143000"/>
                </a:lnTo>
                <a:lnTo>
                  <a:pt x="296935" y="1117600"/>
                </a:lnTo>
                <a:lnTo>
                  <a:pt x="274005" y="1104900"/>
                </a:lnTo>
                <a:lnTo>
                  <a:pt x="234804" y="1054100"/>
                </a:lnTo>
                <a:lnTo>
                  <a:pt x="204814" y="1003300"/>
                </a:lnTo>
                <a:lnTo>
                  <a:pt x="193396" y="965200"/>
                </a:lnTo>
                <a:lnTo>
                  <a:pt x="184430" y="939800"/>
                </a:lnTo>
                <a:lnTo>
                  <a:pt x="177964" y="914400"/>
                </a:lnTo>
                <a:lnTo>
                  <a:pt x="174048" y="889000"/>
                </a:lnTo>
                <a:lnTo>
                  <a:pt x="172732" y="863600"/>
                </a:lnTo>
                <a:lnTo>
                  <a:pt x="174048" y="838200"/>
                </a:lnTo>
                <a:lnTo>
                  <a:pt x="177964" y="800100"/>
                </a:lnTo>
                <a:lnTo>
                  <a:pt x="193396" y="749300"/>
                </a:lnTo>
                <a:lnTo>
                  <a:pt x="218633" y="698500"/>
                </a:lnTo>
                <a:lnTo>
                  <a:pt x="253278" y="647700"/>
                </a:lnTo>
                <a:lnTo>
                  <a:pt x="296935" y="596900"/>
                </a:lnTo>
                <a:lnTo>
                  <a:pt x="349208" y="546100"/>
                </a:lnTo>
                <a:lnTo>
                  <a:pt x="378451" y="533400"/>
                </a:lnTo>
                <a:lnTo>
                  <a:pt x="409701" y="508000"/>
                </a:lnTo>
                <a:lnTo>
                  <a:pt x="442906" y="482600"/>
                </a:lnTo>
                <a:lnTo>
                  <a:pt x="478017" y="457200"/>
                </a:lnTo>
                <a:lnTo>
                  <a:pt x="514986" y="444500"/>
                </a:lnTo>
                <a:lnTo>
                  <a:pt x="553762" y="419100"/>
                </a:lnTo>
                <a:lnTo>
                  <a:pt x="594296" y="406400"/>
                </a:lnTo>
                <a:lnTo>
                  <a:pt x="636538" y="381000"/>
                </a:lnTo>
                <a:lnTo>
                  <a:pt x="680439" y="368300"/>
                </a:lnTo>
                <a:lnTo>
                  <a:pt x="725950" y="342900"/>
                </a:lnTo>
                <a:lnTo>
                  <a:pt x="821601" y="317500"/>
                </a:lnTo>
                <a:lnTo>
                  <a:pt x="871643" y="304800"/>
                </a:lnTo>
                <a:lnTo>
                  <a:pt x="923096" y="279400"/>
                </a:lnTo>
                <a:lnTo>
                  <a:pt x="1085428" y="241300"/>
                </a:lnTo>
                <a:lnTo>
                  <a:pt x="1142032" y="228600"/>
                </a:lnTo>
                <a:lnTo>
                  <a:pt x="1199799" y="228600"/>
                </a:lnTo>
                <a:lnTo>
                  <a:pt x="1318627" y="203200"/>
                </a:lnTo>
                <a:lnTo>
                  <a:pt x="1379589" y="203200"/>
                </a:lnTo>
                <a:lnTo>
                  <a:pt x="1441516" y="190500"/>
                </a:lnTo>
                <a:lnTo>
                  <a:pt x="1504360" y="190500"/>
                </a:lnTo>
                <a:lnTo>
                  <a:pt x="1568070" y="177800"/>
                </a:lnTo>
                <a:lnTo>
                  <a:pt x="2954862" y="177800"/>
                </a:lnTo>
                <a:lnTo>
                  <a:pt x="2814304" y="139700"/>
                </a:lnTo>
                <a:lnTo>
                  <a:pt x="2765434" y="114300"/>
                </a:lnTo>
                <a:lnTo>
                  <a:pt x="2613279" y="76200"/>
                </a:lnTo>
                <a:lnTo>
                  <a:pt x="2560833" y="76200"/>
                </a:lnTo>
                <a:lnTo>
                  <a:pt x="2398819" y="38100"/>
                </a:lnTo>
                <a:close/>
              </a:path>
              <a:path w="3660775" h="3441700" extrusionOk="0">
                <a:moveTo>
                  <a:pt x="2954862" y="177800"/>
                </a:moveTo>
                <a:lnTo>
                  <a:pt x="2093109" y="177800"/>
                </a:lnTo>
                <a:lnTo>
                  <a:pt x="2156819" y="190500"/>
                </a:lnTo>
                <a:lnTo>
                  <a:pt x="2219663" y="190500"/>
                </a:lnTo>
                <a:lnTo>
                  <a:pt x="2281590" y="203200"/>
                </a:lnTo>
                <a:lnTo>
                  <a:pt x="2342552" y="203200"/>
                </a:lnTo>
                <a:lnTo>
                  <a:pt x="2461380" y="228600"/>
                </a:lnTo>
                <a:lnTo>
                  <a:pt x="2519147" y="228600"/>
                </a:lnTo>
                <a:lnTo>
                  <a:pt x="2575751" y="241300"/>
                </a:lnTo>
                <a:lnTo>
                  <a:pt x="2738083" y="279400"/>
                </a:lnTo>
                <a:lnTo>
                  <a:pt x="2789536" y="304800"/>
                </a:lnTo>
                <a:lnTo>
                  <a:pt x="2839578" y="317500"/>
                </a:lnTo>
                <a:lnTo>
                  <a:pt x="2935229" y="342900"/>
                </a:lnTo>
                <a:lnTo>
                  <a:pt x="2980740" y="368300"/>
                </a:lnTo>
                <a:lnTo>
                  <a:pt x="3024641" y="381000"/>
                </a:lnTo>
                <a:lnTo>
                  <a:pt x="3066883" y="406400"/>
                </a:lnTo>
                <a:lnTo>
                  <a:pt x="3107417" y="419100"/>
                </a:lnTo>
                <a:lnTo>
                  <a:pt x="3146193" y="444500"/>
                </a:lnTo>
                <a:lnTo>
                  <a:pt x="3183162" y="457200"/>
                </a:lnTo>
                <a:lnTo>
                  <a:pt x="3218273" y="482600"/>
                </a:lnTo>
                <a:lnTo>
                  <a:pt x="3251479" y="508000"/>
                </a:lnTo>
                <a:lnTo>
                  <a:pt x="3282728" y="533400"/>
                </a:lnTo>
                <a:lnTo>
                  <a:pt x="3311971" y="546100"/>
                </a:lnTo>
                <a:lnTo>
                  <a:pt x="3364244" y="596900"/>
                </a:lnTo>
                <a:lnTo>
                  <a:pt x="3407901" y="647700"/>
                </a:lnTo>
                <a:lnTo>
                  <a:pt x="3442546" y="698500"/>
                </a:lnTo>
                <a:lnTo>
                  <a:pt x="3467783" y="749300"/>
                </a:lnTo>
                <a:lnTo>
                  <a:pt x="3483215" y="800100"/>
                </a:lnTo>
                <a:lnTo>
                  <a:pt x="3487131" y="838200"/>
                </a:lnTo>
                <a:lnTo>
                  <a:pt x="3488448" y="863600"/>
                </a:lnTo>
                <a:lnTo>
                  <a:pt x="3487131" y="889000"/>
                </a:lnTo>
                <a:lnTo>
                  <a:pt x="3483215" y="914400"/>
                </a:lnTo>
                <a:lnTo>
                  <a:pt x="3476749" y="939800"/>
                </a:lnTo>
                <a:lnTo>
                  <a:pt x="3467783" y="965200"/>
                </a:lnTo>
                <a:lnTo>
                  <a:pt x="3456365" y="1003300"/>
                </a:lnTo>
                <a:lnTo>
                  <a:pt x="3426375" y="1054100"/>
                </a:lnTo>
                <a:lnTo>
                  <a:pt x="3387175" y="1104900"/>
                </a:lnTo>
                <a:lnTo>
                  <a:pt x="3364244" y="1117600"/>
                </a:lnTo>
                <a:lnTo>
                  <a:pt x="3339160" y="1143000"/>
                </a:lnTo>
                <a:lnTo>
                  <a:pt x="3282728" y="1193800"/>
                </a:lnTo>
                <a:lnTo>
                  <a:pt x="3251479" y="1219200"/>
                </a:lnTo>
                <a:lnTo>
                  <a:pt x="3218273" y="1244600"/>
                </a:lnTo>
                <a:lnTo>
                  <a:pt x="3183162" y="1257300"/>
                </a:lnTo>
                <a:lnTo>
                  <a:pt x="3146193" y="1282700"/>
                </a:lnTo>
                <a:lnTo>
                  <a:pt x="3107417" y="1295400"/>
                </a:lnTo>
                <a:lnTo>
                  <a:pt x="3066883" y="1320800"/>
                </a:lnTo>
                <a:lnTo>
                  <a:pt x="3024641" y="1346200"/>
                </a:lnTo>
                <a:lnTo>
                  <a:pt x="2980740" y="1358900"/>
                </a:lnTo>
                <a:lnTo>
                  <a:pt x="2935229" y="1371600"/>
                </a:lnTo>
                <a:lnTo>
                  <a:pt x="2888159" y="1397000"/>
                </a:lnTo>
                <a:lnTo>
                  <a:pt x="2839578" y="1409700"/>
                </a:lnTo>
                <a:lnTo>
                  <a:pt x="2738083" y="1435100"/>
                </a:lnTo>
                <a:lnTo>
                  <a:pt x="2575751" y="1473200"/>
                </a:lnTo>
                <a:lnTo>
                  <a:pt x="2342552" y="1524000"/>
                </a:lnTo>
                <a:lnTo>
                  <a:pt x="2281590" y="1524000"/>
                </a:lnTo>
                <a:lnTo>
                  <a:pt x="2219663" y="1536700"/>
                </a:lnTo>
                <a:lnTo>
                  <a:pt x="2093109" y="1536700"/>
                </a:lnTo>
                <a:lnTo>
                  <a:pt x="2028581" y="1549400"/>
                </a:lnTo>
                <a:lnTo>
                  <a:pt x="3303282" y="1549400"/>
                </a:lnTo>
                <a:lnTo>
                  <a:pt x="3643134" y="977900"/>
                </a:lnTo>
                <a:lnTo>
                  <a:pt x="3654533" y="939800"/>
                </a:lnTo>
                <a:lnTo>
                  <a:pt x="3660233" y="889000"/>
                </a:lnTo>
                <a:lnTo>
                  <a:pt x="3660233" y="838200"/>
                </a:lnTo>
                <a:lnTo>
                  <a:pt x="3654533" y="787400"/>
                </a:lnTo>
                <a:lnTo>
                  <a:pt x="3643134" y="736600"/>
                </a:lnTo>
                <a:lnTo>
                  <a:pt x="3622029" y="685800"/>
                </a:lnTo>
                <a:lnTo>
                  <a:pt x="3593368" y="635000"/>
                </a:lnTo>
                <a:lnTo>
                  <a:pt x="3576294" y="596900"/>
                </a:lnTo>
                <a:lnTo>
                  <a:pt x="3536842" y="546100"/>
                </a:lnTo>
                <a:lnTo>
                  <a:pt x="3490558" y="495300"/>
                </a:lnTo>
                <a:lnTo>
                  <a:pt x="3437731" y="444500"/>
                </a:lnTo>
                <a:lnTo>
                  <a:pt x="3408954" y="419100"/>
                </a:lnTo>
                <a:lnTo>
                  <a:pt x="3378650" y="406400"/>
                </a:lnTo>
                <a:lnTo>
                  <a:pt x="3346856" y="381000"/>
                </a:lnTo>
                <a:lnTo>
                  <a:pt x="3313606" y="355600"/>
                </a:lnTo>
                <a:lnTo>
                  <a:pt x="3278938" y="330200"/>
                </a:lnTo>
                <a:lnTo>
                  <a:pt x="3242887" y="317500"/>
                </a:lnTo>
                <a:lnTo>
                  <a:pt x="3205490" y="292100"/>
                </a:lnTo>
                <a:lnTo>
                  <a:pt x="3166783" y="266700"/>
                </a:lnTo>
                <a:lnTo>
                  <a:pt x="3126802" y="254000"/>
                </a:lnTo>
                <a:lnTo>
                  <a:pt x="3085583" y="228600"/>
                </a:lnTo>
                <a:lnTo>
                  <a:pt x="2999577" y="203200"/>
                </a:lnTo>
                <a:lnTo>
                  <a:pt x="2954862" y="177800"/>
                </a:lnTo>
                <a:close/>
              </a:path>
              <a:path w="3660775" h="3441700" extrusionOk="0">
                <a:moveTo>
                  <a:pt x="2173237" y="12700"/>
                </a:moveTo>
                <a:lnTo>
                  <a:pt x="1447026" y="12700"/>
                </a:lnTo>
                <a:lnTo>
                  <a:pt x="1321930" y="38100"/>
                </a:lnTo>
                <a:lnTo>
                  <a:pt x="2343375" y="38100"/>
                </a:lnTo>
                <a:lnTo>
                  <a:pt x="2287273" y="25400"/>
                </a:lnTo>
                <a:lnTo>
                  <a:pt x="2230549" y="25400"/>
                </a:lnTo>
                <a:lnTo>
                  <a:pt x="2173237" y="12700"/>
                </a:lnTo>
                <a:close/>
              </a:path>
              <a:path w="3660775" h="3441700" extrusionOk="0">
                <a:moveTo>
                  <a:pt x="2057000" y="0"/>
                </a:moveTo>
                <a:lnTo>
                  <a:pt x="1637014" y="0"/>
                </a:lnTo>
                <a:lnTo>
                  <a:pt x="1575828" y="12700"/>
                </a:lnTo>
                <a:lnTo>
                  <a:pt x="2115376" y="12700"/>
                </a:lnTo>
                <a:lnTo>
                  <a:pt x="2057000"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423;p16"/>
          <p:cNvSpPr/>
          <p:nvPr/>
        </p:nvSpPr>
        <p:spPr>
          <a:xfrm>
            <a:off x="2409444" y="5332476"/>
            <a:ext cx="2860548" cy="531901"/>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4" name="Google Shape;424;p16"/>
          <p:cNvSpPr/>
          <p:nvPr/>
        </p:nvSpPr>
        <p:spPr>
          <a:xfrm>
            <a:off x="2508504" y="5408676"/>
            <a:ext cx="2667000" cy="384175"/>
          </a:xfrm>
          <a:custGeom>
            <a:avLst/>
            <a:gdLst/>
            <a:ahLst/>
            <a:cxnLst/>
            <a:rect l="l" t="t" r="r" b="b"/>
            <a:pathLst>
              <a:path w="2667000" h="384175" extrusionOk="0">
                <a:moveTo>
                  <a:pt x="0" y="384048"/>
                </a:moveTo>
                <a:lnTo>
                  <a:pt x="2666999" y="384048"/>
                </a:lnTo>
                <a:lnTo>
                  <a:pt x="2666999" y="0"/>
                </a:lnTo>
                <a:lnTo>
                  <a:pt x="0" y="0"/>
                </a:lnTo>
                <a:lnTo>
                  <a:pt x="0" y="384048"/>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5" name="Google Shape;425;p16"/>
          <p:cNvSpPr/>
          <p:nvPr/>
        </p:nvSpPr>
        <p:spPr>
          <a:xfrm>
            <a:off x="2508504" y="5408676"/>
            <a:ext cx="2667000" cy="384175"/>
          </a:xfrm>
          <a:custGeom>
            <a:avLst/>
            <a:gdLst/>
            <a:ahLst/>
            <a:cxnLst/>
            <a:rect l="l" t="t" r="r" b="b"/>
            <a:pathLst>
              <a:path w="2667000" h="384175" extrusionOk="0">
                <a:moveTo>
                  <a:pt x="0" y="384048"/>
                </a:moveTo>
                <a:lnTo>
                  <a:pt x="2666999" y="384048"/>
                </a:lnTo>
                <a:lnTo>
                  <a:pt x="2666999" y="0"/>
                </a:lnTo>
                <a:lnTo>
                  <a:pt x="0" y="0"/>
                </a:lnTo>
                <a:lnTo>
                  <a:pt x="0" y="384048"/>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16"/>
          <p:cNvSpPr txBox="1"/>
          <p:nvPr/>
        </p:nvSpPr>
        <p:spPr>
          <a:xfrm>
            <a:off x="2508504" y="5436514"/>
            <a:ext cx="2667000" cy="299720"/>
          </a:xfrm>
          <a:prstGeom prst="rect">
            <a:avLst/>
          </a:prstGeom>
          <a:noFill/>
          <a:ln>
            <a:noFill/>
          </a:ln>
        </p:spPr>
        <p:txBody>
          <a:bodyPr spcFirstLastPara="1" wrap="square" lIns="0" tIns="12700" rIns="0" bIns="0" anchor="t" anchorCtr="0">
            <a:spAutoFit/>
          </a:bodyPr>
          <a:lstStyle/>
          <a:p>
            <a:pPr marL="409575"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Model Equity Value</a:t>
            </a:r>
            <a:endParaRPr sz="1800">
              <a:solidFill>
                <a:schemeClr val="dk1"/>
              </a:solidFill>
              <a:latin typeface="Calibri"/>
              <a:ea typeface="Calibri"/>
              <a:cs typeface="Calibri"/>
              <a:sym typeface="Calibri"/>
            </a:endParaRPr>
          </a:p>
        </p:txBody>
      </p:sp>
      <p:sp>
        <p:nvSpPr>
          <p:cNvPr id="427" name="Google Shape;427;p16"/>
          <p:cNvSpPr/>
          <p:nvPr/>
        </p:nvSpPr>
        <p:spPr>
          <a:xfrm>
            <a:off x="68490" y="996413"/>
            <a:ext cx="1828978" cy="495840"/>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428;p16"/>
          <p:cNvSpPr/>
          <p:nvPr/>
        </p:nvSpPr>
        <p:spPr>
          <a:xfrm>
            <a:off x="138684" y="1054608"/>
            <a:ext cx="1693545" cy="384175"/>
          </a:xfrm>
          <a:custGeom>
            <a:avLst/>
            <a:gdLst/>
            <a:ahLst/>
            <a:cxnLst/>
            <a:rect l="l" t="t" r="r" b="b"/>
            <a:pathLst>
              <a:path w="1693545" h="384175" extrusionOk="0">
                <a:moveTo>
                  <a:pt x="0" y="384048"/>
                </a:moveTo>
                <a:lnTo>
                  <a:pt x="1693164" y="384048"/>
                </a:lnTo>
                <a:lnTo>
                  <a:pt x="1693164" y="0"/>
                </a:lnTo>
                <a:lnTo>
                  <a:pt x="0" y="0"/>
                </a:lnTo>
                <a:lnTo>
                  <a:pt x="0" y="384048"/>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429;p16"/>
          <p:cNvSpPr/>
          <p:nvPr/>
        </p:nvSpPr>
        <p:spPr>
          <a:xfrm>
            <a:off x="138684" y="1054608"/>
            <a:ext cx="1693545" cy="384175"/>
          </a:xfrm>
          <a:custGeom>
            <a:avLst/>
            <a:gdLst/>
            <a:ahLst/>
            <a:cxnLst/>
            <a:rect l="l" t="t" r="r" b="b"/>
            <a:pathLst>
              <a:path w="1693545" h="384175" extrusionOk="0">
                <a:moveTo>
                  <a:pt x="0" y="384048"/>
                </a:moveTo>
                <a:lnTo>
                  <a:pt x="1693164" y="384048"/>
                </a:lnTo>
                <a:lnTo>
                  <a:pt x="1693164" y="0"/>
                </a:lnTo>
                <a:lnTo>
                  <a:pt x="0" y="0"/>
                </a:lnTo>
                <a:lnTo>
                  <a:pt x="0" y="384048"/>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430;p16"/>
          <p:cNvSpPr txBox="1"/>
          <p:nvPr/>
        </p:nvSpPr>
        <p:spPr>
          <a:xfrm>
            <a:off x="138684" y="1080973"/>
            <a:ext cx="1693545" cy="300355"/>
          </a:xfrm>
          <a:prstGeom prst="rect">
            <a:avLst/>
          </a:prstGeom>
          <a:noFill/>
          <a:ln>
            <a:noFill/>
          </a:ln>
        </p:spPr>
        <p:txBody>
          <a:bodyPr spcFirstLastPara="1" wrap="square" lIns="0" tIns="12700" rIns="0" bIns="0" anchor="t" anchorCtr="0">
            <a:spAutoFit/>
          </a:bodyPr>
          <a:lstStyle/>
          <a:p>
            <a:pPr marL="21209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Model Inputs</a:t>
            </a:r>
            <a:endParaRPr sz="1800">
              <a:solidFill>
                <a:schemeClr val="dk1"/>
              </a:solidFill>
              <a:latin typeface="Calibri"/>
              <a:ea typeface="Calibri"/>
              <a:cs typeface="Calibri"/>
              <a:sym typeface="Calibri"/>
            </a:endParaRPr>
          </a:p>
        </p:txBody>
      </p:sp>
      <p:sp>
        <p:nvSpPr>
          <p:cNvPr id="431" name="Google Shape;431;p16"/>
          <p:cNvSpPr/>
          <p:nvPr/>
        </p:nvSpPr>
        <p:spPr>
          <a:xfrm>
            <a:off x="1736598" y="1945385"/>
            <a:ext cx="341630" cy="3563620"/>
          </a:xfrm>
          <a:custGeom>
            <a:avLst/>
            <a:gdLst/>
            <a:ahLst/>
            <a:cxnLst/>
            <a:rect l="l" t="t" r="r" b="b"/>
            <a:pathLst>
              <a:path w="341630" h="3563620" extrusionOk="0">
                <a:moveTo>
                  <a:pt x="0" y="0"/>
                </a:moveTo>
                <a:lnTo>
                  <a:pt x="66424" y="2230"/>
                </a:lnTo>
                <a:lnTo>
                  <a:pt x="120681" y="8318"/>
                </a:lnTo>
                <a:lnTo>
                  <a:pt x="157269" y="17359"/>
                </a:lnTo>
                <a:lnTo>
                  <a:pt x="170687" y="28448"/>
                </a:lnTo>
                <a:lnTo>
                  <a:pt x="170687" y="1753108"/>
                </a:lnTo>
                <a:lnTo>
                  <a:pt x="184106" y="1764196"/>
                </a:lnTo>
                <a:lnTo>
                  <a:pt x="220694" y="1773237"/>
                </a:lnTo>
                <a:lnTo>
                  <a:pt x="274951" y="1779325"/>
                </a:lnTo>
                <a:lnTo>
                  <a:pt x="341375" y="1781556"/>
                </a:lnTo>
                <a:lnTo>
                  <a:pt x="274951" y="1783786"/>
                </a:lnTo>
                <a:lnTo>
                  <a:pt x="220694" y="1789874"/>
                </a:lnTo>
                <a:lnTo>
                  <a:pt x="184106" y="1798915"/>
                </a:lnTo>
                <a:lnTo>
                  <a:pt x="170687" y="1810003"/>
                </a:lnTo>
                <a:lnTo>
                  <a:pt x="170687" y="3534664"/>
                </a:lnTo>
                <a:lnTo>
                  <a:pt x="157269" y="3545752"/>
                </a:lnTo>
                <a:lnTo>
                  <a:pt x="120681" y="3554793"/>
                </a:lnTo>
                <a:lnTo>
                  <a:pt x="66424" y="3560881"/>
                </a:lnTo>
                <a:lnTo>
                  <a:pt x="0" y="3563112"/>
                </a:lnTo>
              </a:path>
            </a:pathLst>
          </a:custGeom>
          <a:noFill/>
          <a:ln w="381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432;p16"/>
          <p:cNvSpPr/>
          <p:nvPr/>
        </p:nvSpPr>
        <p:spPr>
          <a:xfrm>
            <a:off x="1985772" y="1310627"/>
            <a:ext cx="1216164" cy="124512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433;p16"/>
          <p:cNvSpPr/>
          <p:nvPr/>
        </p:nvSpPr>
        <p:spPr>
          <a:xfrm>
            <a:off x="2061336" y="1387728"/>
            <a:ext cx="1068705" cy="1096645"/>
          </a:xfrm>
          <a:custGeom>
            <a:avLst/>
            <a:gdLst/>
            <a:ahLst/>
            <a:cxnLst/>
            <a:rect l="l" t="t" r="r" b="b"/>
            <a:pathLst>
              <a:path w="1068705" h="1096645" extrusionOk="0">
                <a:moveTo>
                  <a:pt x="466788" y="0"/>
                </a:moveTo>
                <a:lnTo>
                  <a:pt x="421861" y="1361"/>
                </a:lnTo>
                <a:lnTo>
                  <a:pt x="376905" y="5829"/>
                </a:lnTo>
                <a:lnTo>
                  <a:pt x="332096" y="13403"/>
                </a:lnTo>
                <a:lnTo>
                  <a:pt x="287609" y="24084"/>
                </a:lnTo>
                <a:lnTo>
                  <a:pt x="243621" y="37873"/>
                </a:lnTo>
                <a:lnTo>
                  <a:pt x="200307" y="54772"/>
                </a:lnTo>
                <a:lnTo>
                  <a:pt x="157842" y="74780"/>
                </a:lnTo>
                <a:lnTo>
                  <a:pt x="116404" y="97898"/>
                </a:lnTo>
                <a:lnTo>
                  <a:pt x="76167" y="124129"/>
                </a:lnTo>
                <a:lnTo>
                  <a:pt x="37307" y="153472"/>
                </a:lnTo>
                <a:lnTo>
                  <a:pt x="0" y="185928"/>
                </a:lnTo>
                <a:lnTo>
                  <a:pt x="48547" y="192972"/>
                </a:lnTo>
                <a:lnTo>
                  <a:pt x="96173" y="202246"/>
                </a:lnTo>
                <a:lnTo>
                  <a:pt x="142828" y="213694"/>
                </a:lnTo>
                <a:lnTo>
                  <a:pt x="188460" y="227262"/>
                </a:lnTo>
                <a:lnTo>
                  <a:pt x="233019" y="242897"/>
                </a:lnTo>
                <a:lnTo>
                  <a:pt x="276455" y="260543"/>
                </a:lnTo>
                <a:lnTo>
                  <a:pt x="318716" y="280146"/>
                </a:lnTo>
                <a:lnTo>
                  <a:pt x="359753" y="301653"/>
                </a:lnTo>
                <a:lnTo>
                  <a:pt x="399515" y="325008"/>
                </a:lnTo>
                <a:lnTo>
                  <a:pt x="437951" y="350157"/>
                </a:lnTo>
                <a:lnTo>
                  <a:pt x="475011" y="377046"/>
                </a:lnTo>
                <a:lnTo>
                  <a:pt x="510644" y="405621"/>
                </a:lnTo>
                <a:lnTo>
                  <a:pt x="544800" y="435827"/>
                </a:lnTo>
                <a:lnTo>
                  <a:pt x="577428" y="467610"/>
                </a:lnTo>
                <a:lnTo>
                  <a:pt x="608477" y="500916"/>
                </a:lnTo>
                <a:lnTo>
                  <a:pt x="637898" y="535690"/>
                </a:lnTo>
                <a:lnTo>
                  <a:pt x="665638" y="571878"/>
                </a:lnTo>
                <a:lnTo>
                  <a:pt x="691649" y="609425"/>
                </a:lnTo>
                <a:lnTo>
                  <a:pt x="715879" y="648278"/>
                </a:lnTo>
                <a:lnTo>
                  <a:pt x="738278" y="688382"/>
                </a:lnTo>
                <a:lnTo>
                  <a:pt x="758795" y="729682"/>
                </a:lnTo>
                <a:lnTo>
                  <a:pt x="777380" y="772125"/>
                </a:lnTo>
                <a:lnTo>
                  <a:pt x="793982" y="815656"/>
                </a:lnTo>
                <a:lnTo>
                  <a:pt x="808550" y="860220"/>
                </a:lnTo>
                <a:lnTo>
                  <a:pt x="821080" y="905968"/>
                </a:lnTo>
                <a:lnTo>
                  <a:pt x="831384" y="952232"/>
                </a:lnTo>
                <a:lnTo>
                  <a:pt x="839549" y="999571"/>
                </a:lnTo>
                <a:lnTo>
                  <a:pt x="845478" y="1047727"/>
                </a:lnTo>
                <a:lnTo>
                  <a:pt x="849121" y="1096645"/>
                </a:lnTo>
                <a:lnTo>
                  <a:pt x="884099" y="1061690"/>
                </a:lnTo>
                <a:lnTo>
                  <a:pt x="916080" y="1024970"/>
                </a:lnTo>
                <a:lnTo>
                  <a:pt x="945054" y="986659"/>
                </a:lnTo>
                <a:lnTo>
                  <a:pt x="971008" y="946933"/>
                </a:lnTo>
                <a:lnTo>
                  <a:pt x="993931" y="905968"/>
                </a:lnTo>
                <a:lnTo>
                  <a:pt x="1013811" y="863937"/>
                </a:lnTo>
                <a:lnTo>
                  <a:pt x="1030638" y="821017"/>
                </a:lnTo>
                <a:lnTo>
                  <a:pt x="1044400" y="777384"/>
                </a:lnTo>
                <a:lnTo>
                  <a:pt x="1055086" y="733212"/>
                </a:lnTo>
                <a:lnTo>
                  <a:pt x="1062683" y="688676"/>
                </a:lnTo>
                <a:lnTo>
                  <a:pt x="1067180" y="643953"/>
                </a:lnTo>
                <a:lnTo>
                  <a:pt x="1068567" y="599217"/>
                </a:lnTo>
                <a:lnTo>
                  <a:pt x="1066831" y="554644"/>
                </a:lnTo>
                <a:lnTo>
                  <a:pt x="1061962" y="510409"/>
                </a:lnTo>
                <a:lnTo>
                  <a:pt x="1053947" y="466687"/>
                </a:lnTo>
                <a:lnTo>
                  <a:pt x="1042775" y="423654"/>
                </a:lnTo>
                <a:lnTo>
                  <a:pt x="1028435" y="381485"/>
                </a:lnTo>
                <a:lnTo>
                  <a:pt x="1010916" y="340355"/>
                </a:lnTo>
                <a:lnTo>
                  <a:pt x="990205" y="300441"/>
                </a:lnTo>
                <a:lnTo>
                  <a:pt x="966292" y="261916"/>
                </a:lnTo>
                <a:lnTo>
                  <a:pt x="939164" y="224956"/>
                </a:lnTo>
                <a:lnTo>
                  <a:pt x="908812" y="189737"/>
                </a:lnTo>
                <a:lnTo>
                  <a:pt x="875802" y="156995"/>
                </a:lnTo>
                <a:lnTo>
                  <a:pt x="840831" y="127349"/>
                </a:lnTo>
                <a:lnTo>
                  <a:pt x="804073" y="100800"/>
                </a:lnTo>
                <a:lnTo>
                  <a:pt x="765705" y="77349"/>
                </a:lnTo>
                <a:lnTo>
                  <a:pt x="725901" y="56996"/>
                </a:lnTo>
                <a:lnTo>
                  <a:pt x="684838" y="39743"/>
                </a:lnTo>
                <a:lnTo>
                  <a:pt x="642692" y="25590"/>
                </a:lnTo>
                <a:lnTo>
                  <a:pt x="599638" y="14538"/>
                </a:lnTo>
                <a:lnTo>
                  <a:pt x="555852" y="6589"/>
                </a:lnTo>
                <a:lnTo>
                  <a:pt x="511510" y="1742"/>
                </a:lnTo>
                <a:lnTo>
                  <a:pt x="466788" y="0"/>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434;p16"/>
          <p:cNvSpPr/>
          <p:nvPr/>
        </p:nvSpPr>
        <p:spPr>
          <a:xfrm>
            <a:off x="2493264" y="1972030"/>
            <a:ext cx="938771" cy="74068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16"/>
          <p:cNvSpPr/>
          <p:nvPr/>
        </p:nvSpPr>
        <p:spPr>
          <a:xfrm>
            <a:off x="2547111" y="1987676"/>
            <a:ext cx="836930" cy="638175"/>
          </a:xfrm>
          <a:custGeom>
            <a:avLst/>
            <a:gdLst/>
            <a:ahLst/>
            <a:cxnLst/>
            <a:rect l="l" t="t" r="r" b="b"/>
            <a:pathLst>
              <a:path w="836929" h="638175" extrusionOk="0">
                <a:moveTo>
                  <a:pt x="836549" y="0"/>
                </a:moveTo>
                <a:lnTo>
                  <a:pt x="0" y="119380"/>
                </a:lnTo>
                <a:lnTo>
                  <a:pt x="500888" y="638175"/>
                </a:lnTo>
                <a:lnTo>
                  <a:pt x="836549" y="0"/>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436;p16"/>
          <p:cNvSpPr/>
          <p:nvPr/>
        </p:nvSpPr>
        <p:spPr>
          <a:xfrm>
            <a:off x="6223253" y="2803398"/>
            <a:ext cx="5675630" cy="0"/>
          </a:xfrm>
          <a:custGeom>
            <a:avLst/>
            <a:gdLst/>
            <a:ahLst/>
            <a:cxnLst/>
            <a:rect l="l" t="t" r="r" b="b"/>
            <a:pathLst>
              <a:path w="5675630" h="120000" extrusionOk="0">
                <a:moveTo>
                  <a:pt x="0" y="0"/>
                </a:moveTo>
                <a:lnTo>
                  <a:pt x="5675630" y="0"/>
                </a:lnTo>
              </a:path>
            </a:pathLst>
          </a:custGeom>
          <a:noFill/>
          <a:ln w="2895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16"/>
          <p:cNvSpPr txBox="1"/>
          <p:nvPr/>
        </p:nvSpPr>
        <p:spPr>
          <a:xfrm>
            <a:off x="6822440" y="2393696"/>
            <a:ext cx="56324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SG&amp;A</a:t>
            </a:r>
            <a:endParaRPr sz="1800">
              <a:solidFill>
                <a:schemeClr val="dk1"/>
              </a:solidFill>
              <a:latin typeface="Calibri"/>
              <a:ea typeface="Calibri"/>
              <a:cs typeface="Calibri"/>
              <a:sym typeface="Calibri"/>
            </a:endParaRPr>
          </a:p>
        </p:txBody>
      </p:sp>
      <p:sp>
        <p:nvSpPr>
          <p:cNvPr id="438" name="Google Shape;438;p16"/>
          <p:cNvSpPr/>
          <p:nvPr/>
        </p:nvSpPr>
        <p:spPr>
          <a:xfrm>
            <a:off x="7827264" y="2426207"/>
            <a:ext cx="367665" cy="260985"/>
          </a:xfrm>
          <a:custGeom>
            <a:avLst/>
            <a:gdLst/>
            <a:ahLst/>
            <a:cxnLst/>
            <a:rect l="l" t="t" r="r" b="b"/>
            <a:pathLst>
              <a:path w="367665" h="260985" extrusionOk="0">
                <a:moveTo>
                  <a:pt x="236981" y="0"/>
                </a:moveTo>
                <a:lnTo>
                  <a:pt x="236981" y="65150"/>
                </a:lnTo>
                <a:lnTo>
                  <a:pt x="0" y="65150"/>
                </a:lnTo>
                <a:lnTo>
                  <a:pt x="0" y="195452"/>
                </a:lnTo>
                <a:lnTo>
                  <a:pt x="236981" y="195452"/>
                </a:lnTo>
                <a:lnTo>
                  <a:pt x="236981" y="260603"/>
                </a:lnTo>
                <a:lnTo>
                  <a:pt x="367283" y="130301"/>
                </a:lnTo>
                <a:lnTo>
                  <a:pt x="236981"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16"/>
          <p:cNvSpPr txBox="1"/>
          <p:nvPr/>
        </p:nvSpPr>
        <p:spPr>
          <a:xfrm>
            <a:off x="8477504" y="2381503"/>
            <a:ext cx="2704018"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dirty="0">
                <a:solidFill>
                  <a:schemeClr val="dk1"/>
                </a:solidFill>
                <a:latin typeface="Calibri"/>
                <a:ea typeface="Calibri"/>
                <a:cs typeface="Calibri"/>
                <a:sym typeface="Calibri"/>
              </a:rPr>
              <a:t>Proxy for fixed costs</a:t>
            </a:r>
            <a:endParaRPr sz="1800" dirty="0">
              <a:solidFill>
                <a:schemeClr val="dk1"/>
              </a:solidFill>
              <a:latin typeface="Calibri"/>
              <a:ea typeface="Calibri"/>
              <a:cs typeface="Calibri"/>
              <a:sym typeface="Calibri"/>
            </a:endParaRPr>
          </a:p>
        </p:txBody>
      </p:sp>
      <p:sp>
        <p:nvSpPr>
          <p:cNvPr id="440" name="Google Shape;440;p16"/>
          <p:cNvSpPr txBox="1"/>
          <p:nvPr/>
        </p:nvSpPr>
        <p:spPr>
          <a:xfrm>
            <a:off x="6665214" y="3029203"/>
            <a:ext cx="92773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SIC Codes</a:t>
            </a:r>
            <a:endParaRPr sz="1800">
              <a:solidFill>
                <a:schemeClr val="dk1"/>
              </a:solidFill>
              <a:latin typeface="Calibri"/>
              <a:ea typeface="Calibri"/>
              <a:cs typeface="Calibri"/>
              <a:sym typeface="Calibri"/>
            </a:endParaRPr>
          </a:p>
        </p:txBody>
      </p:sp>
      <p:sp>
        <p:nvSpPr>
          <p:cNvPr id="441" name="Google Shape;441;p16"/>
          <p:cNvSpPr txBox="1"/>
          <p:nvPr/>
        </p:nvSpPr>
        <p:spPr>
          <a:xfrm>
            <a:off x="8477503" y="2862834"/>
            <a:ext cx="3565143" cy="574040"/>
          </a:xfrm>
          <a:prstGeom prst="rect">
            <a:avLst/>
          </a:prstGeom>
          <a:noFill/>
          <a:ln>
            <a:noFill/>
          </a:ln>
        </p:spPr>
        <p:txBody>
          <a:bodyPr spcFirstLastPara="1" wrap="square" lIns="0" tIns="12700" rIns="0" bIns="0" anchor="t" anchorCtr="0">
            <a:spAutoFit/>
          </a:bodyPr>
          <a:lstStyle/>
          <a:p>
            <a:pPr marL="12700" marR="5080" lvl="0" indent="0" algn="l" rtl="0">
              <a:lnSpc>
                <a:spcPct val="100000"/>
              </a:lnSpc>
              <a:spcBef>
                <a:spcPts val="0"/>
              </a:spcBef>
              <a:spcAft>
                <a:spcPts val="0"/>
              </a:spcAft>
              <a:buNone/>
            </a:pPr>
            <a:r>
              <a:rPr lang="en-US" sz="1800" dirty="0">
                <a:solidFill>
                  <a:schemeClr val="dk1"/>
                </a:solidFill>
                <a:latin typeface="Calibri"/>
                <a:ea typeface="Calibri"/>
                <a:cs typeface="Calibri"/>
                <a:sym typeface="Calibri"/>
              </a:rPr>
              <a:t>Used to calculate industry averages  for Depreciation &amp; CAPEX</a:t>
            </a:r>
            <a:endParaRPr sz="1800" dirty="0">
              <a:solidFill>
                <a:schemeClr val="dk1"/>
              </a:solidFill>
              <a:latin typeface="Calibri"/>
              <a:ea typeface="Calibri"/>
              <a:cs typeface="Calibri"/>
              <a:sym typeface="Calibri"/>
            </a:endParaRPr>
          </a:p>
        </p:txBody>
      </p:sp>
      <p:sp>
        <p:nvSpPr>
          <p:cNvPr id="442" name="Google Shape;442;p16"/>
          <p:cNvSpPr/>
          <p:nvPr/>
        </p:nvSpPr>
        <p:spPr>
          <a:xfrm>
            <a:off x="6223253" y="3605021"/>
            <a:ext cx="5675630" cy="0"/>
          </a:xfrm>
          <a:custGeom>
            <a:avLst/>
            <a:gdLst/>
            <a:ahLst/>
            <a:cxnLst/>
            <a:rect l="l" t="t" r="r" b="b"/>
            <a:pathLst>
              <a:path w="5675630" h="120000" extrusionOk="0">
                <a:moveTo>
                  <a:pt x="0" y="0"/>
                </a:moveTo>
                <a:lnTo>
                  <a:pt x="5675630" y="0"/>
                </a:lnTo>
              </a:path>
            </a:pathLst>
          </a:custGeom>
          <a:noFill/>
          <a:ln w="2895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443;p16"/>
          <p:cNvSpPr/>
          <p:nvPr/>
        </p:nvSpPr>
        <p:spPr>
          <a:xfrm>
            <a:off x="7827264" y="3070860"/>
            <a:ext cx="367665" cy="260985"/>
          </a:xfrm>
          <a:custGeom>
            <a:avLst/>
            <a:gdLst/>
            <a:ahLst/>
            <a:cxnLst/>
            <a:rect l="l" t="t" r="r" b="b"/>
            <a:pathLst>
              <a:path w="367665" h="260985" extrusionOk="0">
                <a:moveTo>
                  <a:pt x="236981" y="0"/>
                </a:moveTo>
                <a:lnTo>
                  <a:pt x="236981" y="65150"/>
                </a:lnTo>
                <a:lnTo>
                  <a:pt x="0" y="65150"/>
                </a:lnTo>
                <a:lnTo>
                  <a:pt x="0" y="195452"/>
                </a:lnTo>
                <a:lnTo>
                  <a:pt x="236981" y="195452"/>
                </a:lnTo>
                <a:lnTo>
                  <a:pt x="236981" y="260603"/>
                </a:lnTo>
                <a:lnTo>
                  <a:pt x="367283" y="130301"/>
                </a:lnTo>
                <a:lnTo>
                  <a:pt x="236981"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444;p16"/>
          <p:cNvSpPr txBox="1"/>
          <p:nvPr/>
        </p:nvSpPr>
        <p:spPr>
          <a:xfrm>
            <a:off x="6649339" y="3762247"/>
            <a:ext cx="948690" cy="574040"/>
          </a:xfrm>
          <a:prstGeom prst="rect">
            <a:avLst/>
          </a:prstGeom>
          <a:noFill/>
          <a:ln>
            <a:noFill/>
          </a:ln>
        </p:spPr>
        <p:txBody>
          <a:bodyPr spcFirstLastPara="1" wrap="square" lIns="0" tIns="12700" rIns="0" bIns="0" anchor="t" anchorCtr="0">
            <a:spAutoFit/>
          </a:bodyPr>
          <a:lstStyle/>
          <a:p>
            <a:pPr marL="178435" marR="5080" lvl="0" indent="-166370" algn="l" rtl="0">
              <a:lnSpc>
                <a:spcPct val="100000"/>
              </a:lnSpc>
              <a:spcBef>
                <a:spcPts val="0"/>
              </a:spcBef>
              <a:spcAft>
                <a:spcPts val="0"/>
              </a:spcAft>
              <a:buNone/>
            </a:pPr>
            <a:r>
              <a:rPr lang="en-US" sz="1800" dirty="0">
                <a:solidFill>
                  <a:schemeClr val="dk1"/>
                </a:solidFill>
                <a:latin typeface="Calibri"/>
                <a:ea typeface="Calibri"/>
                <a:cs typeface="Calibri"/>
                <a:sym typeface="Calibri"/>
              </a:rPr>
              <a:t>Return on  Assets</a:t>
            </a:r>
            <a:endParaRPr sz="1800" dirty="0">
              <a:solidFill>
                <a:schemeClr val="dk1"/>
              </a:solidFill>
              <a:latin typeface="Calibri"/>
              <a:ea typeface="Calibri"/>
              <a:cs typeface="Calibri"/>
              <a:sym typeface="Calibri"/>
            </a:endParaRPr>
          </a:p>
        </p:txBody>
      </p:sp>
      <p:sp>
        <p:nvSpPr>
          <p:cNvPr id="445" name="Google Shape;445;p16"/>
          <p:cNvSpPr/>
          <p:nvPr/>
        </p:nvSpPr>
        <p:spPr>
          <a:xfrm>
            <a:off x="7827264" y="3982211"/>
            <a:ext cx="355600" cy="251460"/>
          </a:xfrm>
          <a:custGeom>
            <a:avLst/>
            <a:gdLst/>
            <a:ahLst/>
            <a:cxnLst/>
            <a:rect l="l" t="t" r="r" b="b"/>
            <a:pathLst>
              <a:path w="355600" h="251460" extrusionOk="0">
                <a:moveTo>
                  <a:pt x="229361" y="0"/>
                </a:moveTo>
                <a:lnTo>
                  <a:pt x="229361" y="62864"/>
                </a:lnTo>
                <a:lnTo>
                  <a:pt x="0" y="62864"/>
                </a:lnTo>
                <a:lnTo>
                  <a:pt x="0" y="188594"/>
                </a:lnTo>
                <a:lnTo>
                  <a:pt x="229361" y="188594"/>
                </a:lnTo>
                <a:lnTo>
                  <a:pt x="229361" y="251460"/>
                </a:lnTo>
                <a:lnTo>
                  <a:pt x="355091" y="125730"/>
                </a:lnTo>
                <a:lnTo>
                  <a:pt x="229361"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16"/>
          <p:cNvSpPr txBox="1"/>
          <p:nvPr/>
        </p:nvSpPr>
        <p:spPr>
          <a:xfrm>
            <a:off x="8477504" y="3895470"/>
            <a:ext cx="2376026"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dirty="0">
                <a:solidFill>
                  <a:schemeClr val="dk1"/>
                </a:solidFill>
                <a:latin typeface="Calibri"/>
                <a:ea typeface="Calibri"/>
                <a:cs typeface="Calibri"/>
                <a:sym typeface="Calibri"/>
              </a:rPr>
              <a:t>Equals WACC</a:t>
            </a:r>
            <a:endParaRPr sz="1800" dirty="0">
              <a:solidFill>
                <a:schemeClr val="dk1"/>
              </a:solidFill>
              <a:latin typeface="Calibri"/>
              <a:ea typeface="Calibri"/>
              <a:cs typeface="Calibri"/>
              <a:sym typeface="Calibri"/>
            </a:endParaRPr>
          </a:p>
        </p:txBody>
      </p:sp>
      <p:sp>
        <p:nvSpPr>
          <p:cNvPr id="447" name="Google Shape;447;p16"/>
          <p:cNvSpPr txBox="1"/>
          <p:nvPr/>
        </p:nvSpPr>
        <p:spPr>
          <a:xfrm>
            <a:off x="142452" y="6232500"/>
            <a:ext cx="49692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448" name="Google Shape;448;p16"/>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
        <p:nvSpPr>
          <p:cNvPr id="449" name="Google Shape;449;p16"/>
          <p:cNvSpPr txBox="1"/>
          <p:nvPr/>
        </p:nvSpPr>
        <p:spPr>
          <a:xfrm>
            <a:off x="270459" y="2085213"/>
            <a:ext cx="1275715" cy="3013710"/>
          </a:xfrm>
          <a:prstGeom prst="rect">
            <a:avLst/>
          </a:prstGeom>
          <a:noFill/>
          <a:ln>
            <a:noFill/>
          </a:ln>
        </p:spPr>
        <p:txBody>
          <a:bodyPr spcFirstLastPara="1" wrap="square" lIns="0" tIns="13325" rIns="0" bIns="0" anchor="t" anchorCtr="0">
            <a:spAutoFit/>
          </a:bodyPr>
          <a:lstStyle/>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Current</a:t>
            </a:r>
            <a:endParaRPr sz="1400">
              <a:solidFill>
                <a:schemeClr val="dk1"/>
              </a:solidFill>
              <a:latin typeface="Calibri"/>
              <a:ea typeface="Calibri"/>
              <a:cs typeface="Calibri"/>
              <a:sym typeface="Calibri"/>
            </a:endParaRPr>
          </a:p>
          <a:p>
            <a:pPr marL="299085" marR="0" lvl="0" indent="0" algn="l" rtl="0">
              <a:lnSpc>
                <a:spcPct val="100000"/>
              </a:lnSpc>
              <a:spcBef>
                <a:spcPts val="0"/>
              </a:spcBef>
              <a:spcAft>
                <a:spcPts val="0"/>
              </a:spcAft>
              <a:buNone/>
            </a:pPr>
            <a:r>
              <a:rPr lang="en-US" sz="1400">
                <a:solidFill>
                  <a:schemeClr val="dk1"/>
                </a:solidFill>
                <a:latin typeface="Calibri"/>
                <a:ea typeface="Calibri"/>
                <a:cs typeface="Calibri"/>
                <a:sym typeface="Calibri"/>
              </a:rPr>
              <a:t>liabilities</a:t>
            </a:r>
            <a:endParaRPr sz="1400">
              <a:solidFill>
                <a:schemeClr val="dk1"/>
              </a:solidFill>
              <a:latin typeface="Calibri"/>
              <a:ea typeface="Calibri"/>
              <a:cs typeface="Calibri"/>
              <a:sym typeface="Calibri"/>
            </a:endParaRPr>
          </a:p>
          <a:p>
            <a:pPr marL="299085" marR="21590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Long-term  liabilities</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Revenue</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Fixed Costs</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Volatility</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Risk-free rate</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COGS</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WAAC</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CAPEX</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Depreciation</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Leverage</a:t>
            </a:r>
            <a:endParaRPr sz="1400">
              <a:solidFill>
                <a:schemeClr val="dk1"/>
              </a:solidFill>
              <a:latin typeface="Calibri"/>
              <a:ea typeface="Calibri"/>
              <a:cs typeface="Calibri"/>
              <a:sym typeface="Calibri"/>
            </a:endParaRPr>
          </a:p>
          <a:p>
            <a:pPr marL="299085" marR="0" lvl="0" indent="-287019" algn="l" rtl="0">
              <a:lnSpc>
                <a:spcPct val="100000"/>
              </a:lnSpc>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SIC Code</a:t>
            </a:r>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spTree>
      <p:nvGrpSpPr>
        <p:cNvPr id="1" name="Shape 453"/>
        <p:cNvGrpSpPr/>
        <p:nvPr/>
      </p:nvGrpSpPr>
      <p:grpSpPr>
        <a:xfrm>
          <a:off x="0" y="0"/>
          <a:ext cx="0" cy="0"/>
          <a:chOff x="0" y="0"/>
          <a:chExt cx="0" cy="0"/>
        </a:xfrm>
      </p:grpSpPr>
      <p:sp>
        <p:nvSpPr>
          <p:cNvPr id="454" name="Google Shape;454;p17"/>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455;p17"/>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456;p17"/>
          <p:cNvSpPr txBox="1"/>
          <p:nvPr/>
        </p:nvSpPr>
        <p:spPr>
          <a:xfrm>
            <a:off x="142452" y="6169250"/>
            <a:ext cx="4958700" cy="3150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800" b="1" i="1">
                <a:solidFill>
                  <a:schemeClr val="lt1"/>
                </a:solidFill>
                <a:latin typeface="Calibri"/>
                <a:ea typeface="Calibri"/>
                <a:cs typeface="Calibri"/>
                <a:sym typeface="Calibri"/>
              </a:rPr>
              <a:t>MBA </a:t>
            </a:r>
            <a:r>
              <a:rPr lang="en-US" sz="1900" b="1" i="1">
                <a:solidFill>
                  <a:srgbClr val="FFFFFF"/>
                </a:solidFill>
                <a:latin typeface="Calibri"/>
                <a:ea typeface="Calibri"/>
                <a:cs typeface="Calibri"/>
                <a:sym typeface="Calibri"/>
              </a:rPr>
              <a:t>Student Investment Management Fund</a:t>
            </a:r>
            <a:endParaRPr sz="1900">
              <a:solidFill>
                <a:schemeClr val="dk1"/>
              </a:solidFill>
              <a:latin typeface="Calibri"/>
              <a:ea typeface="Calibri"/>
              <a:cs typeface="Calibri"/>
              <a:sym typeface="Calibri"/>
            </a:endParaRPr>
          </a:p>
        </p:txBody>
      </p:sp>
      <p:sp>
        <p:nvSpPr>
          <p:cNvPr id="457" name="Google Shape;457;p17"/>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8" name="Google Shape;458;p17"/>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9" name="Google Shape;459;p17"/>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0" name="Google Shape;460;p17"/>
          <p:cNvSpPr txBox="1">
            <a:spLocks noGrp="1"/>
          </p:cNvSpPr>
          <p:nvPr>
            <p:ph type="title"/>
          </p:nvPr>
        </p:nvSpPr>
        <p:spPr>
          <a:xfrm>
            <a:off x="207379" y="0"/>
            <a:ext cx="9444600" cy="6972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Decile Details and Construction</a:t>
            </a:r>
            <a:endParaRPr sz="4400"/>
          </a:p>
        </p:txBody>
      </p:sp>
      <p:sp>
        <p:nvSpPr>
          <p:cNvPr id="461" name="Google Shape;461;p17"/>
          <p:cNvSpPr/>
          <p:nvPr/>
        </p:nvSpPr>
        <p:spPr>
          <a:xfrm>
            <a:off x="2397238" y="2237202"/>
            <a:ext cx="1964463" cy="47404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17"/>
          <p:cNvSpPr/>
          <p:nvPr/>
        </p:nvSpPr>
        <p:spPr>
          <a:xfrm>
            <a:off x="2467355" y="2292095"/>
            <a:ext cx="1828800" cy="368935"/>
          </a:xfrm>
          <a:custGeom>
            <a:avLst/>
            <a:gdLst/>
            <a:ahLst/>
            <a:cxnLst/>
            <a:rect l="l" t="t" r="r" b="b"/>
            <a:pathLst>
              <a:path w="1828800" h="368935" extrusionOk="0">
                <a:moveTo>
                  <a:pt x="0" y="368808"/>
                </a:moveTo>
                <a:lnTo>
                  <a:pt x="1828799" y="368808"/>
                </a:lnTo>
                <a:lnTo>
                  <a:pt x="1828799" y="0"/>
                </a:lnTo>
                <a:lnTo>
                  <a:pt x="0" y="0"/>
                </a:lnTo>
                <a:lnTo>
                  <a:pt x="0" y="368808"/>
                </a:lnTo>
                <a:close/>
              </a:path>
            </a:pathLst>
          </a:custGeom>
          <a:solidFill>
            <a:srgbClr val="DEDED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3" name="Google Shape;463;p17"/>
          <p:cNvSpPr/>
          <p:nvPr/>
        </p:nvSpPr>
        <p:spPr>
          <a:xfrm>
            <a:off x="2467355" y="2292095"/>
            <a:ext cx="1828800" cy="368935"/>
          </a:xfrm>
          <a:custGeom>
            <a:avLst/>
            <a:gdLst/>
            <a:ahLst/>
            <a:cxnLst/>
            <a:rect l="l" t="t" r="r" b="b"/>
            <a:pathLst>
              <a:path w="1828800" h="368935" extrusionOk="0">
                <a:moveTo>
                  <a:pt x="0" y="368808"/>
                </a:moveTo>
                <a:lnTo>
                  <a:pt x="1828799" y="368808"/>
                </a:lnTo>
                <a:lnTo>
                  <a:pt x="1828799" y="0"/>
                </a:lnTo>
                <a:lnTo>
                  <a:pt x="0" y="0"/>
                </a:lnTo>
                <a:lnTo>
                  <a:pt x="0" y="368808"/>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4" name="Google Shape;464;p17"/>
          <p:cNvSpPr/>
          <p:nvPr/>
        </p:nvSpPr>
        <p:spPr>
          <a:xfrm>
            <a:off x="5940538" y="2206722"/>
            <a:ext cx="1964463" cy="474049"/>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5" name="Google Shape;465;p17"/>
          <p:cNvSpPr/>
          <p:nvPr/>
        </p:nvSpPr>
        <p:spPr>
          <a:xfrm>
            <a:off x="6010655" y="2261616"/>
            <a:ext cx="1828800" cy="368935"/>
          </a:xfrm>
          <a:custGeom>
            <a:avLst/>
            <a:gdLst/>
            <a:ahLst/>
            <a:cxnLst/>
            <a:rect l="l" t="t" r="r" b="b"/>
            <a:pathLst>
              <a:path w="1828800" h="368935" extrusionOk="0">
                <a:moveTo>
                  <a:pt x="0" y="368808"/>
                </a:moveTo>
                <a:lnTo>
                  <a:pt x="1828800" y="368808"/>
                </a:lnTo>
                <a:lnTo>
                  <a:pt x="1828800" y="0"/>
                </a:lnTo>
                <a:lnTo>
                  <a:pt x="0" y="0"/>
                </a:lnTo>
                <a:lnTo>
                  <a:pt x="0" y="368808"/>
                </a:lnTo>
                <a:close/>
              </a:path>
            </a:pathLst>
          </a:custGeom>
          <a:solidFill>
            <a:srgbClr val="DEDED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6" name="Google Shape;466;p17"/>
          <p:cNvSpPr/>
          <p:nvPr/>
        </p:nvSpPr>
        <p:spPr>
          <a:xfrm>
            <a:off x="6010655" y="2261616"/>
            <a:ext cx="1828800" cy="368935"/>
          </a:xfrm>
          <a:custGeom>
            <a:avLst/>
            <a:gdLst/>
            <a:ahLst/>
            <a:cxnLst/>
            <a:rect l="l" t="t" r="r" b="b"/>
            <a:pathLst>
              <a:path w="1828800" h="368935" extrusionOk="0">
                <a:moveTo>
                  <a:pt x="0" y="368808"/>
                </a:moveTo>
                <a:lnTo>
                  <a:pt x="1828800" y="368808"/>
                </a:lnTo>
                <a:lnTo>
                  <a:pt x="1828800" y="0"/>
                </a:lnTo>
                <a:lnTo>
                  <a:pt x="0" y="0"/>
                </a:lnTo>
                <a:lnTo>
                  <a:pt x="0" y="368808"/>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7" name="Google Shape;467;p17"/>
          <p:cNvSpPr/>
          <p:nvPr/>
        </p:nvSpPr>
        <p:spPr>
          <a:xfrm>
            <a:off x="9831282" y="2225010"/>
            <a:ext cx="1943184" cy="474049"/>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17"/>
          <p:cNvSpPr/>
          <p:nvPr/>
        </p:nvSpPr>
        <p:spPr>
          <a:xfrm>
            <a:off x="9901428" y="2279904"/>
            <a:ext cx="1807845" cy="368935"/>
          </a:xfrm>
          <a:custGeom>
            <a:avLst/>
            <a:gdLst/>
            <a:ahLst/>
            <a:cxnLst/>
            <a:rect l="l" t="t" r="r" b="b"/>
            <a:pathLst>
              <a:path w="1807845" h="368935" extrusionOk="0">
                <a:moveTo>
                  <a:pt x="0" y="368808"/>
                </a:moveTo>
                <a:lnTo>
                  <a:pt x="1807464" y="368808"/>
                </a:lnTo>
                <a:lnTo>
                  <a:pt x="1807464" y="0"/>
                </a:lnTo>
                <a:lnTo>
                  <a:pt x="0" y="0"/>
                </a:lnTo>
                <a:lnTo>
                  <a:pt x="0" y="368808"/>
                </a:lnTo>
                <a:close/>
              </a:path>
            </a:pathLst>
          </a:custGeom>
          <a:solidFill>
            <a:srgbClr val="DEDED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17"/>
          <p:cNvSpPr/>
          <p:nvPr/>
        </p:nvSpPr>
        <p:spPr>
          <a:xfrm>
            <a:off x="9901428" y="2279904"/>
            <a:ext cx="1807845" cy="368935"/>
          </a:xfrm>
          <a:custGeom>
            <a:avLst/>
            <a:gdLst/>
            <a:ahLst/>
            <a:cxnLst/>
            <a:rect l="l" t="t" r="r" b="b"/>
            <a:pathLst>
              <a:path w="1807845" h="368935" extrusionOk="0">
                <a:moveTo>
                  <a:pt x="0" y="368808"/>
                </a:moveTo>
                <a:lnTo>
                  <a:pt x="1807464" y="368808"/>
                </a:lnTo>
                <a:lnTo>
                  <a:pt x="1807464" y="0"/>
                </a:lnTo>
                <a:lnTo>
                  <a:pt x="0" y="0"/>
                </a:lnTo>
                <a:lnTo>
                  <a:pt x="0" y="368808"/>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17"/>
          <p:cNvSpPr/>
          <p:nvPr/>
        </p:nvSpPr>
        <p:spPr>
          <a:xfrm>
            <a:off x="2380488" y="2602979"/>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1" name="Google Shape;471;p17"/>
          <p:cNvSpPr/>
          <p:nvPr/>
        </p:nvSpPr>
        <p:spPr>
          <a:xfrm>
            <a:off x="2468117" y="2687573"/>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2" name="Google Shape;472;p17"/>
          <p:cNvSpPr/>
          <p:nvPr/>
        </p:nvSpPr>
        <p:spPr>
          <a:xfrm>
            <a:off x="2468117" y="2687573"/>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17"/>
          <p:cNvSpPr/>
          <p:nvPr/>
        </p:nvSpPr>
        <p:spPr>
          <a:xfrm>
            <a:off x="2380488" y="3198863"/>
            <a:ext cx="1077455" cy="76201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17"/>
          <p:cNvSpPr/>
          <p:nvPr/>
        </p:nvSpPr>
        <p:spPr>
          <a:xfrm>
            <a:off x="2468117" y="3283458"/>
            <a:ext cx="906780" cy="597535"/>
          </a:xfrm>
          <a:custGeom>
            <a:avLst/>
            <a:gdLst/>
            <a:ahLst/>
            <a:cxnLst/>
            <a:rect l="l" t="t" r="r" b="b"/>
            <a:pathLst>
              <a:path w="906779" h="597535" extrusionOk="0">
                <a:moveTo>
                  <a:pt x="0" y="597407"/>
                </a:moveTo>
                <a:lnTo>
                  <a:pt x="906780" y="597407"/>
                </a:lnTo>
                <a:lnTo>
                  <a:pt x="906780" y="0"/>
                </a:lnTo>
                <a:lnTo>
                  <a:pt x="0" y="0"/>
                </a:lnTo>
                <a:lnTo>
                  <a:pt x="0" y="597407"/>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5" name="Google Shape;475;p17"/>
          <p:cNvSpPr/>
          <p:nvPr/>
        </p:nvSpPr>
        <p:spPr>
          <a:xfrm>
            <a:off x="2468117" y="3283458"/>
            <a:ext cx="906780" cy="597535"/>
          </a:xfrm>
          <a:custGeom>
            <a:avLst/>
            <a:gdLst/>
            <a:ahLst/>
            <a:cxnLst/>
            <a:rect l="l" t="t" r="r" b="b"/>
            <a:pathLst>
              <a:path w="906779" h="597535" extrusionOk="0">
                <a:moveTo>
                  <a:pt x="0" y="597407"/>
                </a:moveTo>
                <a:lnTo>
                  <a:pt x="906780" y="597407"/>
                </a:lnTo>
                <a:lnTo>
                  <a:pt x="906780" y="0"/>
                </a:lnTo>
                <a:lnTo>
                  <a:pt x="0" y="0"/>
                </a:lnTo>
                <a:lnTo>
                  <a:pt x="0" y="597407"/>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17"/>
          <p:cNvSpPr/>
          <p:nvPr/>
        </p:nvSpPr>
        <p:spPr>
          <a:xfrm>
            <a:off x="2380488" y="3791699"/>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7" name="Google Shape;477;p17"/>
          <p:cNvSpPr/>
          <p:nvPr/>
        </p:nvSpPr>
        <p:spPr>
          <a:xfrm>
            <a:off x="2468117" y="3876294"/>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8" name="Google Shape;478;p17"/>
          <p:cNvSpPr/>
          <p:nvPr/>
        </p:nvSpPr>
        <p:spPr>
          <a:xfrm>
            <a:off x="2468117" y="3876294"/>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9" name="Google Shape;479;p17"/>
          <p:cNvSpPr txBox="1"/>
          <p:nvPr/>
        </p:nvSpPr>
        <p:spPr>
          <a:xfrm>
            <a:off x="505155" y="2827401"/>
            <a:ext cx="39243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Size</a:t>
            </a:r>
            <a:endParaRPr sz="1800">
              <a:solidFill>
                <a:schemeClr val="dk1"/>
              </a:solidFill>
              <a:latin typeface="Calibri"/>
              <a:ea typeface="Calibri"/>
              <a:cs typeface="Calibri"/>
              <a:sym typeface="Calibri"/>
            </a:endParaRPr>
          </a:p>
        </p:txBody>
      </p:sp>
      <p:sp>
        <p:nvSpPr>
          <p:cNvPr id="480" name="Google Shape;480;p17"/>
          <p:cNvSpPr txBox="1"/>
          <p:nvPr/>
        </p:nvSpPr>
        <p:spPr>
          <a:xfrm>
            <a:off x="505155" y="3423920"/>
            <a:ext cx="154051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Market-to-Book</a:t>
            </a:r>
            <a:endParaRPr sz="1800">
              <a:solidFill>
                <a:schemeClr val="dk1"/>
              </a:solidFill>
              <a:latin typeface="Calibri"/>
              <a:ea typeface="Calibri"/>
              <a:cs typeface="Calibri"/>
              <a:sym typeface="Calibri"/>
            </a:endParaRPr>
          </a:p>
        </p:txBody>
      </p:sp>
      <p:sp>
        <p:nvSpPr>
          <p:cNvPr id="481" name="Google Shape;481;p17"/>
          <p:cNvSpPr txBox="1"/>
          <p:nvPr/>
        </p:nvSpPr>
        <p:spPr>
          <a:xfrm>
            <a:off x="493572" y="4004817"/>
            <a:ext cx="159131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Stdev of Returns</a:t>
            </a:r>
            <a:endParaRPr sz="1800">
              <a:solidFill>
                <a:schemeClr val="dk1"/>
              </a:solidFill>
              <a:latin typeface="Calibri"/>
              <a:ea typeface="Calibri"/>
              <a:cs typeface="Calibri"/>
              <a:sym typeface="Calibri"/>
            </a:endParaRPr>
          </a:p>
        </p:txBody>
      </p:sp>
      <p:sp>
        <p:nvSpPr>
          <p:cNvPr id="482" name="Google Shape;482;p17"/>
          <p:cNvSpPr/>
          <p:nvPr/>
        </p:nvSpPr>
        <p:spPr>
          <a:xfrm>
            <a:off x="33528" y="950975"/>
            <a:ext cx="417563" cy="406908"/>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3" name="Google Shape;483;p17"/>
          <p:cNvSpPr/>
          <p:nvPr/>
        </p:nvSpPr>
        <p:spPr>
          <a:xfrm>
            <a:off x="115062" y="1032510"/>
            <a:ext cx="259079" cy="248920"/>
          </a:xfrm>
          <a:custGeom>
            <a:avLst/>
            <a:gdLst/>
            <a:ahLst/>
            <a:cxnLst/>
            <a:rect l="l" t="t" r="r" b="b"/>
            <a:pathLst>
              <a:path w="259079" h="248919" extrusionOk="0">
                <a:moveTo>
                  <a:pt x="0" y="248412"/>
                </a:moveTo>
                <a:lnTo>
                  <a:pt x="259079" y="248412"/>
                </a:lnTo>
                <a:lnTo>
                  <a:pt x="259079" y="0"/>
                </a:lnTo>
                <a:lnTo>
                  <a:pt x="0" y="0"/>
                </a:lnTo>
                <a:lnTo>
                  <a:pt x="0" y="248412"/>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4" name="Google Shape;484;p17"/>
          <p:cNvSpPr/>
          <p:nvPr/>
        </p:nvSpPr>
        <p:spPr>
          <a:xfrm>
            <a:off x="115062" y="1032510"/>
            <a:ext cx="259079" cy="248920"/>
          </a:xfrm>
          <a:custGeom>
            <a:avLst/>
            <a:gdLst/>
            <a:ahLst/>
            <a:cxnLst/>
            <a:rect l="l" t="t" r="r" b="b"/>
            <a:pathLst>
              <a:path w="259079" h="248919" extrusionOk="0">
                <a:moveTo>
                  <a:pt x="0" y="248412"/>
                </a:moveTo>
                <a:lnTo>
                  <a:pt x="259079" y="248412"/>
                </a:lnTo>
                <a:lnTo>
                  <a:pt x="259079" y="0"/>
                </a:lnTo>
                <a:lnTo>
                  <a:pt x="0" y="0"/>
                </a:lnTo>
                <a:lnTo>
                  <a:pt x="0" y="248412"/>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17"/>
          <p:cNvSpPr/>
          <p:nvPr/>
        </p:nvSpPr>
        <p:spPr>
          <a:xfrm>
            <a:off x="32003" y="1336547"/>
            <a:ext cx="417563" cy="406908"/>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17"/>
          <p:cNvSpPr/>
          <p:nvPr/>
        </p:nvSpPr>
        <p:spPr>
          <a:xfrm>
            <a:off x="113537" y="1418082"/>
            <a:ext cx="259079" cy="248920"/>
          </a:xfrm>
          <a:custGeom>
            <a:avLst/>
            <a:gdLst/>
            <a:ahLst/>
            <a:cxnLst/>
            <a:rect l="l" t="t" r="r" b="b"/>
            <a:pathLst>
              <a:path w="259079" h="248919" extrusionOk="0">
                <a:moveTo>
                  <a:pt x="0" y="248412"/>
                </a:moveTo>
                <a:lnTo>
                  <a:pt x="259079" y="248412"/>
                </a:lnTo>
                <a:lnTo>
                  <a:pt x="259079" y="0"/>
                </a:lnTo>
                <a:lnTo>
                  <a:pt x="0" y="0"/>
                </a:lnTo>
                <a:lnTo>
                  <a:pt x="0" y="248412"/>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17"/>
          <p:cNvSpPr/>
          <p:nvPr/>
        </p:nvSpPr>
        <p:spPr>
          <a:xfrm>
            <a:off x="113537" y="1418082"/>
            <a:ext cx="259079" cy="248920"/>
          </a:xfrm>
          <a:custGeom>
            <a:avLst/>
            <a:gdLst/>
            <a:ahLst/>
            <a:cxnLst/>
            <a:rect l="l" t="t" r="r" b="b"/>
            <a:pathLst>
              <a:path w="259079" h="248919" extrusionOk="0">
                <a:moveTo>
                  <a:pt x="0" y="248412"/>
                </a:moveTo>
                <a:lnTo>
                  <a:pt x="259079" y="248412"/>
                </a:lnTo>
                <a:lnTo>
                  <a:pt x="259079" y="0"/>
                </a:lnTo>
                <a:lnTo>
                  <a:pt x="0" y="0"/>
                </a:lnTo>
                <a:lnTo>
                  <a:pt x="0" y="248412"/>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8" name="Google Shape;488;p17"/>
          <p:cNvSpPr txBox="1"/>
          <p:nvPr/>
        </p:nvSpPr>
        <p:spPr>
          <a:xfrm>
            <a:off x="432003" y="832059"/>
            <a:ext cx="1167765" cy="847090"/>
          </a:xfrm>
          <a:prstGeom prst="rect">
            <a:avLst/>
          </a:prstGeom>
          <a:noFill/>
          <a:ln>
            <a:noFill/>
          </a:ln>
        </p:spPr>
        <p:txBody>
          <a:bodyPr spcFirstLastPara="1" wrap="square" lIns="0" tIns="149225" rIns="0" bIns="0" anchor="t" anchorCtr="0">
            <a:spAutoFit/>
          </a:bodyPr>
          <a:lstStyle/>
          <a:p>
            <a:pPr marL="12700" marR="0" lvl="0" indent="0" algn="l" rtl="0">
              <a:lnSpc>
                <a:spcPct val="100000"/>
              </a:lnSpc>
              <a:spcBef>
                <a:spcPts val="0"/>
              </a:spcBef>
              <a:spcAft>
                <a:spcPts val="0"/>
              </a:spcAft>
              <a:buNone/>
            </a:pPr>
            <a:r>
              <a:rPr lang="en-US" sz="1800">
                <a:solidFill>
                  <a:schemeClr val="dk1"/>
                </a:solidFill>
                <a:latin typeface="Calibri"/>
                <a:ea typeface="Calibri"/>
                <a:cs typeface="Calibri"/>
                <a:sym typeface="Calibri"/>
              </a:rPr>
              <a:t>Our data</a:t>
            </a:r>
            <a:endParaRPr sz="1800">
              <a:solidFill>
                <a:schemeClr val="dk1"/>
              </a:solidFill>
              <a:latin typeface="Calibri"/>
              <a:ea typeface="Calibri"/>
              <a:cs typeface="Calibri"/>
              <a:sym typeface="Calibri"/>
            </a:endParaRPr>
          </a:p>
          <a:p>
            <a:pPr marL="12700" marR="0" lvl="0" indent="0" algn="l" rtl="0">
              <a:lnSpc>
                <a:spcPct val="100000"/>
              </a:lnSpc>
              <a:spcBef>
                <a:spcPts val="1075"/>
              </a:spcBef>
              <a:spcAft>
                <a:spcPts val="0"/>
              </a:spcAft>
              <a:buNone/>
            </a:pPr>
            <a:r>
              <a:rPr lang="en-US" sz="1800">
                <a:solidFill>
                  <a:schemeClr val="dk1"/>
                </a:solidFill>
                <a:latin typeface="Calibri"/>
                <a:ea typeface="Calibri"/>
                <a:cs typeface="Calibri"/>
                <a:sym typeface="Calibri"/>
              </a:rPr>
              <a:t>Paper’s data</a:t>
            </a:r>
            <a:endParaRPr sz="1800">
              <a:solidFill>
                <a:schemeClr val="dk1"/>
              </a:solidFill>
              <a:latin typeface="Calibri"/>
              <a:ea typeface="Calibri"/>
              <a:cs typeface="Calibri"/>
              <a:sym typeface="Calibri"/>
            </a:endParaRPr>
          </a:p>
        </p:txBody>
      </p:sp>
      <p:sp>
        <p:nvSpPr>
          <p:cNvPr id="489" name="Google Shape;489;p17"/>
          <p:cNvSpPr/>
          <p:nvPr/>
        </p:nvSpPr>
        <p:spPr>
          <a:xfrm>
            <a:off x="3294888" y="2601455"/>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0" name="Google Shape;490;p17"/>
          <p:cNvSpPr/>
          <p:nvPr/>
        </p:nvSpPr>
        <p:spPr>
          <a:xfrm>
            <a:off x="3382517" y="2686050"/>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1" name="Google Shape;491;p17"/>
          <p:cNvSpPr/>
          <p:nvPr/>
        </p:nvSpPr>
        <p:spPr>
          <a:xfrm>
            <a:off x="3382517" y="2686050"/>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2" name="Google Shape;492;p17"/>
          <p:cNvSpPr/>
          <p:nvPr/>
        </p:nvSpPr>
        <p:spPr>
          <a:xfrm>
            <a:off x="3294888" y="3197339"/>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17"/>
          <p:cNvSpPr/>
          <p:nvPr/>
        </p:nvSpPr>
        <p:spPr>
          <a:xfrm>
            <a:off x="3382517" y="3281934"/>
            <a:ext cx="906780" cy="596265"/>
          </a:xfrm>
          <a:custGeom>
            <a:avLst/>
            <a:gdLst/>
            <a:ahLst/>
            <a:cxnLst/>
            <a:rect l="l" t="t" r="r" b="b"/>
            <a:pathLst>
              <a:path w="906779" h="596264" extrusionOk="0">
                <a:moveTo>
                  <a:pt x="0" y="595883"/>
                </a:moveTo>
                <a:lnTo>
                  <a:pt x="906780" y="595883"/>
                </a:lnTo>
                <a:lnTo>
                  <a:pt x="906780" y="0"/>
                </a:lnTo>
                <a:lnTo>
                  <a:pt x="0" y="0"/>
                </a:lnTo>
                <a:lnTo>
                  <a:pt x="0" y="59588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17"/>
          <p:cNvSpPr/>
          <p:nvPr/>
        </p:nvSpPr>
        <p:spPr>
          <a:xfrm>
            <a:off x="3382517" y="3281934"/>
            <a:ext cx="906780" cy="596265"/>
          </a:xfrm>
          <a:custGeom>
            <a:avLst/>
            <a:gdLst/>
            <a:ahLst/>
            <a:cxnLst/>
            <a:rect l="l" t="t" r="r" b="b"/>
            <a:pathLst>
              <a:path w="906779" h="596264" extrusionOk="0">
                <a:moveTo>
                  <a:pt x="0" y="595883"/>
                </a:moveTo>
                <a:lnTo>
                  <a:pt x="906780" y="595883"/>
                </a:lnTo>
                <a:lnTo>
                  <a:pt x="906780" y="0"/>
                </a:lnTo>
                <a:lnTo>
                  <a:pt x="0" y="0"/>
                </a:lnTo>
                <a:lnTo>
                  <a:pt x="0" y="595883"/>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17"/>
          <p:cNvSpPr/>
          <p:nvPr/>
        </p:nvSpPr>
        <p:spPr>
          <a:xfrm>
            <a:off x="3294888" y="3790175"/>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17"/>
          <p:cNvSpPr/>
          <p:nvPr/>
        </p:nvSpPr>
        <p:spPr>
          <a:xfrm>
            <a:off x="3382517" y="3874770"/>
            <a:ext cx="906780" cy="596265"/>
          </a:xfrm>
          <a:custGeom>
            <a:avLst/>
            <a:gdLst/>
            <a:ahLst/>
            <a:cxnLst/>
            <a:rect l="l" t="t" r="r" b="b"/>
            <a:pathLst>
              <a:path w="906779" h="596264" extrusionOk="0">
                <a:moveTo>
                  <a:pt x="0" y="595883"/>
                </a:moveTo>
                <a:lnTo>
                  <a:pt x="906780" y="595883"/>
                </a:lnTo>
                <a:lnTo>
                  <a:pt x="906780" y="0"/>
                </a:lnTo>
                <a:lnTo>
                  <a:pt x="0" y="0"/>
                </a:lnTo>
                <a:lnTo>
                  <a:pt x="0" y="59588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7" name="Google Shape;497;p17"/>
          <p:cNvSpPr/>
          <p:nvPr/>
        </p:nvSpPr>
        <p:spPr>
          <a:xfrm>
            <a:off x="3382517" y="3874770"/>
            <a:ext cx="906780" cy="596265"/>
          </a:xfrm>
          <a:custGeom>
            <a:avLst/>
            <a:gdLst/>
            <a:ahLst/>
            <a:cxnLst/>
            <a:rect l="l" t="t" r="r" b="b"/>
            <a:pathLst>
              <a:path w="906779" h="596264" extrusionOk="0">
                <a:moveTo>
                  <a:pt x="0" y="595883"/>
                </a:moveTo>
                <a:lnTo>
                  <a:pt x="906780" y="595883"/>
                </a:lnTo>
                <a:lnTo>
                  <a:pt x="906780" y="0"/>
                </a:lnTo>
                <a:lnTo>
                  <a:pt x="0" y="0"/>
                </a:lnTo>
                <a:lnTo>
                  <a:pt x="0" y="595883"/>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17"/>
          <p:cNvSpPr txBox="1"/>
          <p:nvPr/>
        </p:nvSpPr>
        <p:spPr>
          <a:xfrm>
            <a:off x="2468117" y="2309876"/>
            <a:ext cx="1821180" cy="1998980"/>
          </a:xfrm>
          <a:prstGeom prst="rect">
            <a:avLst/>
          </a:prstGeom>
          <a:noFill/>
          <a:ln>
            <a:noFill/>
          </a:ln>
        </p:spPr>
        <p:txBody>
          <a:bodyPr spcFirstLastPara="1" wrap="square" lIns="0" tIns="12700" rIns="0" bIns="0" anchor="t" anchorCtr="0">
            <a:spAutoFit/>
          </a:bodyPr>
          <a:lstStyle/>
          <a:p>
            <a:pPr marL="537845" marR="0" lvl="0" indent="0" algn="l" rtl="0">
              <a:lnSpc>
                <a:spcPct val="100000"/>
              </a:lnSpc>
              <a:spcBef>
                <a:spcPts val="0"/>
              </a:spcBef>
              <a:spcAft>
                <a:spcPts val="0"/>
              </a:spcAft>
              <a:buNone/>
            </a:pPr>
            <a:r>
              <a:rPr lang="en-US" sz="1800" b="1" dirty="0">
                <a:solidFill>
                  <a:schemeClr val="dk1"/>
                </a:solidFill>
                <a:latin typeface="Calibri"/>
                <a:ea typeface="Calibri"/>
                <a:cs typeface="Calibri"/>
                <a:sym typeface="Calibri"/>
              </a:rPr>
              <a:t>Decile 1</a:t>
            </a:r>
            <a:endParaRPr sz="1800" dirty="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500" dirty="0">
              <a:solidFill>
                <a:schemeClr val="dk1"/>
              </a:solidFill>
              <a:latin typeface="Calibri"/>
              <a:ea typeface="Calibri"/>
              <a:cs typeface="Calibri"/>
              <a:sym typeface="Calibri"/>
            </a:endParaRPr>
          </a:p>
          <a:p>
            <a:pPr marL="0" marR="272415" lvl="0" indent="0" algn="r" rtl="0">
              <a:lnSpc>
                <a:spcPct val="100000"/>
              </a:lnSpc>
              <a:spcBef>
                <a:spcPts val="0"/>
              </a:spcBef>
              <a:spcAft>
                <a:spcPts val="0"/>
              </a:spcAft>
              <a:buNone/>
            </a:pPr>
            <a:r>
              <a:rPr lang="en-US" sz="1800" b="1" dirty="0">
                <a:solidFill>
                  <a:schemeClr val="dk1"/>
                </a:solidFill>
                <a:latin typeface="Calibri"/>
                <a:ea typeface="Calibri"/>
                <a:cs typeface="Calibri"/>
                <a:sym typeface="Calibri"/>
              </a:rPr>
              <a:t>21,419	</a:t>
            </a:r>
            <a:r>
              <a:rPr lang="en-US" sz="1800" b="1" dirty="0">
                <a:solidFill>
                  <a:srgbClr val="FFFFFF"/>
                </a:solidFill>
                <a:latin typeface="Calibri"/>
                <a:ea typeface="Calibri"/>
                <a:cs typeface="Calibri"/>
                <a:sym typeface="Calibri"/>
              </a:rPr>
              <a:t>833</a:t>
            </a:r>
            <a:endParaRPr sz="1800" dirty="0">
              <a:solidFill>
                <a:schemeClr val="dk1"/>
              </a:solidFill>
              <a:latin typeface="Calibri"/>
              <a:ea typeface="Calibri"/>
              <a:cs typeface="Calibri"/>
              <a:sym typeface="Calibri"/>
            </a:endParaRPr>
          </a:p>
          <a:p>
            <a:pPr marL="0" marR="0" lvl="0" indent="0" algn="l" rtl="0">
              <a:lnSpc>
                <a:spcPct val="100000"/>
              </a:lnSpc>
              <a:spcBef>
                <a:spcPts val="35"/>
              </a:spcBef>
              <a:spcAft>
                <a:spcPts val="0"/>
              </a:spcAft>
              <a:buNone/>
            </a:pPr>
            <a:endParaRPr sz="2050" dirty="0">
              <a:solidFill>
                <a:schemeClr val="dk1"/>
              </a:solidFill>
              <a:latin typeface="Calibri"/>
              <a:ea typeface="Calibri"/>
              <a:cs typeface="Calibri"/>
              <a:sym typeface="Calibri"/>
            </a:endParaRPr>
          </a:p>
          <a:p>
            <a:pPr marL="0" marR="241934" lvl="0" indent="0" algn="r" rtl="0">
              <a:lnSpc>
                <a:spcPct val="100000"/>
              </a:lnSpc>
              <a:spcBef>
                <a:spcPts val="0"/>
              </a:spcBef>
              <a:spcAft>
                <a:spcPts val="0"/>
              </a:spcAft>
              <a:buNone/>
            </a:pPr>
            <a:r>
              <a:rPr lang="en-US" sz="1800" b="1" dirty="0">
                <a:solidFill>
                  <a:schemeClr val="dk1"/>
                </a:solidFill>
                <a:latin typeface="Calibri"/>
                <a:ea typeface="Calibri"/>
                <a:cs typeface="Calibri"/>
                <a:sym typeface="Calibri"/>
              </a:rPr>
              <a:t>12.50	</a:t>
            </a:r>
            <a:r>
              <a:rPr lang="en-US" sz="1800" b="1" dirty="0">
                <a:solidFill>
                  <a:srgbClr val="FFFFFF"/>
                </a:solidFill>
                <a:latin typeface="Calibri"/>
                <a:ea typeface="Calibri"/>
                <a:cs typeface="Calibri"/>
                <a:sym typeface="Calibri"/>
              </a:rPr>
              <a:t>2.69</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50" dirty="0">
              <a:solidFill>
                <a:schemeClr val="dk1"/>
              </a:solidFill>
              <a:latin typeface="Calibri"/>
              <a:ea typeface="Calibri"/>
              <a:cs typeface="Calibri"/>
              <a:sym typeface="Calibri"/>
            </a:endParaRPr>
          </a:p>
          <a:p>
            <a:pPr marL="0" marR="299720" lvl="0" indent="0" algn="r" rtl="0">
              <a:lnSpc>
                <a:spcPct val="100000"/>
              </a:lnSpc>
              <a:spcBef>
                <a:spcPts val="5"/>
              </a:spcBef>
              <a:spcAft>
                <a:spcPts val="0"/>
              </a:spcAft>
              <a:buNone/>
            </a:pPr>
            <a:r>
              <a:rPr lang="en-US" sz="1800" b="1" dirty="0">
                <a:solidFill>
                  <a:schemeClr val="dk1"/>
                </a:solidFill>
                <a:latin typeface="Calibri"/>
                <a:ea typeface="Calibri"/>
                <a:cs typeface="Calibri"/>
                <a:sym typeface="Calibri"/>
              </a:rPr>
              <a:t>2.3	</a:t>
            </a:r>
            <a:r>
              <a:rPr lang="en-US" sz="1800" b="1" dirty="0">
                <a:solidFill>
                  <a:srgbClr val="FFFFFF"/>
                </a:solidFill>
                <a:latin typeface="Calibri"/>
                <a:ea typeface="Calibri"/>
                <a:cs typeface="Calibri"/>
                <a:sym typeface="Calibri"/>
              </a:rPr>
              <a:t>4.2</a:t>
            </a:r>
            <a:endParaRPr sz="1800" dirty="0">
              <a:solidFill>
                <a:schemeClr val="dk1"/>
              </a:solidFill>
              <a:latin typeface="Calibri"/>
              <a:ea typeface="Calibri"/>
              <a:cs typeface="Calibri"/>
              <a:sym typeface="Calibri"/>
            </a:endParaRPr>
          </a:p>
        </p:txBody>
      </p:sp>
      <p:sp>
        <p:nvSpPr>
          <p:cNvPr id="499" name="Google Shape;499;p17"/>
          <p:cNvSpPr/>
          <p:nvPr/>
        </p:nvSpPr>
        <p:spPr>
          <a:xfrm>
            <a:off x="5923788" y="2567927"/>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0" name="Google Shape;500;p17"/>
          <p:cNvSpPr/>
          <p:nvPr/>
        </p:nvSpPr>
        <p:spPr>
          <a:xfrm>
            <a:off x="6011417" y="2652522"/>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17"/>
          <p:cNvSpPr/>
          <p:nvPr/>
        </p:nvSpPr>
        <p:spPr>
          <a:xfrm>
            <a:off x="6011417" y="2652522"/>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2" name="Google Shape;502;p17"/>
          <p:cNvSpPr/>
          <p:nvPr/>
        </p:nvSpPr>
        <p:spPr>
          <a:xfrm>
            <a:off x="5922264" y="3168383"/>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3" name="Google Shape;503;p17"/>
          <p:cNvSpPr/>
          <p:nvPr/>
        </p:nvSpPr>
        <p:spPr>
          <a:xfrm>
            <a:off x="6009894" y="3252978"/>
            <a:ext cx="906780" cy="588645"/>
          </a:xfrm>
          <a:custGeom>
            <a:avLst/>
            <a:gdLst/>
            <a:ahLst/>
            <a:cxnLst/>
            <a:rect l="l" t="t" r="r" b="b"/>
            <a:pathLst>
              <a:path w="906779" h="588645" extrusionOk="0">
                <a:moveTo>
                  <a:pt x="0" y="588263"/>
                </a:moveTo>
                <a:lnTo>
                  <a:pt x="906779" y="588263"/>
                </a:lnTo>
                <a:lnTo>
                  <a:pt x="906779" y="0"/>
                </a:lnTo>
                <a:lnTo>
                  <a:pt x="0" y="0"/>
                </a:lnTo>
                <a:lnTo>
                  <a:pt x="0" y="588263"/>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4" name="Google Shape;504;p17"/>
          <p:cNvSpPr/>
          <p:nvPr/>
        </p:nvSpPr>
        <p:spPr>
          <a:xfrm>
            <a:off x="6009894" y="3252978"/>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5" name="Google Shape;505;p17"/>
          <p:cNvSpPr txBox="1"/>
          <p:nvPr/>
        </p:nvSpPr>
        <p:spPr>
          <a:xfrm>
            <a:off x="6259321" y="3386073"/>
            <a:ext cx="421640" cy="29972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3.85</a:t>
            </a:r>
            <a:endParaRPr sz="1800">
              <a:solidFill>
                <a:schemeClr val="dk1"/>
              </a:solidFill>
              <a:latin typeface="Calibri"/>
              <a:ea typeface="Calibri"/>
              <a:cs typeface="Calibri"/>
              <a:sym typeface="Calibri"/>
            </a:endParaRPr>
          </a:p>
        </p:txBody>
      </p:sp>
      <p:sp>
        <p:nvSpPr>
          <p:cNvPr id="506" name="Google Shape;506;p17"/>
          <p:cNvSpPr/>
          <p:nvPr/>
        </p:nvSpPr>
        <p:spPr>
          <a:xfrm>
            <a:off x="5923788" y="3756647"/>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7" name="Google Shape;507;p17"/>
          <p:cNvSpPr/>
          <p:nvPr/>
        </p:nvSpPr>
        <p:spPr>
          <a:xfrm>
            <a:off x="6011417" y="3841241"/>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8" name="Google Shape;508;p17"/>
          <p:cNvSpPr/>
          <p:nvPr/>
        </p:nvSpPr>
        <p:spPr>
          <a:xfrm>
            <a:off x="6011417" y="3841241"/>
            <a:ext cx="906780" cy="596265"/>
          </a:xfrm>
          <a:custGeom>
            <a:avLst/>
            <a:gdLst/>
            <a:ahLst/>
            <a:cxnLst/>
            <a:rect l="l" t="t" r="r" b="b"/>
            <a:pathLst>
              <a:path w="906779" h="596264" extrusionOk="0">
                <a:moveTo>
                  <a:pt x="0" y="595884"/>
                </a:moveTo>
                <a:lnTo>
                  <a:pt x="906780" y="595884"/>
                </a:lnTo>
                <a:lnTo>
                  <a:pt x="906780"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9" name="Google Shape;509;p17"/>
          <p:cNvSpPr txBox="1"/>
          <p:nvPr/>
        </p:nvSpPr>
        <p:spPr>
          <a:xfrm>
            <a:off x="6318250" y="3973829"/>
            <a:ext cx="305435" cy="29972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2.1</a:t>
            </a:r>
            <a:endParaRPr sz="1800">
              <a:solidFill>
                <a:schemeClr val="dk1"/>
              </a:solidFill>
              <a:latin typeface="Calibri"/>
              <a:ea typeface="Calibri"/>
              <a:cs typeface="Calibri"/>
              <a:sym typeface="Calibri"/>
            </a:endParaRPr>
          </a:p>
        </p:txBody>
      </p:sp>
      <p:sp>
        <p:nvSpPr>
          <p:cNvPr id="510" name="Google Shape;510;p17"/>
          <p:cNvSpPr/>
          <p:nvPr/>
        </p:nvSpPr>
        <p:spPr>
          <a:xfrm>
            <a:off x="6847331" y="2555735"/>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1" name="Google Shape;511;p17"/>
          <p:cNvSpPr/>
          <p:nvPr/>
        </p:nvSpPr>
        <p:spPr>
          <a:xfrm>
            <a:off x="6934961" y="2640329"/>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17"/>
          <p:cNvSpPr/>
          <p:nvPr/>
        </p:nvSpPr>
        <p:spPr>
          <a:xfrm>
            <a:off x="6934961" y="2640329"/>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17"/>
          <p:cNvSpPr txBox="1"/>
          <p:nvPr/>
        </p:nvSpPr>
        <p:spPr>
          <a:xfrm>
            <a:off x="6009894" y="2279650"/>
            <a:ext cx="1831975" cy="805180"/>
          </a:xfrm>
          <a:prstGeom prst="rect">
            <a:avLst/>
          </a:prstGeom>
          <a:noFill/>
          <a:ln>
            <a:noFill/>
          </a:ln>
        </p:spPr>
        <p:txBody>
          <a:bodyPr spcFirstLastPara="1" wrap="square" lIns="0" tIns="12700" rIns="0" bIns="0" anchor="t" anchorCtr="0">
            <a:spAutoFit/>
          </a:bodyPr>
          <a:lstStyle/>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Decile 5</a:t>
            </a:r>
            <a:endParaRPr sz="1800">
              <a:solidFill>
                <a:schemeClr val="dk1"/>
              </a:solidFill>
              <a:latin typeface="Calibri"/>
              <a:ea typeface="Calibri"/>
              <a:cs typeface="Calibri"/>
              <a:sym typeface="Calibri"/>
            </a:endParaRPr>
          </a:p>
          <a:p>
            <a:pPr marL="0" marR="0" lvl="0" indent="0" algn="l" rtl="0">
              <a:lnSpc>
                <a:spcPct val="100000"/>
              </a:lnSpc>
              <a:spcBef>
                <a:spcPts val="45"/>
              </a:spcBef>
              <a:spcAft>
                <a:spcPts val="0"/>
              </a:spcAft>
              <a:buNone/>
            </a:pPr>
            <a:endParaRPr sz="145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US" sz="1800" b="1">
                <a:solidFill>
                  <a:schemeClr val="dk1"/>
                </a:solidFill>
                <a:latin typeface="Calibri"/>
                <a:ea typeface="Calibri"/>
                <a:cs typeface="Calibri"/>
                <a:sym typeface="Calibri"/>
              </a:rPr>
              <a:t>9,828	</a:t>
            </a:r>
            <a:r>
              <a:rPr lang="en-US" sz="2700" b="1" baseline="30000">
                <a:solidFill>
                  <a:srgbClr val="FFFFFF"/>
                </a:solidFill>
                <a:latin typeface="Calibri"/>
                <a:ea typeface="Calibri"/>
                <a:cs typeface="Calibri"/>
                <a:sym typeface="Calibri"/>
              </a:rPr>
              <a:t>2,034</a:t>
            </a:r>
            <a:endParaRPr sz="2700" baseline="30000">
              <a:solidFill>
                <a:schemeClr val="dk1"/>
              </a:solidFill>
              <a:latin typeface="Calibri"/>
              <a:ea typeface="Calibri"/>
              <a:cs typeface="Calibri"/>
              <a:sym typeface="Calibri"/>
            </a:endParaRPr>
          </a:p>
        </p:txBody>
      </p:sp>
      <p:sp>
        <p:nvSpPr>
          <p:cNvPr id="514" name="Google Shape;514;p17"/>
          <p:cNvSpPr/>
          <p:nvPr/>
        </p:nvSpPr>
        <p:spPr>
          <a:xfrm>
            <a:off x="6847331" y="3151619"/>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5" name="Google Shape;515;p17"/>
          <p:cNvSpPr/>
          <p:nvPr/>
        </p:nvSpPr>
        <p:spPr>
          <a:xfrm>
            <a:off x="6934961" y="3236214"/>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6" name="Google Shape;516;p17"/>
          <p:cNvSpPr/>
          <p:nvPr/>
        </p:nvSpPr>
        <p:spPr>
          <a:xfrm>
            <a:off x="6934961" y="3236214"/>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7" name="Google Shape;517;p17"/>
          <p:cNvSpPr txBox="1"/>
          <p:nvPr/>
        </p:nvSpPr>
        <p:spPr>
          <a:xfrm>
            <a:off x="7184390" y="3369691"/>
            <a:ext cx="421640" cy="299720"/>
          </a:xfrm>
          <a:prstGeom prst="rect">
            <a:avLst/>
          </a:prstGeom>
          <a:noFill/>
          <a:ln>
            <a:noFill/>
          </a:ln>
        </p:spPr>
        <p:txBody>
          <a:bodyPr spcFirstLastPara="1" wrap="square" lIns="0" tIns="12700" rIns="0" bIns="0" anchor="t" anchorCtr="0">
            <a:spAutoFit/>
          </a:bodyPr>
          <a:lstStyle/>
          <a:p>
            <a:pPr marL="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1.96</a:t>
            </a:r>
            <a:endParaRPr sz="1800">
              <a:solidFill>
                <a:schemeClr val="dk1"/>
              </a:solidFill>
              <a:latin typeface="Calibri"/>
              <a:ea typeface="Calibri"/>
              <a:cs typeface="Calibri"/>
              <a:sym typeface="Calibri"/>
            </a:endParaRPr>
          </a:p>
        </p:txBody>
      </p:sp>
      <p:sp>
        <p:nvSpPr>
          <p:cNvPr id="518" name="Google Shape;518;p17"/>
          <p:cNvSpPr/>
          <p:nvPr/>
        </p:nvSpPr>
        <p:spPr>
          <a:xfrm>
            <a:off x="6838188" y="3756647"/>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9" name="Google Shape;519;p17"/>
          <p:cNvSpPr/>
          <p:nvPr/>
        </p:nvSpPr>
        <p:spPr>
          <a:xfrm>
            <a:off x="6925818" y="3841241"/>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17"/>
          <p:cNvSpPr/>
          <p:nvPr/>
        </p:nvSpPr>
        <p:spPr>
          <a:xfrm>
            <a:off x="6925818" y="3841241"/>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17"/>
          <p:cNvSpPr txBox="1"/>
          <p:nvPr/>
        </p:nvSpPr>
        <p:spPr>
          <a:xfrm>
            <a:off x="6925818" y="3973829"/>
            <a:ext cx="916305" cy="299720"/>
          </a:xfrm>
          <a:prstGeom prst="rect">
            <a:avLst/>
          </a:prstGeom>
          <a:noFill/>
          <a:ln>
            <a:noFill/>
          </a:ln>
        </p:spPr>
        <p:txBody>
          <a:bodyPr spcFirstLastPara="1" wrap="square" lIns="0" tIns="12700" rIns="0" bIns="0" anchor="t" anchorCtr="0">
            <a:spAutoFit/>
          </a:bodyPr>
          <a:lstStyle/>
          <a:p>
            <a:pPr marL="0" marR="1905" lvl="0" indent="0" algn="ctr" rtl="0">
              <a:lnSpc>
                <a:spcPct val="100000"/>
              </a:lnSpc>
              <a:spcBef>
                <a:spcPts val="0"/>
              </a:spcBef>
              <a:spcAft>
                <a:spcPts val="0"/>
              </a:spcAft>
              <a:buNone/>
            </a:pPr>
            <a:r>
              <a:rPr lang="en-US" sz="1800" b="1">
                <a:solidFill>
                  <a:srgbClr val="FFFFFF"/>
                </a:solidFill>
                <a:latin typeface="Calibri"/>
                <a:ea typeface="Calibri"/>
                <a:cs typeface="Calibri"/>
                <a:sym typeface="Calibri"/>
              </a:rPr>
              <a:t>2.9</a:t>
            </a:r>
            <a:endParaRPr sz="1800">
              <a:solidFill>
                <a:schemeClr val="dk1"/>
              </a:solidFill>
              <a:latin typeface="Calibri"/>
              <a:ea typeface="Calibri"/>
              <a:cs typeface="Calibri"/>
              <a:sym typeface="Calibri"/>
            </a:endParaRPr>
          </a:p>
        </p:txBody>
      </p:sp>
      <p:sp>
        <p:nvSpPr>
          <p:cNvPr id="522" name="Google Shape;522;p17"/>
          <p:cNvSpPr/>
          <p:nvPr/>
        </p:nvSpPr>
        <p:spPr>
          <a:xfrm>
            <a:off x="9814559" y="2606027"/>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3" name="Google Shape;523;p17"/>
          <p:cNvSpPr/>
          <p:nvPr/>
        </p:nvSpPr>
        <p:spPr>
          <a:xfrm>
            <a:off x="9902190" y="2690622"/>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4" name="Google Shape;524;p17"/>
          <p:cNvSpPr/>
          <p:nvPr/>
        </p:nvSpPr>
        <p:spPr>
          <a:xfrm>
            <a:off x="9902190" y="2690622"/>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17"/>
          <p:cNvSpPr/>
          <p:nvPr/>
        </p:nvSpPr>
        <p:spPr>
          <a:xfrm>
            <a:off x="9814559" y="3201911"/>
            <a:ext cx="1077455" cy="76201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17"/>
          <p:cNvSpPr/>
          <p:nvPr/>
        </p:nvSpPr>
        <p:spPr>
          <a:xfrm>
            <a:off x="9902190" y="3286505"/>
            <a:ext cx="906780" cy="597535"/>
          </a:xfrm>
          <a:custGeom>
            <a:avLst/>
            <a:gdLst/>
            <a:ahLst/>
            <a:cxnLst/>
            <a:rect l="l" t="t" r="r" b="b"/>
            <a:pathLst>
              <a:path w="906779" h="597535" extrusionOk="0">
                <a:moveTo>
                  <a:pt x="0" y="597408"/>
                </a:moveTo>
                <a:lnTo>
                  <a:pt x="906779" y="597408"/>
                </a:lnTo>
                <a:lnTo>
                  <a:pt x="906779" y="0"/>
                </a:lnTo>
                <a:lnTo>
                  <a:pt x="0" y="0"/>
                </a:lnTo>
                <a:lnTo>
                  <a:pt x="0" y="597408"/>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7" name="Google Shape;527;p17"/>
          <p:cNvSpPr/>
          <p:nvPr/>
        </p:nvSpPr>
        <p:spPr>
          <a:xfrm>
            <a:off x="9902190" y="3286505"/>
            <a:ext cx="906780" cy="597535"/>
          </a:xfrm>
          <a:custGeom>
            <a:avLst/>
            <a:gdLst/>
            <a:ahLst/>
            <a:cxnLst/>
            <a:rect l="l" t="t" r="r" b="b"/>
            <a:pathLst>
              <a:path w="906779" h="597535" extrusionOk="0">
                <a:moveTo>
                  <a:pt x="0" y="597408"/>
                </a:moveTo>
                <a:lnTo>
                  <a:pt x="906779" y="597408"/>
                </a:lnTo>
                <a:lnTo>
                  <a:pt x="906779" y="0"/>
                </a:lnTo>
                <a:lnTo>
                  <a:pt x="0" y="0"/>
                </a:lnTo>
                <a:lnTo>
                  <a:pt x="0" y="597408"/>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17"/>
          <p:cNvSpPr/>
          <p:nvPr/>
        </p:nvSpPr>
        <p:spPr>
          <a:xfrm>
            <a:off x="9814559" y="3794747"/>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9" name="Google Shape;529;p17"/>
          <p:cNvSpPr/>
          <p:nvPr/>
        </p:nvSpPr>
        <p:spPr>
          <a:xfrm>
            <a:off x="9902190" y="3879341"/>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0" name="Google Shape;530;p17"/>
          <p:cNvSpPr/>
          <p:nvPr/>
        </p:nvSpPr>
        <p:spPr>
          <a:xfrm>
            <a:off x="9902190" y="3879341"/>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1" name="Google Shape;531;p17"/>
          <p:cNvSpPr/>
          <p:nvPr/>
        </p:nvSpPr>
        <p:spPr>
          <a:xfrm>
            <a:off x="10728959" y="2604503"/>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2" name="Google Shape;532;p17"/>
          <p:cNvSpPr/>
          <p:nvPr/>
        </p:nvSpPr>
        <p:spPr>
          <a:xfrm>
            <a:off x="10816590" y="2689098"/>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3" name="Google Shape;533;p17"/>
          <p:cNvSpPr/>
          <p:nvPr/>
        </p:nvSpPr>
        <p:spPr>
          <a:xfrm>
            <a:off x="10816590" y="2689098"/>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4" name="Google Shape;534;p17"/>
          <p:cNvSpPr/>
          <p:nvPr/>
        </p:nvSpPr>
        <p:spPr>
          <a:xfrm>
            <a:off x="10728959" y="3200387"/>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5" name="Google Shape;535;p17"/>
          <p:cNvSpPr/>
          <p:nvPr/>
        </p:nvSpPr>
        <p:spPr>
          <a:xfrm>
            <a:off x="10816590" y="3284982"/>
            <a:ext cx="906780" cy="596265"/>
          </a:xfrm>
          <a:custGeom>
            <a:avLst/>
            <a:gdLst/>
            <a:ahLst/>
            <a:cxnLst/>
            <a:rect l="l" t="t" r="r" b="b"/>
            <a:pathLst>
              <a:path w="906779" h="596264" extrusionOk="0">
                <a:moveTo>
                  <a:pt x="0" y="595883"/>
                </a:moveTo>
                <a:lnTo>
                  <a:pt x="906779" y="595883"/>
                </a:lnTo>
                <a:lnTo>
                  <a:pt x="906779" y="0"/>
                </a:lnTo>
                <a:lnTo>
                  <a:pt x="0" y="0"/>
                </a:lnTo>
                <a:lnTo>
                  <a:pt x="0" y="59588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6" name="Google Shape;536;p17"/>
          <p:cNvSpPr/>
          <p:nvPr/>
        </p:nvSpPr>
        <p:spPr>
          <a:xfrm>
            <a:off x="10816590" y="3284982"/>
            <a:ext cx="906780" cy="596265"/>
          </a:xfrm>
          <a:custGeom>
            <a:avLst/>
            <a:gdLst/>
            <a:ahLst/>
            <a:cxnLst/>
            <a:rect l="l" t="t" r="r" b="b"/>
            <a:pathLst>
              <a:path w="906779" h="596264" extrusionOk="0">
                <a:moveTo>
                  <a:pt x="0" y="595883"/>
                </a:moveTo>
                <a:lnTo>
                  <a:pt x="906779" y="595883"/>
                </a:lnTo>
                <a:lnTo>
                  <a:pt x="906779" y="0"/>
                </a:lnTo>
                <a:lnTo>
                  <a:pt x="0" y="0"/>
                </a:lnTo>
                <a:lnTo>
                  <a:pt x="0" y="595883"/>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7" name="Google Shape;537;p17"/>
          <p:cNvSpPr/>
          <p:nvPr/>
        </p:nvSpPr>
        <p:spPr>
          <a:xfrm>
            <a:off x="10728959" y="3793223"/>
            <a:ext cx="1077455" cy="7604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17"/>
          <p:cNvSpPr/>
          <p:nvPr/>
        </p:nvSpPr>
        <p:spPr>
          <a:xfrm>
            <a:off x="10816590" y="3877817"/>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17"/>
          <p:cNvSpPr/>
          <p:nvPr/>
        </p:nvSpPr>
        <p:spPr>
          <a:xfrm>
            <a:off x="10816590" y="3877817"/>
            <a:ext cx="906780" cy="596265"/>
          </a:xfrm>
          <a:custGeom>
            <a:avLst/>
            <a:gdLst/>
            <a:ahLst/>
            <a:cxnLst/>
            <a:rect l="l" t="t" r="r" b="b"/>
            <a:pathLst>
              <a:path w="906779" h="596264" extrusionOk="0">
                <a:moveTo>
                  <a:pt x="0" y="595884"/>
                </a:moveTo>
                <a:lnTo>
                  <a:pt x="906779" y="595884"/>
                </a:lnTo>
                <a:lnTo>
                  <a:pt x="906779" y="0"/>
                </a:lnTo>
                <a:lnTo>
                  <a:pt x="0" y="0"/>
                </a:lnTo>
                <a:lnTo>
                  <a:pt x="0" y="595884"/>
                </a:lnTo>
                <a:close/>
              </a:path>
            </a:pathLst>
          </a:custGeom>
          <a:noFill/>
          <a:ln w="259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0" name="Google Shape;540;p17"/>
          <p:cNvSpPr txBox="1"/>
          <p:nvPr/>
        </p:nvSpPr>
        <p:spPr>
          <a:xfrm>
            <a:off x="9902190" y="2297938"/>
            <a:ext cx="1821180" cy="2014220"/>
          </a:xfrm>
          <a:prstGeom prst="rect">
            <a:avLst/>
          </a:prstGeom>
          <a:noFill/>
          <a:ln>
            <a:noFill/>
          </a:ln>
        </p:spPr>
        <p:txBody>
          <a:bodyPr spcFirstLastPara="1" wrap="square" lIns="0" tIns="12700" rIns="0" bIns="0" anchor="t" anchorCtr="0">
            <a:spAutoFit/>
          </a:bodyPr>
          <a:lstStyle/>
          <a:p>
            <a:pPr marL="4699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Decile 10</a:t>
            </a:r>
            <a:endParaRPr sz="1800">
              <a:solidFill>
                <a:schemeClr val="dk1"/>
              </a:solidFill>
              <a:latin typeface="Calibri"/>
              <a:ea typeface="Calibri"/>
              <a:cs typeface="Calibri"/>
              <a:sym typeface="Calibri"/>
            </a:endParaRPr>
          </a:p>
          <a:p>
            <a:pPr marL="0" marR="0" lvl="0" indent="0" algn="l" rtl="0">
              <a:lnSpc>
                <a:spcPct val="100000"/>
              </a:lnSpc>
              <a:spcBef>
                <a:spcPts val="25"/>
              </a:spcBef>
              <a:spcAft>
                <a:spcPts val="0"/>
              </a:spcAft>
              <a:buNone/>
            </a:pPr>
            <a:endParaRPr sz="1600">
              <a:solidFill>
                <a:schemeClr val="dk1"/>
              </a:solidFill>
              <a:latin typeface="Calibri"/>
              <a:ea typeface="Calibri"/>
              <a:cs typeface="Calibri"/>
              <a:sym typeface="Calibri"/>
            </a:endParaRPr>
          </a:p>
          <a:p>
            <a:pPr marL="0" marR="271145" lvl="0" indent="0" algn="r" rtl="0">
              <a:lnSpc>
                <a:spcPct val="100000"/>
              </a:lnSpc>
              <a:spcBef>
                <a:spcPts val="0"/>
              </a:spcBef>
              <a:spcAft>
                <a:spcPts val="0"/>
              </a:spcAft>
              <a:buNone/>
            </a:pPr>
            <a:r>
              <a:rPr lang="en-US" sz="1800" b="1">
                <a:solidFill>
                  <a:schemeClr val="dk1"/>
                </a:solidFill>
                <a:latin typeface="Calibri"/>
                <a:ea typeface="Calibri"/>
                <a:cs typeface="Calibri"/>
                <a:sym typeface="Calibri"/>
              </a:rPr>
              <a:t>5,768	</a:t>
            </a:r>
            <a:r>
              <a:rPr lang="en-US" sz="1800" b="1">
                <a:solidFill>
                  <a:srgbClr val="FFFFFF"/>
                </a:solidFill>
                <a:latin typeface="Calibri"/>
                <a:ea typeface="Calibri"/>
                <a:cs typeface="Calibri"/>
                <a:sym typeface="Calibri"/>
              </a:rPr>
              <a:t>436</a:t>
            </a:r>
            <a:endParaRPr sz="1800">
              <a:solidFill>
                <a:schemeClr val="dk1"/>
              </a:solidFill>
              <a:latin typeface="Calibri"/>
              <a:ea typeface="Calibri"/>
              <a:cs typeface="Calibri"/>
              <a:sym typeface="Calibri"/>
            </a:endParaRPr>
          </a:p>
          <a:p>
            <a:pPr marL="0" marR="0" lvl="0" indent="0" algn="l" rtl="0">
              <a:lnSpc>
                <a:spcPct val="100000"/>
              </a:lnSpc>
              <a:spcBef>
                <a:spcPts val="30"/>
              </a:spcBef>
              <a:spcAft>
                <a:spcPts val="0"/>
              </a:spcAft>
              <a:buNone/>
            </a:pPr>
            <a:endParaRPr sz="2050">
              <a:solidFill>
                <a:schemeClr val="dk1"/>
              </a:solidFill>
              <a:latin typeface="Calibri"/>
              <a:ea typeface="Calibri"/>
              <a:cs typeface="Calibri"/>
              <a:sym typeface="Calibri"/>
            </a:endParaRPr>
          </a:p>
          <a:p>
            <a:pPr marL="0" marR="298450" lvl="0" indent="0" algn="r" rtl="0">
              <a:lnSpc>
                <a:spcPct val="100000"/>
              </a:lnSpc>
              <a:spcBef>
                <a:spcPts val="5"/>
              </a:spcBef>
              <a:spcAft>
                <a:spcPts val="0"/>
              </a:spcAft>
              <a:buNone/>
            </a:pPr>
            <a:r>
              <a:rPr lang="en-US" sz="1800" b="1">
                <a:solidFill>
                  <a:schemeClr val="dk1"/>
                </a:solidFill>
                <a:latin typeface="Calibri"/>
                <a:ea typeface="Calibri"/>
                <a:cs typeface="Calibri"/>
                <a:sym typeface="Calibri"/>
              </a:rPr>
              <a:t>5.51	</a:t>
            </a:r>
            <a:r>
              <a:rPr lang="en-US" sz="1800" b="1">
                <a:solidFill>
                  <a:srgbClr val="FFFFFF"/>
                </a:solidFill>
                <a:latin typeface="Calibri"/>
                <a:ea typeface="Calibri"/>
                <a:cs typeface="Calibri"/>
                <a:sym typeface="Calibri"/>
              </a:rPr>
              <a:t>1.4</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50">
              <a:solidFill>
                <a:schemeClr val="dk1"/>
              </a:solidFill>
              <a:latin typeface="Calibri"/>
              <a:ea typeface="Calibri"/>
              <a:cs typeface="Calibri"/>
              <a:sym typeface="Calibri"/>
            </a:endParaRPr>
          </a:p>
          <a:p>
            <a:pPr marL="0" marR="298450" lvl="0" indent="0" algn="r" rtl="0">
              <a:lnSpc>
                <a:spcPct val="100000"/>
              </a:lnSpc>
              <a:spcBef>
                <a:spcPts val="0"/>
              </a:spcBef>
              <a:spcAft>
                <a:spcPts val="0"/>
              </a:spcAft>
              <a:buNone/>
            </a:pPr>
            <a:r>
              <a:rPr lang="en-US" sz="1800" b="1">
                <a:solidFill>
                  <a:schemeClr val="dk1"/>
                </a:solidFill>
                <a:latin typeface="Calibri"/>
                <a:ea typeface="Calibri"/>
                <a:cs typeface="Calibri"/>
                <a:sym typeface="Calibri"/>
              </a:rPr>
              <a:t>2.2	</a:t>
            </a:r>
            <a:r>
              <a:rPr lang="en-US" sz="1800" b="1">
                <a:solidFill>
                  <a:srgbClr val="FFFFFF"/>
                </a:solidFill>
                <a:latin typeface="Calibri"/>
                <a:ea typeface="Calibri"/>
                <a:cs typeface="Calibri"/>
                <a:sym typeface="Calibri"/>
              </a:rPr>
              <a:t>4.9</a:t>
            </a:r>
            <a:endParaRPr sz="1800">
              <a:solidFill>
                <a:schemeClr val="dk1"/>
              </a:solidFill>
              <a:latin typeface="Calibri"/>
              <a:ea typeface="Calibri"/>
              <a:cs typeface="Calibri"/>
              <a:sym typeface="Calibri"/>
            </a:endParaRPr>
          </a:p>
        </p:txBody>
      </p:sp>
      <p:sp>
        <p:nvSpPr>
          <p:cNvPr id="541" name="Google Shape;541;p17"/>
          <p:cNvSpPr txBox="1"/>
          <p:nvPr/>
        </p:nvSpPr>
        <p:spPr>
          <a:xfrm>
            <a:off x="142443" y="6512534"/>
            <a:ext cx="1988820" cy="228600"/>
          </a:xfrm>
          <a:prstGeom prst="rect">
            <a:avLst/>
          </a:prstGeom>
          <a:noFill/>
          <a:ln>
            <a:noFill/>
          </a:ln>
        </p:spPr>
        <p:txBody>
          <a:bodyPr spcFirstLastPara="1" wrap="square" lIns="0" tIns="0" rIns="0" bIns="0" anchor="t" anchorCtr="0">
            <a:spAutoFit/>
          </a:bodyPr>
          <a:lstStyle/>
          <a:p>
            <a:pPr marL="12700" marR="0" lvl="0" indent="0" algn="l" rtl="0">
              <a:lnSpc>
                <a:spcPct val="100875"/>
              </a:lnSpc>
              <a:spcBef>
                <a:spcPts val="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542" name="Google Shape;542;p17"/>
          <p:cNvSpPr txBox="1"/>
          <p:nvPr/>
        </p:nvSpPr>
        <p:spPr>
          <a:xfrm>
            <a:off x="6004686" y="6355181"/>
            <a:ext cx="180975" cy="19367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100">
                <a:solidFill>
                  <a:srgbClr val="FFFFFF"/>
                </a:solidFill>
                <a:latin typeface="Arial"/>
                <a:ea typeface="Arial"/>
                <a:cs typeface="Arial"/>
                <a:sym typeface="Arial"/>
              </a:rPr>
              <a:t>17</a:t>
            </a:r>
            <a:endParaRPr sz="1100">
              <a:solidFill>
                <a:schemeClr val="dk1"/>
              </a:solidFill>
              <a:latin typeface="Arial"/>
              <a:ea typeface="Arial"/>
              <a:cs typeface="Arial"/>
              <a:sym typeface="Arial"/>
            </a:endParaRPr>
          </a:p>
        </p:txBody>
      </p:sp>
      <p:sp>
        <p:nvSpPr>
          <p:cNvPr id="543" name="Google Shape;543;p17"/>
          <p:cNvSpPr txBox="1"/>
          <p:nvPr/>
        </p:nvSpPr>
        <p:spPr>
          <a:xfrm>
            <a:off x="191211" y="5783071"/>
            <a:ext cx="518985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i="1">
                <a:solidFill>
                  <a:schemeClr val="dk1"/>
                </a:solidFill>
                <a:latin typeface="Arial"/>
                <a:ea typeface="Arial"/>
                <a:cs typeface="Arial"/>
                <a:sym typeface="Arial"/>
              </a:rPr>
              <a:t>Paper data an average of 1983 – 2012, our data a snapshot of October 2019</a:t>
            </a:r>
            <a:endParaRPr sz="1200">
              <a:solidFill>
                <a:schemeClr val="dk1"/>
              </a:solidFill>
              <a:latin typeface="Arial"/>
              <a:ea typeface="Arial"/>
              <a:cs typeface="Arial"/>
              <a:sym typeface="Arial"/>
            </a:endParaRPr>
          </a:p>
        </p:txBody>
      </p:sp>
      <p:sp>
        <p:nvSpPr>
          <p:cNvPr id="544" name="Google Shape;544;p17"/>
          <p:cNvSpPr txBox="1"/>
          <p:nvPr/>
        </p:nvSpPr>
        <p:spPr>
          <a:xfrm>
            <a:off x="4791202" y="2493086"/>
            <a:ext cx="727710" cy="124587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8000">
                <a:solidFill>
                  <a:schemeClr val="dk1"/>
                </a:solidFill>
                <a:latin typeface="Calibri"/>
                <a:ea typeface="Calibri"/>
                <a:cs typeface="Calibri"/>
                <a:sym typeface="Calibri"/>
              </a:rPr>
              <a:t>…</a:t>
            </a:r>
            <a:endParaRPr sz="8000">
              <a:solidFill>
                <a:schemeClr val="dk1"/>
              </a:solidFill>
              <a:latin typeface="Calibri"/>
              <a:ea typeface="Calibri"/>
              <a:cs typeface="Calibri"/>
              <a:sym typeface="Calibri"/>
            </a:endParaRPr>
          </a:p>
        </p:txBody>
      </p:sp>
      <p:sp>
        <p:nvSpPr>
          <p:cNvPr id="545" name="Google Shape;545;p17"/>
          <p:cNvSpPr txBox="1"/>
          <p:nvPr/>
        </p:nvSpPr>
        <p:spPr>
          <a:xfrm>
            <a:off x="8525636" y="2493086"/>
            <a:ext cx="727710" cy="124587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8000">
                <a:solidFill>
                  <a:schemeClr val="dk1"/>
                </a:solidFill>
                <a:latin typeface="Calibri"/>
                <a:ea typeface="Calibri"/>
                <a:cs typeface="Calibri"/>
                <a:sym typeface="Calibri"/>
              </a:rPr>
              <a:t>…</a:t>
            </a:r>
            <a:endParaRPr sz="80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377"/>
        <p:cNvGrpSpPr/>
        <p:nvPr/>
      </p:nvGrpSpPr>
      <p:grpSpPr>
        <a:xfrm>
          <a:off x="0" y="0"/>
          <a:ext cx="0" cy="0"/>
          <a:chOff x="0" y="0"/>
          <a:chExt cx="0" cy="0"/>
        </a:xfrm>
      </p:grpSpPr>
      <p:sp>
        <p:nvSpPr>
          <p:cNvPr id="378" name="Google Shape;378;p15"/>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379;p15"/>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380;p15"/>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381;p15"/>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382;p15"/>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383;p15"/>
          <p:cNvSpPr/>
          <p:nvPr/>
        </p:nvSpPr>
        <p:spPr>
          <a:xfrm>
            <a:off x="771144" y="1162811"/>
            <a:ext cx="6362700" cy="4610100"/>
          </a:xfrm>
          <a:custGeom>
            <a:avLst/>
            <a:gdLst/>
            <a:ahLst/>
            <a:cxnLst/>
            <a:rect l="l" t="t" r="r" b="b"/>
            <a:pathLst>
              <a:path w="6362700" h="4610100" extrusionOk="0">
                <a:moveTo>
                  <a:pt x="5594350" y="0"/>
                </a:moveTo>
                <a:lnTo>
                  <a:pt x="768350" y="0"/>
                </a:lnTo>
                <a:lnTo>
                  <a:pt x="719758" y="1511"/>
                </a:lnTo>
                <a:lnTo>
                  <a:pt x="671970" y="5987"/>
                </a:lnTo>
                <a:lnTo>
                  <a:pt x="625075" y="13336"/>
                </a:lnTo>
                <a:lnTo>
                  <a:pt x="579163" y="23468"/>
                </a:lnTo>
                <a:lnTo>
                  <a:pt x="534324" y="36294"/>
                </a:lnTo>
                <a:lnTo>
                  <a:pt x="490648" y="51723"/>
                </a:lnTo>
                <a:lnTo>
                  <a:pt x="448225" y="69666"/>
                </a:lnTo>
                <a:lnTo>
                  <a:pt x="407146" y="90032"/>
                </a:lnTo>
                <a:lnTo>
                  <a:pt x="367499" y="112731"/>
                </a:lnTo>
                <a:lnTo>
                  <a:pt x="329376" y="137673"/>
                </a:lnTo>
                <a:lnTo>
                  <a:pt x="292866" y="164769"/>
                </a:lnTo>
                <a:lnTo>
                  <a:pt x="258059" y="193928"/>
                </a:lnTo>
                <a:lnTo>
                  <a:pt x="225045" y="225059"/>
                </a:lnTo>
                <a:lnTo>
                  <a:pt x="193915" y="258074"/>
                </a:lnTo>
                <a:lnTo>
                  <a:pt x="164757" y="292882"/>
                </a:lnTo>
                <a:lnTo>
                  <a:pt x="137663" y="329393"/>
                </a:lnTo>
                <a:lnTo>
                  <a:pt x="112722" y="367516"/>
                </a:lnTo>
                <a:lnTo>
                  <a:pt x="90024" y="407162"/>
                </a:lnTo>
                <a:lnTo>
                  <a:pt x="69660" y="448242"/>
                </a:lnTo>
                <a:lnTo>
                  <a:pt x="51719" y="490663"/>
                </a:lnTo>
                <a:lnTo>
                  <a:pt x="36291" y="534338"/>
                </a:lnTo>
                <a:lnTo>
                  <a:pt x="23466" y="579175"/>
                </a:lnTo>
                <a:lnTo>
                  <a:pt x="13334" y="625085"/>
                </a:lnTo>
                <a:lnTo>
                  <a:pt x="5986" y="671977"/>
                </a:lnTo>
                <a:lnTo>
                  <a:pt x="1511" y="719762"/>
                </a:lnTo>
                <a:lnTo>
                  <a:pt x="0" y="768350"/>
                </a:lnTo>
                <a:lnTo>
                  <a:pt x="0" y="3841750"/>
                </a:lnTo>
                <a:lnTo>
                  <a:pt x="1511" y="3890337"/>
                </a:lnTo>
                <a:lnTo>
                  <a:pt x="5986" y="3938122"/>
                </a:lnTo>
                <a:lnTo>
                  <a:pt x="13334" y="3985014"/>
                </a:lnTo>
                <a:lnTo>
                  <a:pt x="23466" y="4030924"/>
                </a:lnTo>
                <a:lnTo>
                  <a:pt x="36291" y="4075761"/>
                </a:lnTo>
                <a:lnTo>
                  <a:pt x="51719" y="4119436"/>
                </a:lnTo>
                <a:lnTo>
                  <a:pt x="69660" y="4161857"/>
                </a:lnTo>
                <a:lnTo>
                  <a:pt x="90024" y="4202937"/>
                </a:lnTo>
                <a:lnTo>
                  <a:pt x="112722" y="4242583"/>
                </a:lnTo>
                <a:lnTo>
                  <a:pt x="137663" y="4280706"/>
                </a:lnTo>
                <a:lnTo>
                  <a:pt x="164757" y="4317217"/>
                </a:lnTo>
                <a:lnTo>
                  <a:pt x="193915" y="4352025"/>
                </a:lnTo>
                <a:lnTo>
                  <a:pt x="225045" y="4385040"/>
                </a:lnTo>
                <a:lnTo>
                  <a:pt x="258059" y="4416171"/>
                </a:lnTo>
                <a:lnTo>
                  <a:pt x="292866" y="4445330"/>
                </a:lnTo>
                <a:lnTo>
                  <a:pt x="329376" y="4472426"/>
                </a:lnTo>
                <a:lnTo>
                  <a:pt x="367499" y="4497368"/>
                </a:lnTo>
                <a:lnTo>
                  <a:pt x="407146" y="4520067"/>
                </a:lnTo>
                <a:lnTo>
                  <a:pt x="448225" y="4540433"/>
                </a:lnTo>
                <a:lnTo>
                  <a:pt x="490648" y="4558376"/>
                </a:lnTo>
                <a:lnTo>
                  <a:pt x="534324" y="4573805"/>
                </a:lnTo>
                <a:lnTo>
                  <a:pt x="579163" y="4586631"/>
                </a:lnTo>
                <a:lnTo>
                  <a:pt x="625075" y="4596763"/>
                </a:lnTo>
                <a:lnTo>
                  <a:pt x="671970" y="4604112"/>
                </a:lnTo>
                <a:lnTo>
                  <a:pt x="719758" y="4608588"/>
                </a:lnTo>
                <a:lnTo>
                  <a:pt x="768350" y="4610100"/>
                </a:lnTo>
                <a:lnTo>
                  <a:pt x="5594350" y="4610100"/>
                </a:lnTo>
                <a:lnTo>
                  <a:pt x="5642937" y="4608588"/>
                </a:lnTo>
                <a:lnTo>
                  <a:pt x="5690722" y="4604112"/>
                </a:lnTo>
                <a:lnTo>
                  <a:pt x="5737614" y="4596763"/>
                </a:lnTo>
                <a:lnTo>
                  <a:pt x="5783524" y="4586631"/>
                </a:lnTo>
                <a:lnTo>
                  <a:pt x="5828361" y="4573805"/>
                </a:lnTo>
                <a:lnTo>
                  <a:pt x="5872036" y="4558376"/>
                </a:lnTo>
                <a:lnTo>
                  <a:pt x="5914457" y="4540433"/>
                </a:lnTo>
                <a:lnTo>
                  <a:pt x="5955537" y="4520067"/>
                </a:lnTo>
                <a:lnTo>
                  <a:pt x="5995183" y="4497368"/>
                </a:lnTo>
                <a:lnTo>
                  <a:pt x="6033306" y="4472426"/>
                </a:lnTo>
                <a:lnTo>
                  <a:pt x="6069817" y="4445330"/>
                </a:lnTo>
                <a:lnTo>
                  <a:pt x="6104625" y="4416171"/>
                </a:lnTo>
                <a:lnTo>
                  <a:pt x="6137640" y="4385040"/>
                </a:lnTo>
                <a:lnTo>
                  <a:pt x="6168771" y="4352025"/>
                </a:lnTo>
                <a:lnTo>
                  <a:pt x="6197930" y="4317217"/>
                </a:lnTo>
                <a:lnTo>
                  <a:pt x="6225026" y="4280706"/>
                </a:lnTo>
                <a:lnTo>
                  <a:pt x="6249968" y="4242583"/>
                </a:lnTo>
                <a:lnTo>
                  <a:pt x="6272667" y="4202937"/>
                </a:lnTo>
                <a:lnTo>
                  <a:pt x="6293033" y="4161857"/>
                </a:lnTo>
                <a:lnTo>
                  <a:pt x="6310976" y="4119436"/>
                </a:lnTo>
                <a:lnTo>
                  <a:pt x="6326405" y="4075761"/>
                </a:lnTo>
                <a:lnTo>
                  <a:pt x="6339231" y="4030924"/>
                </a:lnTo>
                <a:lnTo>
                  <a:pt x="6349363" y="3985014"/>
                </a:lnTo>
                <a:lnTo>
                  <a:pt x="6356712" y="3938122"/>
                </a:lnTo>
                <a:lnTo>
                  <a:pt x="6361188" y="3890337"/>
                </a:lnTo>
                <a:lnTo>
                  <a:pt x="6362700" y="3841750"/>
                </a:lnTo>
                <a:lnTo>
                  <a:pt x="6362700" y="768350"/>
                </a:lnTo>
                <a:lnTo>
                  <a:pt x="6361188" y="719762"/>
                </a:lnTo>
                <a:lnTo>
                  <a:pt x="6356712" y="671977"/>
                </a:lnTo>
                <a:lnTo>
                  <a:pt x="6349363" y="625085"/>
                </a:lnTo>
                <a:lnTo>
                  <a:pt x="6339231" y="579175"/>
                </a:lnTo>
                <a:lnTo>
                  <a:pt x="6326405" y="534338"/>
                </a:lnTo>
                <a:lnTo>
                  <a:pt x="6310976" y="490663"/>
                </a:lnTo>
                <a:lnTo>
                  <a:pt x="6293033" y="448242"/>
                </a:lnTo>
                <a:lnTo>
                  <a:pt x="6272667" y="407162"/>
                </a:lnTo>
                <a:lnTo>
                  <a:pt x="6249968" y="367516"/>
                </a:lnTo>
                <a:lnTo>
                  <a:pt x="6225026" y="329393"/>
                </a:lnTo>
                <a:lnTo>
                  <a:pt x="6197930" y="292882"/>
                </a:lnTo>
                <a:lnTo>
                  <a:pt x="6168771" y="258074"/>
                </a:lnTo>
                <a:lnTo>
                  <a:pt x="6137640" y="225059"/>
                </a:lnTo>
                <a:lnTo>
                  <a:pt x="6104625" y="193928"/>
                </a:lnTo>
                <a:lnTo>
                  <a:pt x="6069817" y="164769"/>
                </a:lnTo>
                <a:lnTo>
                  <a:pt x="6033306" y="137673"/>
                </a:lnTo>
                <a:lnTo>
                  <a:pt x="5995183" y="112731"/>
                </a:lnTo>
                <a:lnTo>
                  <a:pt x="5955537" y="90032"/>
                </a:lnTo>
                <a:lnTo>
                  <a:pt x="5914457" y="69666"/>
                </a:lnTo>
                <a:lnTo>
                  <a:pt x="5872036" y="51723"/>
                </a:lnTo>
                <a:lnTo>
                  <a:pt x="5828361" y="36294"/>
                </a:lnTo>
                <a:lnTo>
                  <a:pt x="5783524" y="23468"/>
                </a:lnTo>
                <a:lnTo>
                  <a:pt x="5737614" y="13336"/>
                </a:lnTo>
                <a:lnTo>
                  <a:pt x="5690722" y="5987"/>
                </a:lnTo>
                <a:lnTo>
                  <a:pt x="5642937" y="1511"/>
                </a:lnTo>
                <a:lnTo>
                  <a:pt x="5594350" y="0"/>
                </a:lnTo>
                <a:close/>
              </a:path>
            </a:pathLst>
          </a:custGeom>
          <a:solidFill>
            <a:srgbClr val="F1BBCD"/>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384;p15"/>
          <p:cNvSpPr/>
          <p:nvPr/>
        </p:nvSpPr>
        <p:spPr>
          <a:xfrm>
            <a:off x="771144" y="1162811"/>
            <a:ext cx="6362700" cy="4610100"/>
          </a:xfrm>
          <a:custGeom>
            <a:avLst/>
            <a:gdLst/>
            <a:ahLst/>
            <a:cxnLst/>
            <a:rect l="l" t="t" r="r" b="b"/>
            <a:pathLst>
              <a:path w="6362700" h="4610100" extrusionOk="0">
                <a:moveTo>
                  <a:pt x="0" y="768350"/>
                </a:moveTo>
                <a:lnTo>
                  <a:pt x="1511" y="719762"/>
                </a:lnTo>
                <a:lnTo>
                  <a:pt x="5986" y="671977"/>
                </a:lnTo>
                <a:lnTo>
                  <a:pt x="13334" y="625085"/>
                </a:lnTo>
                <a:lnTo>
                  <a:pt x="23466" y="579175"/>
                </a:lnTo>
                <a:lnTo>
                  <a:pt x="36291" y="534338"/>
                </a:lnTo>
                <a:lnTo>
                  <a:pt x="51719" y="490663"/>
                </a:lnTo>
                <a:lnTo>
                  <a:pt x="69660" y="448242"/>
                </a:lnTo>
                <a:lnTo>
                  <a:pt x="90024" y="407162"/>
                </a:lnTo>
                <a:lnTo>
                  <a:pt x="112722" y="367516"/>
                </a:lnTo>
                <a:lnTo>
                  <a:pt x="137663" y="329393"/>
                </a:lnTo>
                <a:lnTo>
                  <a:pt x="164757" y="292882"/>
                </a:lnTo>
                <a:lnTo>
                  <a:pt x="193915" y="258074"/>
                </a:lnTo>
                <a:lnTo>
                  <a:pt x="225045" y="225059"/>
                </a:lnTo>
                <a:lnTo>
                  <a:pt x="258059" y="193928"/>
                </a:lnTo>
                <a:lnTo>
                  <a:pt x="292866" y="164769"/>
                </a:lnTo>
                <a:lnTo>
                  <a:pt x="329376" y="137673"/>
                </a:lnTo>
                <a:lnTo>
                  <a:pt x="367499" y="112731"/>
                </a:lnTo>
                <a:lnTo>
                  <a:pt x="407146" y="90032"/>
                </a:lnTo>
                <a:lnTo>
                  <a:pt x="448225" y="69666"/>
                </a:lnTo>
                <a:lnTo>
                  <a:pt x="490648" y="51723"/>
                </a:lnTo>
                <a:lnTo>
                  <a:pt x="534324" y="36294"/>
                </a:lnTo>
                <a:lnTo>
                  <a:pt x="579163" y="23468"/>
                </a:lnTo>
                <a:lnTo>
                  <a:pt x="625075" y="13336"/>
                </a:lnTo>
                <a:lnTo>
                  <a:pt x="671970" y="5987"/>
                </a:lnTo>
                <a:lnTo>
                  <a:pt x="719758" y="1511"/>
                </a:lnTo>
                <a:lnTo>
                  <a:pt x="768350" y="0"/>
                </a:lnTo>
                <a:lnTo>
                  <a:pt x="5594350" y="0"/>
                </a:lnTo>
                <a:lnTo>
                  <a:pt x="5642937" y="1511"/>
                </a:lnTo>
                <a:lnTo>
                  <a:pt x="5690722" y="5987"/>
                </a:lnTo>
                <a:lnTo>
                  <a:pt x="5737614" y="13336"/>
                </a:lnTo>
                <a:lnTo>
                  <a:pt x="5783524" y="23468"/>
                </a:lnTo>
                <a:lnTo>
                  <a:pt x="5828361" y="36294"/>
                </a:lnTo>
                <a:lnTo>
                  <a:pt x="5872036" y="51723"/>
                </a:lnTo>
                <a:lnTo>
                  <a:pt x="5914457" y="69666"/>
                </a:lnTo>
                <a:lnTo>
                  <a:pt x="5955537" y="90032"/>
                </a:lnTo>
                <a:lnTo>
                  <a:pt x="5995183" y="112731"/>
                </a:lnTo>
                <a:lnTo>
                  <a:pt x="6033306" y="137673"/>
                </a:lnTo>
                <a:lnTo>
                  <a:pt x="6069817" y="164769"/>
                </a:lnTo>
                <a:lnTo>
                  <a:pt x="6104625" y="193928"/>
                </a:lnTo>
                <a:lnTo>
                  <a:pt x="6137640" y="225059"/>
                </a:lnTo>
                <a:lnTo>
                  <a:pt x="6168771" y="258074"/>
                </a:lnTo>
                <a:lnTo>
                  <a:pt x="6197930" y="292882"/>
                </a:lnTo>
                <a:lnTo>
                  <a:pt x="6225026" y="329393"/>
                </a:lnTo>
                <a:lnTo>
                  <a:pt x="6249968" y="367516"/>
                </a:lnTo>
                <a:lnTo>
                  <a:pt x="6272667" y="407162"/>
                </a:lnTo>
                <a:lnTo>
                  <a:pt x="6293033" y="448242"/>
                </a:lnTo>
                <a:lnTo>
                  <a:pt x="6310976" y="490663"/>
                </a:lnTo>
                <a:lnTo>
                  <a:pt x="6326405" y="534338"/>
                </a:lnTo>
                <a:lnTo>
                  <a:pt x="6339231" y="579175"/>
                </a:lnTo>
                <a:lnTo>
                  <a:pt x="6349363" y="625085"/>
                </a:lnTo>
                <a:lnTo>
                  <a:pt x="6356712" y="671977"/>
                </a:lnTo>
                <a:lnTo>
                  <a:pt x="6361188" y="719762"/>
                </a:lnTo>
                <a:lnTo>
                  <a:pt x="6362700" y="768350"/>
                </a:lnTo>
                <a:lnTo>
                  <a:pt x="6362700" y="3841750"/>
                </a:lnTo>
                <a:lnTo>
                  <a:pt x="6361188" y="3890337"/>
                </a:lnTo>
                <a:lnTo>
                  <a:pt x="6356712" y="3938122"/>
                </a:lnTo>
                <a:lnTo>
                  <a:pt x="6349363" y="3985014"/>
                </a:lnTo>
                <a:lnTo>
                  <a:pt x="6339231" y="4030924"/>
                </a:lnTo>
                <a:lnTo>
                  <a:pt x="6326405" y="4075761"/>
                </a:lnTo>
                <a:lnTo>
                  <a:pt x="6310976" y="4119436"/>
                </a:lnTo>
                <a:lnTo>
                  <a:pt x="6293033" y="4161857"/>
                </a:lnTo>
                <a:lnTo>
                  <a:pt x="6272667" y="4202937"/>
                </a:lnTo>
                <a:lnTo>
                  <a:pt x="6249968" y="4242583"/>
                </a:lnTo>
                <a:lnTo>
                  <a:pt x="6225026" y="4280706"/>
                </a:lnTo>
                <a:lnTo>
                  <a:pt x="6197930" y="4317217"/>
                </a:lnTo>
                <a:lnTo>
                  <a:pt x="6168771" y="4352025"/>
                </a:lnTo>
                <a:lnTo>
                  <a:pt x="6137640" y="4385040"/>
                </a:lnTo>
                <a:lnTo>
                  <a:pt x="6104625" y="4416171"/>
                </a:lnTo>
                <a:lnTo>
                  <a:pt x="6069817" y="4445330"/>
                </a:lnTo>
                <a:lnTo>
                  <a:pt x="6033306" y="4472426"/>
                </a:lnTo>
                <a:lnTo>
                  <a:pt x="5995183" y="4497368"/>
                </a:lnTo>
                <a:lnTo>
                  <a:pt x="5955537" y="4520067"/>
                </a:lnTo>
                <a:lnTo>
                  <a:pt x="5914457" y="4540433"/>
                </a:lnTo>
                <a:lnTo>
                  <a:pt x="5872036" y="4558376"/>
                </a:lnTo>
                <a:lnTo>
                  <a:pt x="5828361" y="4573805"/>
                </a:lnTo>
                <a:lnTo>
                  <a:pt x="5783524" y="4586631"/>
                </a:lnTo>
                <a:lnTo>
                  <a:pt x="5737614" y="4596763"/>
                </a:lnTo>
                <a:lnTo>
                  <a:pt x="5690722" y="4604112"/>
                </a:lnTo>
                <a:lnTo>
                  <a:pt x="5642937" y="4608588"/>
                </a:lnTo>
                <a:lnTo>
                  <a:pt x="5594350" y="4610100"/>
                </a:lnTo>
                <a:lnTo>
                  <a:pt x="768350" y="4610100"/>
                </a:lnTo>
                <a:lnTo>
                  <a:pt x="719758" y="4608588"/>
                </a:lnTo>
                <a:lnTo>
                  <a:pt x="671970" y="4604112"/>
                </a:lnTo>
                <a:lnTo>
                  <a:pt x="625075" y="4596763"/>
                </a:lnTo>
                <a:lnTo>
                  <a:pt x="579163" y="4586631"/>
                </a:lnTo>
                <a:lnTo>
                  <a:pt x="534324" y="4573805"/>
                </a:lnTo>
                <a:lnTo>
                  <a:pt x="490648" y="4558376"/>
                </a:lnTo>
                <a:lnTo>
                  <a:pt x="448225" y="4540433"/>
                </a:lnTo>
                <a:lnTo>
                  <a:pt x="407146" y="4520067"/>
                </a:lnTo>
                <a:lnTo>
                  <a:pt x="367499" y="4497368"/>
                </a:lnTo>
                <a:lnTo>
                  <a:pt x="329376" y="4472426"/>
                </a:lnTo>
                <a:lnTo>
                  <a:pt x="292866" y="4445330"/>
                </a:lnTo>
                <a:lnTo>
                  <a:pt x="258059" y="4416171"/>
                </a:lnTo>
                <a:lnTo>
                  <a:pt x="225045" y="4385040"/>
                </a:lnTo>
                <a:lnTo>
                  <a:pt x="193915" y="4352025"/>
                </a:lnTo>
                <a:lnTo>
                  <a:pt x="164757" y="4317217"/>
                </a:lnTo>
                <a:lnTo>
                  <a:pt x="137663" y="4280706"/>
                </a:lnTo>
                <a:lnTo>
                  <a:pt x="112722" y="4242583"/>
                </a:lnTo>
                <a:lnTo>
                  <a:pt x="90024" y="4202937"/>
                </a:lnTo>
                <a:lnTo>
                  <a:pt x="69660" y="4161857"/>
                </a:lnTo>
                <a:lnTo>
                  <a:pt x="51719" y="4119436"/>
                </a:lnTo>
                <a:lnTo>
                  <a:pt x="36291" y="4075761"/>
                </a:lnTo>
                <a:lnTo>
                  <a:pt x="23466" y="4030924"/>
                </a:lnTo>
                <a:lnTo>
                  <a:pt x="13334" y="3985014"/>
                </a:lnTo>
                <a:lnTo>
                  <a:pt x="5986" y="3938122"/>
                </a:lnTo>
                <a:lnTo>
                  <a:pt x="1511" y="3890337"/>
                </a:lnTo>
                <a:lnTo>
                  <a:pt x="0" y="3841750"/>
                </a:lnTo>
                <a:lnTo>
                  <a:pt x="0" y="768350"/>
                </a:lnTo>
                <a:close/>
              </a:path>
            </a:pathLst>
          </a:custGeom>
          <a:noFill/>
          <a:ln w="12175"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385;p15"/>
          <p:cNvSpPr/>
          <p:nvPr/>
        </p:nvSpPr>
        <p:spPr>
          <a:xfrm>
            <a:off x="1266444" y="1810511"/>
            <a:ext cx="5867400" cy="3962400"/>
          </a:xfrm>
          <a:custGeom>
            <a:avLst/>
            <a:gdLst/>
            <a:ahLst/>
            <a:cxnLst/>
            <a:rect l="l" t="t" r="r" b="b"/>
            <a:pathLst>
              <a:path w="5867400" h="3962400" extrusionOk="0">
                <a:moveTo>
                  <a:pt x="5207000" y="0"/>
                </a:moveTo>
                <a:lnTo>
                  <a:pt x="660400" y="0"/>
                </a:lnTo>
                <a:lnTo>
                  <a:pt x="613235" y="1658"/>
                </a:lnTo>
                <a:lnTo>
                  <a:pt x="566965" y="6557"/>
                </a:lnTo>
                <a:lnTo>
                  <a:pt x="521703" y="14587"/>
                </a:lnTo>
                <a:lnTo>
                  <a:pt x="477559" y="25635"/>
                </a:lnTo>
                <a:lnTo>
                  <a:pt x="434646" y="39589"/>
                </a:lnTo>
                <a:lnTo>
                  <a:pt x="393075" y="56338"/>
                </a:lnTo>
                <a:lnTo>
                  <a:pt x="352958" y="75770"/>
                </a:lnTo>
                <a:lnTo>
                  <a:pt x="314407" y="97773"/>
                </a:lnTo>
                <a:lnTo>
                  <a:pt x="277533" y="122236"/>
                </a:lnTo>
                <a:lnTo>
                  <a:pt x="242448" y="149047"/>
                </a:lnTo>
                <a:lnTo>
                  <a:pt x="209265" y="178094"/>
                </a:lnTo>
                <a:lnTo>
                  <a:pt x="178094" y="209265"/>
                </a:lnTo>
                <a:lnTo>
                  <a:pt x="149047" y="242448"/>
                </a:lnTo>
                <a:lnTo>
                  <a:pt x="122236" y="277533"/>
                </a:lnTo>
                <a:lnTo>
                  <a:pt x="97773" y="314407"/>
                </a:lnTo>
                <a:lnTo>
                  <a:pt x="75770" y="352958"/>
                </a:lnTo>
                <a:lnTo>
                  <a:pt x="56338" y="393075"/>
                </a:lnTo>
                <a:lnTo>
                  <a:pt x="39589" y="434646"/>
                </a:lnTo>
                <a:lnTo>
                  <a:pt x="25635" y="477559"/>
                </a:lnTo>
                <a:lnTo>
                  <a:pt x="14587" y="521703"/>
                </a:lnTo>
                <a:lnTo>
                  <a:pt x="6557" y="566965"/>
                </a:lnTo>
                <a:lnTo>
                  <a:pt x="1658" y="613235"/>
                </a:lnTo>
                <a:lnTo>
                  <a:pt x="0" y="660400"/>
                </a:lnTo>
                <a:lnTo>
                  <a:pt x="0" y="3302000"/>
                </a:lnTo>
                <a:lnTo>
                  <a:pt x="1658" y="3349164"/>
                </a:lnTo>
                <a:lnTo>
                  <a:pt x="6557" y="3395434"/>
                </a:lnTo>
                <a:lnTo>
                  <a:pt x="14587" y="3440696"/>
                </a:lnTo>
                <a:lnTo>
                  <a:pt x="25635" y="3484840"/>
                </a:lnTo>
                <a:lnTo>
                  <a:pt x="39589" y="3527753"/>
                </a:lnTo>
                <a:lnTo>
                  <a:pt x="56338" y="3569324"/>
                </a:lnTo>
                <a:lnTo>
                  <a:pt x="75770" y="3609441"/>
                </a:lnTo>
                <a:lnTo>
                  <a:pt x="97773" y="3647992"/>
                </a:lnTo>
                <a:lnTo>
                  <a:pt x="122236" y="3684866"/>
                </a:lnTo>
                <a:lnTo>
                  <a:pt x="149047" y="3719951"/>
                </a:lnTo>
                <a:lnTo>
                  <a:pt x="178094" y="3753134"/>
                </a:lnTo>
                <a:lnTo>
                  <a:pt x="209265" y="3784305"/>
                </a:lnTo>
                <a:lnTo>
                  <a:pt x="242448" y="3813352"/>
                </a:lnTo>
                <a:lnTo>
                  <a:pt x="277533" y="3840163"/>
                </a:lnTo>
                <a:lnTo>
                  <a:pt x="314407" y="3864626"/>
                </a:lnTo>
                <a:lnTo>
                  <a:pt x="352958" y="3886629"/>
                </a:lnTo>
                <a:lnTo>
                  <a:pt x="393075" y="3906061"/>
                </a:lnTo>
                <a:lnTo>
                  <a:pt x="434646" y="3922810"/>
                </a:lnTo>
                <a:lnTo>
                  <a:pt x="477559" y="3936764"/>
                </a:lnTo>
                <a:lnTo>
                  <a:pt x="521703" y="3947812"/>
                </a:lnTo>
                <a:lnTo>
                  <a:pt x="566965" y="3955842"/>
                </a:lnTo>
                <a:lnTo>
                  <a:pt x="613235" y="3960741"/>
                </a:lnTo>
                <a:lnTo>
                  <a:pt x="660400" y="3962400"/>
                </a:lnTo>
                <a:lnTo>
                  <a:pt x="5207000" y="3962400"/>
                </a:lnTo>
                <a:lnTo>
                  <a:pt x="5254164" y="3960741"/>
                </a:lnTo>
                <a:lnTo>
                  <a:pt x="5300434" y="3955842"/>
                </a:lnTo>
                <a:lnTo>
                  <a:pt x="5345696" y="3947812"/>
                </a:lnTo>
                <a:lnTo>
                  <a:pt x="5389840" y="3936764"/>
                </a:lnTo>
                <a:lnTo>
                  <a:pt x="5432753" y="3922810"/>
                </a:lnTo>
                <a:lnTo>
                  <a:pt x="5474324" y="3906061"/>
                </a:lnTo>
                <a:lnTo>
                  <a:pt x="5514441" y="3886629"/>
                </a:lnTo>
                <a:lnTo>
                  <a:pt x="5552992" y="3864626"/>
                </a:lnTo>
                <a:lnTo>
                  <a:pt x="5589866" y="3840163"/>
                </a:lnTo>
                <a:lnTo>
                  <a:pt x="5624951" y="3813352"/>
                </a:lnTo>
                <a:lnTo>
                  <a:pt x="5658134" y="3784305"/>
                </a:lnTo>
                <a:lnTo>
                  <a:pt x="5689305" y="3753134"/>
                </a:lnTo>
                <a:lnTo>
                  <a:pt x="5718352" y="3719951"/>
                </a:lnTo>
                <a:lnTo>
                  <a:pt x="5745163" y="3684866"/>
                </a:lnTo>
                <a:lnTo>
                  <a:pt x="5769626" y="3647992"/>
                </a:lnTo>
                <a:lnTo>
                  <a:pt x="5791629" y="3609441"/>
                </a:lnTo>
                <a:lnTo>
                  <a:pt x="5811061" y="3569324"/>
                </a:lnTo>
                <a:lnTo>
                  <a:pt x="5827810" y="3527753"/>
                </a:lnTo>
                <a:lnTo>
                  <a:pt x="5841764" y="3484840"/>
                </a:lnTo>
                <a:lnTo>
                  <a:pt x="5852812" y="3440696"/>
                </a:lnTo>
                <a:lnTo>
                  <a:pt x="5860842" y="3395434"/>
                </a:lnTo>
                <a:lnTo>
                  <a:pt x="5865741" y="3349164"/>
                </a:lnTo>
                <a:lnTo>
                  <a:pt x="5867400" y="3302000"/>
                </a:lnTo>
                <a:lnTo>
                  <a:pt x="5867400" y="660400"/>
                </a:lnTo>
                <a:lnTo>
                  <a:pt x="5865741" y="613235"/>
                </a:lnTo>
                <a:lnTo>
                  <a:pt x="5860842" y="566965"/>
                </a:lnTo>
                <a:lnTo>
                  <a:pt x="5852812" y="521703"/>
                </a:lnTo>
                <a:lnTo>
                  <a:pt x="5841764" y="477559"/>
                </a:lnTo>
                <a:lnTo>
                  <a:pt x="5827810" y="434646"/>
                </a:lnTo>
                <a:lnTo>
                  <a:pt x="5811061" y="393075"/>
                </a:lnTo>
                <a:lnTo>
                  <a:pt x="5791629" y="352958"/>
                </a:lnTo>
                <a:lnTo>
                  <a:pt x="5769626" y="314407"/>
                </a:lnTo>
                <a:lnTo>
                  <a:pt x="5745163" y="277533"/>
                </a:lnTo>
                <a:lnTo>
                  <a:pt x="5718352" y="242448"/>
                </a:lnTo>
                <a:lnTo>
                  <a:pt x="5689305" y="209265"/>
                </a:lnTo>
                <a:lnTo>
                  <a:pt x="5658134" y="178094"/>
                </a:lnTo>
                <a:lnTo>
                  <a:pt x="5624951" y="149047"/>
                </a:lnTo>
                <a:lnTo>
                  <a:pt x="5589866" y="122236"/>
                </a:lnTo>
                <a:lnTo>
                  <a:pt x="5552992" y="97773"/>
                </a:lnTo>
                <a:lnTo>
                  <a:pt x="5514441" y="75770"/>
                </a:lnTo>
                <a:lnTo>
                  <a:pt x="5474324" y="56338"/>
                </a:lnTo>
                <a:lnTo>
                  <a:pt x="5432753" y="39589"/>
                </a:lnTo>
                <a:lnTo>
                  <a:pt x="5389840" y="25635"/>
                </a:lnTo>
                <a:lnTo>
                  <a:pt x="5345696" y="14587"/>
                </a:lnTo>
                <a:lnTo>
                  <a:pt x="5300434" y="6557"/>
                </a:lnTo>
                <a:lnTo>
                  <a:pt x="5254164" y="1658"/>
                </a:lnTo>
                <a:lnTo>
                  <a:pt x="5207000" y="0"/>
                </a:lnTo>
                <a:close/>
              </a:path>
            </a:pathLst>
          </a:custGeom>
          <a:solidFill>
            <a:srgbClr val="EA95A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386;p15"/>
          <p:cNvSpPr/>
          <p:nvPr/>
        </p:nvSpPr>
        <p:spPr>
          <a:xfrm>
            <a:off x="1266444" y="1810511"/>
            <a:ext cx="5867400" cy="3962400"/>
          </a:xfrm>
          <a:custGeom>
            <a:avLst/>
            <a:gdLst/>
            <a:ahLst/>
            <a:cxnLst/>
            <a:rect l="l" t="t" r="r" b="b"/>
            <a:pathLst>
              <a:path w="5867400" h="3962400" extrusionOk="0">
                <a:moveTo>
                  <a:pt x="0" y="660400"/>
                </a:moveTo>
                <a:lnTo>
                  <a:pt x="1658" y="613235"/>
                </a:lnTo>
                <a:lnTo>
                  <a:pt x="6557" y="566965"/>
                </a:lnTo>
                <a:lnTo>
                  <a:pt x="14587" y="521703"/>
                </a:lnTo>
                <a:lnTo>
                  <a:pt x="25635" y="477559"/>
                </a:lnTo>
                <a:lnTo>
                  <a:pt x="39589" y="434646"/>
                </a:lnTo>
                <a:lnTo>
                  <a:pt x="56338" y="393075"/>
                </a:lnTo>
                <a:lnTo>
                  <a:pt x="75770" y="352958"/>
                </a:lnTo>
                <a:lnTo>
                  <a:pt x="97773" y="314407"/>
                </a:lnTo>
                <a:lnTo>
                  <a:pt x="122236" y="277533"/>
                </a:lnTo>
                <a:lnTo>
                  <a:pt x="149047" y="242448"/>
                </a:lnTo>
                <a:lnTo>
                  <a:pt x="178094" y="209265"/>
                </a:lnTo>
                <a:lnTo>
                  <a:pt x="209265" y="178094"/>
                </a:lnTo>
                <a:lnTo>
                  <a:pt x="242448" y="149047"/>
                </a:lnTo>
                <a:lnTo>
                  <a:pt x="277533" y="122236"/>
                </a:lnTo>
                <a:lnTo>
                  <a:pt x="314407" y="97773"/>
                </a:lnTo>
                <a:lnTo>
                  <a:pt x="352958" y="75770"/>
                </a:lnTo>
                <a:lnTo>
                  <a:pt x="393075" y="56338"/>
                </a:lnTo>
                <a:lnTo>
                  <a:pt x="434646" y="39589"/>
                </a:lnTo>
                <a:lnTo>
                  <a:pt x="477559" y="25635"/>
                </a:lnTo>
                <a:lnTo>
                  <a:pt x="521703" y="14587"/>
                </a:lnTo>
                <a:lnTo>
                  <a:pt x="566965" y="6557"/>
                </a:lnTo>
                <a:lnTo>
                  <a:pt x="613235" y="1658"/>
                </a:lnTo>
                <a:lnTo>
                  <a:pt x="660400" y="0"/>
                </a:lnTo>
                <a:lnTo>
                  <a:pt x="5207000" y="0"/>
                </a:lnTo>
                <a:lnTo>
                  <a:pt x="5254164" y="1658"/>
                </a:lnTo>
                <a:lnTo>
                  <a:pt x="5300434" y="6557"/>
                </a:lnTo>
                <a:lnTo>
                  <a:pt x="5345696" y="14587"/>
                </a:lnTo>
                <a:lnTo>
                  <a:pt x="5389840" y="25635"/>
                </a:lnTo>
                <a:lnTo>
                  <a:pt x="5432753" y="39589"/>
                </a:lnTo>
                <a:lnTo>
                  <a:pt x="5474324" y="56338"/>
                </a:lnTo>
                <a:lnTo>
                  <a:pt x="5514441" y="75770"/>
                </a:lnTo>
                <a:lnTo>
                  <a:pt x="5552992" y="97773"/>
                </a:lnTo>
                <a:lnTo>
                  <a:pt x="5589866" y="122236"/>
                </a:lnTo>
                <a:lnTo>
                  <a:pt x="5624951" y="149047"/>
                </a:lnTo>
                <a:lnTo>
                  <a:pt x="5658134" y="178094"/>
                </a:lnTo>
                <a:lnTo>
                  <a:pt x="5689305" y="209265"/>
                </a:lnTo>
                <a:lnTo>
                  <a:pt x="5718352" y="242448"/>
                </a:lnTo>
                <a:lnTo>
                  <a:pt x="5745163" y="277533"/>
                </a:lnTo>
                <a:lnTo>
                  <a:pt x="5769626" y="314407"/>
                </a:lnTo>
                <a:lnTo>
                  <a:pt x="5791629" y="352958"/>
                </a:lnTo>
                <a:lnTo>
                  <a:pt x="5811061" y="393075"/>
                </a:lnTo>
                <a:lnTo>
                  <a:pt x="5827810" y="434646"/>
                </a:lnTo>
                <a:lnTo>
                  <a:pt x="5841764" y="477559"/>
                </a:lnTo>
                <a:lnTo>
                  <a:pt x="5852812" y="521703"/>
                </a:lnTo>
                <a:lnTo>
                  <a:pt x="5860842" y="566965"/>
                </a:lnTo>
                <a:lnTo>
                  <a:pt x="5865741" y="613235"/>
                </a:lnTo>
                <a:lnTo>
                  <a:pt x="5867400" y="660400"/>
                </a:lnTo>
                <a:lnTo>
                  <a:pt x="5867400" y="3302000"/>
                </a:lnTo>
                <a:lnTo>
                  <a:pt x="5865741" y="3349164"/>
                </a:lnTo>
                <a:lnTo>
                  <a:pt x="5860842" y="3395434"/>
                </a:lnTo>
                <a:lnTo>
                  <a:pt x="5852812" y="3440696"/>
                </a:lnTo>
                <a:lnTo>
                  <a:pt x="5841764" y="3484840"/>
                </a:lnTo>
                <a:lnTo>
                  <a:pt x="5827810" y="3527753"/>
                </a:lnTo>
                <a:lnTo>
                  <a:pt x="5811061" y="3569324"/>
                </a:lnTo>
                <a:lnTo>
                  <a:pt x="5791629" y="3609441"/>
                </a:lnTo>
                <a:lnTo>
                  <a:pt x="5769626" y="3647992"/>
                </a:lnTo>
                <a:lnTo>
                  <a:pt x="5745163" y="3684866"/>
                </a:lnTo>
                <a:lnTo>
                  <a:pt x="5718352" y="3719951"/>
                </a:lnTo>
                <a:lnTo>
                  <a:pt x="5689305" y="3753134"/>
                </a:lnTo>
                <a:lnTo>
                  <a:pt x="5658134" y="3784305"/>
                </a:lnTo>
                <a:lnTo>
                  <a:pt x="5624951" y="3813352"/>
                </a:lnTo>
                <a:lnTo>
                  <a:pt x="5589866" y="3840163"/>
                </a:lnTo>
                <a:lnTo>
                  <a:pt x="5552992" y="3864626"/>
                </a:lnTo>
                <a:lnTo>
                  <a:pt x="5514441" y="3886629"/>
                </a:lnTo>
                <a:lnTo>
                  <a:pt x="5474324" y="3906061"/>
                </a:lnTo>
                <a:lnTo>
                  <a:pt x="5432753" y="3922810"/>
                </a:lnTo>
                <a:lnTo>
                  <a:pt x="5389840" y="3936764"/>
                </a:lnTo>
                <a:lnTo>
                  <a:pt x="5345696" y="3947812"/>
                </a:lnTo>
                <a:lnTo>
                  <a:pt x="5300434" y="3955842"/>
                </a:lnTo>
                <a:lnTo>
                  <a:pt x="5254164" y="3960741"/>
                </a:lnTo>
                <a:lnTo>
                  <a:pt x="5207000" y="3962400"/>
                </a:lnTo>
                <a:lnTo>
                  <a:pt x="660400" y="3962400"/>
                </a:lnTo>
                <a:lnTo>
                  <a:pt x="613235" y="3960741"/>
                </a:lnTo>
                <a:lnTo>
                  <a:pt x="566965" y="3955842"/>
                </a:lnTo>
                <a:lnTo>
                  <a:pt x="521703" y="3947812"/>
                </a:lnTo>
                <a:lnTo>
                  <a:pt x="477559" y="3936764"/>
                </a:lnTo>
                <a:lnTo>
                  <a:pt x="434646" y="3922810"/>
                </a:lnTo>
                <a:lnTo>
                  <a:pt x="393075" y="3906061"/>
                </a:lnTo>
                <a:lnTo>
                  <a:pt x="352958" y="3886629"/>
                </a:lnTo>
                <a:lnTo>
                  <a:pt x="314407" y="3864626"/>
                </a:lnTo>
                <a:lnTo>
                  <a:pt x="277533" y="3840163"/>
                </a:lnTo>
                <a:lnTo>
                  <a:pt x="242448" y="3813352"/>
                </a:lnTo>
                <a:lnTo>
                  <a:pt x="209265" y="3784305"/>
                </a:lnTo>
                <a:lnTo>
                  <a:pt x="178094" y="3753134"/>
                </a:lnTo>
                <a:lnTo>
                  <a:pt x="149047" y="3719951"/>
                </a:lnTo>
                <a:lnTo>
                  <a:pt x="122236" y="3684866"/>
                </a:lnTo>
                <a:lnTo>
                  <a:pt x="97773" y="3647992"/>
                </a:lnTo>
                <a:lnTo>
                  <a:pt x="75770" y="3609441"/>
                </a:lnTo>
                <a:lnTo>
                  <a:pt x="56338" y="3569324"/>
                </a:lnTo>
                <a:lnTo>
                  <a:pt x="39589" y="3527753"/>
                </a:lnTo>
                <a:lnTo>
                  <a:pt x="25635" y="3484840"/>
                </a:lnTo>
                <a:lnTo>
                  <a:pt x="14587" y="3440696"/>
                </a:lnTo>
                <a:lnTo>
                  <a:pt x="6557" y="3395434"/>
                </a:lnTo>
                <a:lnTo>
                  <a:pt x="1658" y="3349164"/>
                </a:lnTo>
                <a:lnTo>
                  <a:pt x="0" y="3302000"/>
                </a:lnTo>
                <a:lnTo>
                  <a:pt x="0" y="660400"/>
                </a:lnTo>
                <a:close/>
              </a:path>
            </a:pathLst>
          </a:custGeom>
          <a:noFill/>
          <a:ln w="12175"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5"/>
          <p:cNvSpPr/>
          <p:nvPr/>
        </p:nvSpPr>
        <p:spPr>
          <a:xfrm>
            <a:off x="1705355" y="2429255"/>
            <a:ext cx="5428615" cy="3343910"/>
          </a:xfrm>
          <a:custGeom>
            <a:avLst/>
            <a:gdLst/>
            <a:ahLst/>
            <a:cxnLst/>
            <a:rect l="l" t="t" r="r" b="b"/>
            <a:pathLst>
              <a:path w="5428615" h="3343910" extrusionOk="0">
                <a:moveTo>
                  <a:pt x="4871212" y="0"/>
                </a:moveTo>
                <a:lnTo>
                  <a:pt x="557276" y="0"/>
                </a:lnTo>
                <a:lnTo>
                  <a:pt x="509199" y="2045"/>
                </a:lnTo>
                <a:lnTo>
                  <a:pt x="462257" y="8072"/>
                </a:lnTo>
                <a:lnTo>
                  <a:pt x="416617" y="17911"/>
                </a:lnTo>
                <a:lnTo>
                  <a:pt x="372445" y="31396"/>
                </a:lnTo>
                <a:lnTo>
                  <a:pt x="329910" y="48358"/>
                </a:lnTo>
                <a:lnTo>
                  <a:pt x="289179" y="68631"/>
                </a:lnTo>
                <a:lnTo>
                  <a:pt x="250419" y="92048"/>
                </a:lnTo>
                <a:lnTo>
                  <a:pt x="213798" y="118440"/>
                </a:lnTo>
                <a:lnTo>
                  <a:pt x="179483" y="147641"/>
                </a:lnTo>
                <a:lnTo>
                  <a:pt x="147641" y="179483"/>
                </a:lnTo>
                <a:lnTo>
                  <a:pt x="118440" y="213798"/>
                </a:lnTo>
                <a:lnTo>
                  <a:pt x="92048" y="250419"/>
                </a:lnTo>
                <a:lnTo>
                  <a:pt x="68631" y="289179"/>
                </a:lnTo>
                <a:lnTo>
                  <a:pt x="48358" y="329910"/>
                </a:lnTo>
                <a:lnTo>
                  <a:pt x="31396" y="372445"/>
                </a:lnTo>
                <a:lnTo>
                  <a:pt x="17911" y="416617"/>
                </a:lnTo>
                <a:lnTo>
                  <a:pt x="8072" y="462257"/>
                </a:lnTo>
                <a:lnTo>
                  <a:pt x="2045" y="509199"/>
                </a:lnTo>
                <a:lnTo>
                  <a:pt x="0" y="557276"/>
                </a:lnTo>
                <a:lnTo>
                  <a:pt x="0" y="2786380"/>
                </a:lnTo>
                <a:lnTo>
                  <a:pt x="2045" y="2834456"/>
                </a:lnTo>
                <a:lnTo>
                  <a:pt x="8072" y="2881398"/>
                </a:lnTo>
                <a:lnTo>
                  <a:pt x="17911" y="2927038"/>
                </a:lnTo>
                <a:lnTo>
                  <a:pt x="31396" y="2971210"/>
                </a:lnTo>
                <a:lnTo>
                  <a:pt x="48358" y="3013745"/>
                </a:lnTo>
                <a:lnTo>
                  <a:pt x="68631" y="3054476"/>
                </a:lnTo>
                <a:lnTo>
                  <a:pt x="92048" y="3093236"/>
                </a:lnTo>
                <a:lnTo>
                  <a:pt x="118440" y="3129857"/>
                </a:lnTo>
                <a:lnTo>
                  <a:pt x="147641" y="3164172"/>
                </a:lnTo>
                <a:lnTo>
                  <a:pt x="179483" y="3196014"/>
                </a:lnTo>
                <a:lnTo>
                  <a:pt x="213798" y="3225215"/>
                </a:lnTo>
                <a:lnTo>
                  <a:pt x="250419" y="3251607"/>
                </a:lnTo>
                <a:lnTo>
                  <a:pt x="289179" y="3275024"/>
                </a:lnTo>
                <a:lnTo>
                  <a:pt x="329910" y="3295297"/>
                </a:lnTo>
                <a:lnTo>
                  <a:pt x="372445" y="3312259"/>
                </a:lnTo>
                <a:lnTo>
                  <a:pt x="416617" y="3325744"/>
                </a:lnTo>
                <a:lnTo>
                  <a:pt x="462257" y="3335583"/>
                </a:lnTo>
                <a:lnTo>
                  <a:pt x="509199" y="3341610"/>
                </a:lnTo>
                <a:lnTo>
                  <a:pt x="557276" y="3343656"/>
                </a:lnTo>
                <a:lnTo>
                  <a:pt x="4871212" y="3343656"/>
                </a:lnTo>
                <a:lnTo>
                  <a:pt x="4919288" y="3341610"/>
                </a:lnTo>
                <a:lnTo>
                  <a:pt x="4966230" y="3335583"/>
                </a:lnTo>
                <a:lnTo>
                  <a:pt x="5011870" y="3325744"/>
                </a:lnTo>
                <a:lnTo>
                  <a:pt x="5056042" y="3312259"/>
                </a:lnTo>
                <a:lnTo>
                  <a:pt x="5098577" y="3295297"/>
                </a:lnTo>
                <a:lnTo>
                  <a:pt x="5139308" y="3275024"/>
                </a:lnTo>
                <a:lnTo>
                  <a:pt x="5178068" y="3251607"/>
                </a:lnTo>
                <a:lnTo>
                  <a:pt x="5214689" y="3225215"/>
                </a:lnTo>
                <a:lnTo>
                  <a:pt x="5249004" y="3196014"/>
                </a:lnTo>
                <a:lnTo>
                  <a:pt x="5280846" y="3164172"/>
                </a:lnTo>
                <a:lnTo>
                  <a:pt x="5310047" y="3129857"/>
                </a:lnTo>
                <a:lnTo>
                  <a:pt x="5336439" y="3093236"/>
                </a:lnTo>
                <a:lnTo>
                  <a:pt x="5359856" y="3054476"/>
                </a:lnTo>
                <a:lnTo>
                  <a:pt x="5380129" y="3013745"/>
                </a:lnTo>
                <a:lnTo>
                  <a:pt x="5397091" y="2971210"/>
                </a:lnTo>
                <a:lnTo>
                  <a:pt x="5410576" y="2927038"/>
                </a:lnTo>
                <a:lnTo>
                  <a:pt x="5420415" y="2881398"/>
                </a:lnTo>
                <a:lnTo>
                  <a:pt x="5426442" y="2834456"/>
                </a:lnTo>
                <a:lnTo>
                  <a:pt x="5428488" y="2786380"/>
                </a:lnTo>
                <a:lnTo>
                  <a:pt x="5428488" y="557276"/>
                </a:lnTo>
                <a:lnTo>
                  <a:pt x="5426442" y="509199"/>
                </a:lnTo>
                <a:lnTo>
                  <a:pt x="5420415" y="462257"/>
                </a:lnTo>
                <a:lnTo>
                  <a:pt x="5410576" y="416617"/>
                </a:lnTo>
                <a:lnTo>
                  <a:pt x="5397091" y="372445"/>
                </a:lnTo>
                <a:lnTo>
                  <a:pt x="5380129" y="329910"/>
                </a:lnTo>
                <a:lnTo>
                  <a:pt x="5359856" y="289179"/>
                </a:lnTo>
                <a:lnTo>
                  <a:pt x="5336439" y="250419"/>
                </a:lnTo>
                <a:lnTo>
                  <a:pt x="5310047" y="213798"/>
                </a:lnTo>
                <a:lnTo>
                  <a:pt x="5280846" y="179483"/>
                </a:lnTo>
                <a:lnTo>
                  <a:pt x="5249004" y="147641"/>
                </a:lnTo>
                <a:lnTo>
                  <a:pt x="5214689" y="118440"/>
                </a:lnTo>
                <a:lnTo>
                  <a:pt x="5178068" y="92048"/>
                </a:lnTo>
                <a:lnTo>
                  <a:pt x="5139308" y="68631"/>
                </a:lnTo>
                <a:lnTo>
                  <a:pt x="5098577" y="48358"/>
                </a:lnTo>
                <a:lnTo>
                  <a:pt x="5056042" y="31396"/>
                </a:lnTo>
                <a:lnTo>
                  <a:pt x="5011870" y="17911"/>
                </a:lnTo>
                <a:lnTo>
                  <a:pt x="4966230" y="8072"/>
                </a:lnTo>
                <a:lnTo>
                  <a:pt x="4919288" y="2045"/>
                </a:lnTo>
                <a:lnTo>
                  <a:pt x="4871212" y="0"/>
                </a:lnTo>
                <a:close/>
              </a:path>
            </a:pathLst>
          </a:custGeom>
          <a:solidFill>
            <a:srgbClr val="DF668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5"/>
          <p:cNvSpPr/>
          <p:nvPr/>
        </p:nvSpPr>
        <p:spPr>
          <a:xfrm>
            <a:off x="1705355" y="2429255"/>
            <a:ext cx="5428615" cy="3343910"/>
          </a:xfrm>
          <a:custGeom>
            <a:avLst/>
            <a:gdLst/>
            <a:ahLst/>
            <a:cxnLst/>
            <a:rect l="l" t="t" r="r" b="b"/>
            <a:pathLst>
              <a:path w="5428615" h="3343910" extrusionOk="0">
                <a:moveTo>
                  <a:pt x="0" y="557276"/>
                </a:moveTo>
                <a:lnTo>
                  <a:pt x="2045" y="509199"/>
                </a:lnTo>
                <a:lnTo>
                  <a:pt x="8072" y="462257"/>
                </a:lnTo>
                <a:lnTo>
                  <a:pt x="17911" y="416617"/>
                </a:lnTo>
                <a:lnTo>
                  <a:pt x="31396" y="372445"/>
                </a:lnTo>
                <a:lnTo>
                  <a:pt x="48358" y="329910"/>
                </a:lnTo>
                <a:lnTo>
                  <a:pt x="68631" y="289179"/>
                </a:lnTo>
                <a:lnTo>
                  <a:pt x="92048" y="250419"/>
                </a:lnTo>
                <a:lnTo>
                  <a:pt x="118440" y="213798"/>
                </a:lnTo>
                <a:lnTo>
                  <a:pt x="147641" y="179483"/>
                </a:lnTo>
                <a:lnTo>
                  <a:pt x="179483" y="147641"/>
                </a:lnTo>
                <a:lnTo>
                  <a:pt x="213798" y="118440"/>
                </a:lnTo>
                <a:lnTo>
                  <a:pt x="250419" y="92048"/>
                </a:lnTo>
                <a:lnTo>
                  <a:pt x="289179" y="68631"/>
                </a:lnTo>
                <a:lnTo>
                  <a:pt x="329910" y="48358"/>
                </a:lnTo>
                <a:lnTo>
                  <a:pt x="372445" y="31396"/>
                </a:lnTo>
                <a:lnTo>
                  <a:pt x="416617" y="17911"/>
                </a:lnTo>
                <a:lnTo>
                  <a:pt x="462257" y="8072"/>
                </a:lnTo>
                <a:lnTo>
                  <a:pt x="509199" y="2045"/>
                </a:lnTo>
                <a:lnTo>
                  <a:pt x="557276" y="0"/>
                </a:lnTo>
                <a:lnTo>
                  <a:pt x="4871212" y="0"/>
                </a:lnTo>
                <a:lnTo>
                  <a:pt x="4919288" y="2045"/>
                </a:lnTo>
                <a:lnTo>
                  <a:pt x="4966230" y="8072"/>
                </a:lnTo>
                <a:lnTo>
                  <a:pt x="5011870" y="17911"/>
                </a:lnTo>
                <a:lnTo>
                  <a:pt x="5056042" y="31396"/>
                </a:lnTo>
                <a:lnTo>
                  <a:pt x="5098577" y="48358"/>
                </a:lnTo>
                <a:lnTo>
                  <a:pt x="5139308" y="68631"/>
                </a:lnTo>
                <a:lnTo>
                  <a:pt x="5178068" y="92048"/>
                </a:lnTo>
                <a:lnTo>
                  <a:pt x="5214689" y="118440"/>
                </a:lnTo>
                <a:lnTo>
                  <a:pt x="5249004" y="147641"/>
                </a:lnTo>
                <a:lnTo>
                  <a:pt x="5280846" y="179483"/>
                </a:lnTo>
                <a:lnTo>
                  <a:pt x="5310047" y="213798"/>
                </a:lnTo>
                <a:lnTo>
                  <a:pt x="5336439" y="250419"/>
                </a:lnTo>
                <a:lnTo>
                  <a:pt x="5359856" y="289179"/>
                </a:lnTo>
                <a:lnTo>
                  <a:pt x="5380129" y="329910"/>
                </a:lnTo>
                <a:lnTo>
                  <a:pt x="5397091" y="372445"/>
                </a:lnTo>
                <a:lnTo>
                  <a:pt x="5410576" y="416617"/>
                </a:lnTo>
                <a:lnTo>
                  <a:pt x="5420415" y="462257"/>
                </a:lnTo>
                <a:lnTo>
                  <a:pt x="5426442" y="509199"/>
                </a:lnTo>
                <a:lnTo>
                  <a:pt x="5428488" y="557276"/>
                </a:lnTo>
                <a:lnTo>
                  <a:pt x="5428488" y="2786380"/>
                </a:lnTo>
                <a:lnTo>
                  <a:pt x="5426442" y="2834456"/>
                </a:lnTo>
                <a:lnTo>
                  <a:pt x="5420415" y="2881398"/>
                </a:lnTo>
                <a:lnTo>
                  <a:pt x="5410576" y="2927038"/>
                </a:lnTo>
                <a:lnTo>
                  <a:pt x="5397091" y="2971210"/>
                </a:lnTo>
                <a:lnTo>
                  <a:pt x="5380129" y="3013745"/>
                </a:lnTo>
                <a:lnTo>
                  <a:pt x="5359856" y="3054476"/>
                </a:lnTo>
                <a:lnTo>
                  <a:pt x="5336439" y="3093236"/>
                </a:lnTo>
                <a:lnTo>
                  <a:pt x="5310047" y="3129857"/>
                </a:lnTo>
                <a:lnTo>
                  <a:pt x="5280846" y="3164172"/>
                </a:lnTo>
                <a:lnTo>
                  <a:pt x="5249004" y="3196014"/>
                </a:lnTo>
                <a:lnTo>
                  <a:pt x="5214689" y="3225215"/>
                </a:lnTo>
                <a:lnTo>
                  <a:pt x="5178068" y="3251607"/>
                </a:lnTo>
                <a:lnTo>
                  <a:pt x="5139308" y="3275024"/>
                </a:lnTo>
                <a:lnTo>
                  <a:pt x="5098577" y="3295297"/>
                </a:lnTo>
                <a:lnTo>
                  <a:pt x="5056042" y="3312259"/>
                </a:lnTo>
                <a:lnTo>
                  <a:pt x="5011870" y="3325744"/>
                </a:lnTo>
                <a:lnTo>
                  <a:pt x="4966230" y="3335583"/>
                </a:lnTo>
                <a:lnTo>
                  <a:pt x="4919288" y="3341610"/>
                </a:lnTo>
                <a:lnTo>
                  <a:pt x="4871212" y="3343656"/>
                </a:lnTo>
                <a:lnTo>
                  <a:pt x="557276" y="3343656"/>
                </a:lnTo>
                <a:lnTo>
                  <a:pt x="509199" y="3341610"/>
                </a:lnTo>
                <a:lnTo>
                  <a:pt x="462257" y="3335583"/>
                </a:lnTo>
                <a:lnTo>
                  <a:pt x="416617" y="3325744"/>
                </a:lnTo>
                <a:lnTo>
                  <a:pt x="372445" y="3312259"/>
                </a:lnTo>
                <a:lnTo>
                  <a:pt x="329910" y="3295297"/>
                </a:lnTo>
                <a:lnTo>
                  <a:pt x="289179" y="3275024"/>
                </a:lnTo>
                <a:lnTo>
                  <a:pt x="250419" y="3251607"/>
                </a:lnTo>
                <a:lnTo>
                  <a:pt x="213798" y="3225215"/>
                </a:lnTo>
                <a:lnTo>
                  <a:pt x="179483" y="3196014"/>
                </a:lnTo>
                <a:lnTo>
                  <a:pt x="147641" y="3164172"/>
                </a:lnTo>
                <a:lnTo>
                  <a:pt x="118440" y="3129857"/>
                </a:lnTo>
                <a:lnTo>
                  <a:pt x="92048" y="3093236"/>
                </a:lnTo>
                <a:lnTo>
                  <a:pt x="68631" y="3054476"/>
                </a:lnTo>
                <a:lnTo>
                  <a:pt x="48358" y="3013745"/>
                </a:lnTo>
                <a:lnTo>
                  <a:pt x="31396" y="2971210"/>
                </a:lnTo>
                <a:lnTo>
                  <a:pt x="17911" y="2927038"/>
                </a:lnTo>
                <a:lnTo>
                  <a:pt x="8072" y="2881398"/>
                </a:lnTo>
                <a:lnTo>
                  <a:pt x="2045" y="2834456"/>
                </a:lnTo>
                <a:lnTo>
                  <a:pt x="0" y="2786380"/>
                </a:lnTo>
                <a:lnTo>
                  <a:pt x="0" y="557276"/>
                </a:lnTo>
                <a:close/>
              </a:path>
            </a:pathLst>
          </a:custGeom>
          <a:noFill/>
          <a:ln w="12175"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5"/>
          <p:cNvSpPr/>
          <p:nvPr/>
        </p:nvSpPr>
        <p:spPr>
          <a:xfrm>
            <a:off x="2209800" y="2958083"/>
            <a:ext cx="4924425" cy="2792095"/>
          </a:xfrm>
          <a:custGeom>
            <a:avLst/>
            <a:gdLst/>
            <a:ahLst/>
            <a:cxnLst/>
            <a:rect l="l" t="t" r="r" b="b"/>
            <a:pathLst>
              <a:path w="4924425" h="2792095" extrusionOk="0">
                <a:moveTo>
                  <a:pt x="4458716" y="0"/>
                </a:moveTo>
                <a:lnTo>
                  <a:pt x="465327" y="0"/>
                </a:lnTo>
                <a:lnTo>
                  <a:pt x="417741" y="2401"/>
                </a:lnTo>
                <a:lnTo>
                  <a:pt x="371532" y="9451"/>
                </a:lnTo>
                <a:lnTo>
                  <a:pt x="326933" y="20915"/>
                </a:lnTo>
                <a:lnTo>
                  <a:pt x="284178" y="36560"/>
                </a:lnTo>
                <a:lnTo>
                  <a:pt x="243500" y="56151"/>
                </a:lnTo>
                <a:lnTo>
                  <a:pt x="205134" y="79456"/>
                </a:lnTo>
                <a:lnTo>
                  <a:pt x="169313" y="106240"/>
                </a:lnTo>
                <a:lnTo>
                  <a:pt x="136271" y="136270"/>
                </a:lnTo>
                <a:lnTo>
                  <a:pt x="106240" y="169313"/>
                </a:lnTo>
                <a:lnTo>
                  <a:pt x="79456" y="205134"/>
                </a:lnTo>
                <a:lnTo>
                  <a:pt x="56151" y="243500"/>
                </a:lnTo>
                <a:lnTo>
                  <a:pt x="36560" y="284178"/>
                </a:lnTo>
                <a:lnTo>
                  <a:pt x="20915" y="326933"/>
                </a:lnTo>
                <a:lnTo>
                  <a:pt x="9451" y="371532"/>
                </a:lnTo>
                <a:lnTo>
                  <a:pt x="2401" y="417741"/>
                </a:lnTo>
                <a:lnTo>
                  <a:pt x="0" y="465327"/>
                </a:lnTo>
                <a:lnTo>
                  <a:pt x="0" y="2326640"/>
                </a:lnTo>
                <a:lnTo>
                  <a:pt x="2401" y="2374226"/>
                </a:lnTo>
                <a:lnTo>
                  <a:pt x="9451" y="2420435"/>
                </a:lnTo>
                <a:lnTo>
                  <a:pt x="20915" y="2465034"/>
                </a:lnTo>
                <a:lnTo>
                  <a:pt x="36560" y="2507789"/>
                </a:lnTo>
                <a:lnTo>
                  <a:pt x="56151" y="2548467"/>
                </a:lnTo>
                <a:lnTo>
                  <a:pt x="79456" y="2586833"/>
                </a:lnTo>
                <a:lnTo>
                  <a:pt x="106240" y="2622654"/>
                </a:lnTo>
                <a:lnTo>
                  <a:pt x="136271" y="2655697"/>
                </a:lnTo>
                <a:lnTo>
                  <a:pt x="169313" y="2685727"/>
                </a:lnTo>
                <a:lnTo>
                  <a:pt x="205134" y="2712511"/>
                </a:lnTo>
                <a:lnTo>
                  <a:pt x="243500" y="2735816"/>
                </a:lnTo>
                <a:lnTo>
                  <a:pt x="284178" y="2755407"/>
                </a:lnTo>
                <a:lnTo>
                  <a:pt x="326933" y="2771052"/>
                </a:lnTo>
                <a:lnTo>
                  <a:pt x="371532" y="2782516"/>
                </a:lnTo>
                <a:lnTo>
                  <a:pt x="417741" y="2789566"/>
                </a:lnTo>
                <a:lnTo>
                  <a:pt x="465327" y="2791967"/>
                </a:lnTo>
                <a:lnTo>
                  <a:pt x="4458716" y="2791967"/>
                </a:lnTo>
                <a:lnTo>
                  <a:pt x="4506302" y="2789566"/>
                </a:lnTo>
                <a:lnTo>
                  <a:pt x="4552511" y="2782516"/>
                </a:lnTo>
                <a:lnTo>
                  <a:pt x="4597110" y="2771052"/>
                </a:lnTo>
                <a:lnTo>
                  <a:pt x="4639865" y="2755407"/>
                </a:lnTo>
                <a:lnTo>
                  <a:pt x="4680543" y="2735816"/>
                </a:lnTo>
                <a:lnTo>
                  <a:pt x="4718909" y="2712511"/>
                </a:lnTo>
                <a:lnTo>
                  <a:pt x="4754730" y="2685727"/>
                </a:lnTo>
                <a:lnTo>
                  <a:pt x="4787772" y="2655697"/>
                </a:lnTo>
                <a:lnTo>
                  <a:pt x="4817803" y="2622654"/>
                </a:lnTo>
                <a:lnTo>
                  <a:pt x="4844587" y="2586833"/>
                </a:lnTo>
                <a:lnTo>
                  <a:pt x="4867892" y="2548467"/>
                </a:lnTo>
                <a:lnTo>
                  <a:pt x="4887483" y="2507789"/>
                </a:lnTo>
                <a:lnTo>
                  <a:pt x="4903128" y="2465034"/>
                </a:lnTo>
                <a:lnTo>
                  <a:pt x="4914592" y="2420435"/>
                </a:lnTo>
                <a:lnTo>
                  <a:pt x="4921642" y="2374226"/>
                </a:lnTo>
                <a:lnTo>
                  <a:pt x="4924044" y="2326640"/>
                </a:lnTo>
                <a:lnTo>
                  <a:pt x="4924044" y="465327"/>
                </a:lnTo>
                <a:lnTo>
                  <a:pt x="4921642" y="417741"/>
                </a:lnTo>
                <a:lnTo>
                  <a:pt x="4914592" y="371532"/>
                </a:lnTo>
                <a:lnTo>
                  <a:pt x="4903128" y="326933"/>
                </a:lnTo>
                <a:lnTo>
                  <a:pt x="4887483" y="284178"/>
                </a:lnTo>
                <a:lnTo>
                  <a:pt x="4867892" y="243500"/>
                </a:lnTo>
                <a:lnTo>
                  <a:pt x="4844587" y="205134"/>
                </a:lnTo>
                <a:lnTo>
                  <a:pt x="4817803" y="169313"/>
                </a:lnTo>
                <a:lnTo>
                  <a:pt x="4787772" y="136270"/>
                </a:lnTo>
                <a:lnTo>
                  <a:pt x="4754730" y="106240"/>
                </a:lnTo>
                <a:lnTo>
                  <a:pt x="4718909" y="79456"/>
                </a:lnTo>
                <a:lnTo>
                  <a:pt x="4680543" y="56151"/>
                </a:lnTo>
                <a:lnTo>
                  <a:pt x="4639865" y="36560"/>
                </a:lnTo>
                <a:lnTo>
                  <a:pt x="4597110" y="20915"/>
                </a:lnTo>
                <a:lnTo>
                  <a:pt x="4552511" y="9451"/>
                </a:lnTo>
                <a:lnTo>
                  <a:pt x="4506302" y="2401"/>
                </a:lnTo>
                <a:lnTo>
                  <a:pt x="4458716" y="0"/>
                </a:lnTo>
                <a:close/>
              </a:path>
            </a:pathLst>
          </a:custGeom>
          <a:solidFill>
            <a:srgbClr val="D63C6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5"/>
          <p:cNvSpPr/>
          <p:nvPr/>
        </p:nvSpPr>
        <p:spPr>
          <a:xfrm>
            <a:off x="2209800" y="2958083"/>
            <a:ext cx="4924425" cy="2792095"/>
          </a:xfrm>
          <a:custGeom>
            <a:avLst/>
            <a:gdLst/>
            <a:ahLst/>
            <a:cxnLst/>
            <a:rect l="l" t="t" r="r" b="b"/>
            <a:pathLst>
              <a:path w="4924425" h="2792095" extrusionOk="0">
                <a:moveTo>
                  <a:pt x="0" y="465327"/>
                </a:moveTo>
                <a:lnTo>
                  <a:pt x="2401" y="417741"/>
                </a:lnTo>
                <a:lnTo>
                  <a:pt x="9451" y="371532"/>
                </a:lnTo>
                <a:lnTo>
                  <a:pt x="20915" y="326933"/>
                </a:lnTo>
                <a:lnTo>
                  <a:pt x="36560" y="284178"/>
                </a:lnTo>
                <a:lnTo>
                  <a:pt x="56151" y="243500"/>
                </a:lnTo>
                <a:lnTo>
                  <a:pt x="79456" y="205134"/>
                </a:lnTo>
                <a:lnTo>
                  <a:pt x="106240" y="169313"/>
                </a:lnTo>
                <a:lnTo>
                  <a:pt x="136271" y="136270"/>
                </a:lnTo>
                <a:lnTo>
                  <a:pt x="169313" y="106240"/>
                </a:lnTo>
                <a:lnTo>
                  <a:pt x="205134" y="79456"/>
                </a:lnTo>
                <a:lnTo>
                  <a:pt x="243500" y="56151"/>
                </a:lnTo>
                <a:lnTo>
                  <a:pt x="284178" y="36560"/>
                </a:lnTo>
                <a:lnTo>
                  <a:pt x="326933" y="20915"/>
                </a:lnTo>
                <a:lnTo>
                  <a:pt x="371532" y="9451"/>
                </a:lnTo>
                <a:lnTo>
                  <a:pt x="417741" y="2401"/>
                </a:lnTo>
                <a:lnTo>
                  <a:pt x="465327" y="0"/>
                </a:lnTo>
                <a:lnTo>
                  <a:pt x="4458716" y="0"/>
                </a:lnTo>
                <a:lnTo>
                  <a:pt x="4506302" y="2401"/>
                </a:lnTo>
                <a:lnTo>
                  <a:pt x="4552511" y="9451"/>
                </a:lnTo>
                <a:lnTo>
                  <a:pt x="4597110" y="20915"/>
                </a:lnTo>
                <a:lnTo>
                  <a:pt x="4639865" y="36560"/>
                </a:lnTo>
                <a:lnTo>
                  <a:pt x="4680543" y="56151"/>
                </a:lnTo>
                <a:lnTo>
                  <a:pt x="4718909" y="79456"/>
                </a:lnTo>
                <a:lnTo>
                  <a:pt x="4754730" y="106240"/>
                </a:lnTo>
                <a:lnTo>
                  <a:pt x="4787772" y="136270"/>
                </a:lnTo>
                <a:lnTo>
                  <a:pt x="4817803" y="169313"/>
                </a:lnTo>
                <a:lnTo>
                  <a:pt x="4844587" y="205134"/>
                </a:lnTo>
                <a:lnTo>
                  <a:pt x="4867892" y="243500"/>
                </a:lnTo>
                <a:lnTo>
                  <a:pt x="4887483" y="284178"/>
                </a:lnTo>
                <a:lnTo>
                  <a:pt x="4903128" y="326933"/>
                </a:lnTo>
                <a:lnTo>
                  <a:pt x="4914592" y="371532"/>
                </a:lnTo>
                <a:lnTo>
                  <a:pt x="4921642" y="417741"/>
                </a:lnTo>
                <a:lnTo>
                  <a:pt x="4924044" y="465327"/>
                </a:lnTo>
                <a:lnTo>
                  <a:pt x="4924044" y="2326640"/>
                </a:lnTo>
                <a:lnTo>
                  <a:pt x="4921642" y="2374226"/>
                </a:lnTo>
                <a:lnTo>
                  <a:pt x="4914592" y="2420435"/>
                </a:lnTo>
                <a:lnTo>
                  <a:pt x="4903128" y="2465034"/>
                </a:lnTo>
                <a:lnTo>
                  <a:pt x="4887483" y="2507789"/>
                </a:lnTo>
                <a:lnTo>
                  <a:pt x="4867892" y="2548467"/>
                </a:lnTo>
                <a:lnTo>
                  <a:pt x="4844587" y="2586833"/>
                </a:lnTo>
                <a:lnTo>
                  <a:pt x="4817803" y="2622654"/>
                </a:lnTo>
                <a:lnTo>
                  <a:pt x="4787772" y="2655697"/>
                </a:lnTo>
                <a:lnTo>
                  <a:pt x="4754730" y="2685727"/>
                </a:lnTo>
                <a:lnTo>
                  <a:pt x="4718909" y="2712511"/>
                </a:lnTo>
                <a:lnTo>
                  <a:pt x="4680543" y="2735816"/>
                </a:lnTo>
                <a:lnTo>
                  <a:pt x="4639865" y="2755407"/>
                </a:lnTo>
                <a:lnTo>
                  <a:pt x="4597110" y="2771052"/>
                </a:lnTo>
                <a:lnTo>
                  <a:pt x="4552511" y="2782516"/>
                </a:lnTo>
                <a:lnTo>
                  <a:pt x="4506302" y="2789566"/>
                </a:lnTo>
                <a:lnTo>
                  <a:pt x="4458716" y="2791967"/>
                </a:lnTo>
                <a:lnTo>
                  <a:pt x="465327" y="2791967"/>
                </a:lnTo>
                <a:lnTo>
                  <a:pt x="417741" y="2789566"/>
                </a:lnTo>
                <a:lnTo>
                  <a:pt x="371532" y="2782516"/>
                </a:lnTo>
                <a:lnTo>
                  <a:pt x="326933" y="2771052"/>
                </a:lnTo>
                <a:lnTo>
                  <a:pt x="284178" y="2755407"/>
                </a:lnTo>
                <a:lnTo>
                  <a:pt x="243500" y="2735816"/>
                </a:lnTo>
                <a:lnTo>
                  <a:pt x="205134" y="2712511"/>
                </a:lnTo>
                <a:lnTo>
                  <a:pt x="169313" y="2685727"/>
                </a:lnTo>
                <a:lnTo>
                  <a:pt x="136271" y="2655697"/>
                </a:lnTo>
                <a:lnTo>
                  <a:pt x="106240" y="2622654"/>
                </a:lnTo>
                <a:lnTo>
                  <a:pt x="79456" y="2586833"/>
                </a:lnTo>
                <a:lnTo>
                  <a:pt x="56151" y="2548467"/>
                </a:lnTo>
                <a:lnTo>
                  <a:pt x="36560" y="2507789"/>
                </a:lnTo>
                <a:lnTo>
                  <a:pt x="20915" y="2465034"/>
                </a:lnTo>
                <a:lnTo>
                  <a:pt x="9451" y="2420435"/>
                </a:lnTo>
                <a:lnTo>
                  <a:pt x="2401" y="2374226"/>
                </a:lnTo>
                <a:lnTo>
                  <a:pt x="0" y="2326640"/>
                </a:lnTo>
                <a:lnTo>
                  <a:pt x="0" y="465327"/>
                </a:lnTo>
                <a:close/>
              </a:path>
            </a:pathLst>
          </a:custGeom>
          <a:noFill/>
          <a:ln w="12175"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5"/>
          <p:cNvSpPr txBox="1"/>
          <p:nvPr/>
        </p:nvSpPr>
        <p:spPr>
          <a:xfrm>
            <a:off x="8183880" y="4596384"/>
            <a:ext cx="2910840" cy="595014"/>
          </a:xfrm>
          <a:prstGeom prst="rect">
            <a:avLst/>
          </a:prstGeom>
          <a:solidFill>
            <a:srgbClr val="8B1D40"/>
          </a:solidFill>
          <a:ln>
            <a:noFill/>
          </a:ln>
        </p:spPr>
        <p:txBody>
          <a:bodyPr spcFirstLastPara="1" wrap="square" lIns="0" tIns="223500" rIns="0" bIns="0" anchor="t" anchorCtr="0">
            <a:spAutoFit/>
          </a:bodyPr>
          <a:lstStyle/>
          <a:p>
            <a:pPr marL="212725" marR="0" lvl="0" indent="0" algn="l" rtl="0">
              <a:lnSpc>
                <a:spcPct val="100000"/>
              </a:lnSpc>
              <a:spcBef>
                <a:spcPts val="0"/>
              </a:spcBef>
              <a:spcAft>
                <a:spcPts val="0"/>
              </a:spcAft>
              <a:buNone/>
            </a:pPr>
            <a:r>
              <a:rPr lang="en-US" sz="2400" b="1" dirty="0">
                <a:solidFill>
                  <a:srgbClr val="FFFFFF"/>
                </a:solidFill>
                <a:latin typeface="Calibri"/>
                <a:ea typeface="Calibri"/>
                <a:cs typeface="Calibri"/>
                <a:sym typeface="Calibri"/>
              </a:rPr>
              <a:t>Final # of Stocks: 69</a:t>
            </a:r>
            <a:endParaRPr sz="2400" dirty="0">
              <a:solidFill>
                <a:schemeClr val="dk1"/>
              </a:solidFill>
              <a:latin typeface="Calibri"/>
              <a:ea typeface="Calibri"/>
              <a:cs typeface="Calibri"/>
              <a:sym typeface="Calibri"/>
            </a:endParaRPr>
          </a:p>
        </p:txBody>
      </p:sp>
      <p:sp>
        <p:nvSpPr>
          <p:cNvPr id="392" name="Google Shape;392;p15"/>
          <p:cNvSpPr txBox="1"/>
          <p:nvPr/>
        </p:nvSpPr>
        <p:spPr>
          <a:xfrm>
            <a:off x="1345819" y="1331467"/>
            <a:ext cx="1565910"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chemeClr val="dk1"/>
                </a:solidFill>
                <a:latin typeface="Calibri"/>
                <a:ea typeface="Calibri"/>
                <a:cs typeface="Calibri"/>
                <a:sym typeface="Calibri"/>
              </a:rPr>
              <a:t>Russell 3000</a:t>
            </a:r>
            <a:endParaRPr sz="2400">
              <a:solidFill>
                <a:schemeClr val="dk1"/>
              </a:solidFill>
              <a:latin typeface="Calibri"/>
              <a:ea typeface="Calibri"/>
              <a:cs typeface="Calibri"/>
              <a:sym typeface="Calibri"/>
            </a:endParaRPr>
          </a:p>
        </p:txBody>
      </p:sp>
      <p:sp>
        <p:nvSpPr>
          <p:cNvPr id="393" name="Google Shape;393;p15"/>
          <p:cNvSpPr txBox="1"/>
          <p:nvPr/>
        </p:nvSpPr>
        <p:spPr>
          <a:xfrm>
            <a:off x="1784095" y="1950846"/>
            <a:ext cx="4196081" cy="382156"/>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dirty="0">
                <a:solidFill>
                  <a:schemeClr val="dk1"/>
                </a:solidFill>
                <a:latin typeface="Calibri"/>
                <a:ea typeface="Calibri"/>
                <a:cs typeface="Calibri"/>
                <a:sym typeface="Calibri"/>
              </a:rPr>
              <a:t>$1 - $6 billion market cap</a:t>
            </a:r>
            <a:endParaRPr sz="2400" dirty="0">
              <a:solidFill>
                <a:schemeClr val="dk1"/>
              </a:solidFill>
              <a:latin typeface="Calibri"/>
              <a:ea typeface="Calibri"/>
              <a:cs typeface="Calibri"/>
              <a:sym typeface="Calibri"/>
            </a:endParaRPr>
          </a:p>
        </p:txBody>
      </p:sp>
      <p:sp>
        <p:nvSpPr>
          <p:cNvPr id="394" name="Google Shape;394;p15"/>
          <p:cNvSpPr txBox="1"/>
          <p:nvPr/>
        </p:nvSpPr>
        <p:spPr>
          <a:xfrm>
            <a:off x="2159254" y="2336672"/>
            <a:ext cx="2488565" cy="1120140"/>
          </a:xfrm>
          <a:prstGeom prst="rect">
            <a:avLst/>
          </a:prstGeom>
          <a:noFill/>
          <a:ln>
            <a:noFill/>
          </a:ln>
        </p:spPr>
        <p:txBody>
          <a:bodyPr spcFirstLastPara="1" wrap="square" lIns="0" tIns="193675" rIns="0" bIns="0" anchor="t" anchorCtr="0">
            <a:spAutoFit/>
          </a:bodyPr>
          <a:lstStyle/>
          <a:p>
            <a:pPr marL="12700" marR="0" lvl="0" indent="0" algn="l" rtl="0">
              <a:lnSpc>
                <a:spcPct val="100000"/>
              </a:lnSpc>
              <a:spcBef>
                <a:spcPts val="0"/>
              </a:spcBef>
              <a:spcAft>
                <a:spcPts val="0"/>
              </a:spcAft>
              <a:buNone/>
            </a:pPr>
            <a:r>
              <a:rPr lang="en-US" sz="2400" dirty="0">
                <a:solidFill>
                  <a:schemeClr val="dk1"/>
                </a:solidFill>
                <a:latin typeface="Calibri"/>
                <a:ea typeface="Calibri"/>
                <a:cs typeface="Calibri"/>
                <a:sym typeface="Calibri"/>
              </a:rPr>
              <a:t>Decile 9</a:t>
            </a:r>
            <a:r>
              <a:rPr lang="en-US" sz="2400" baseline="30000" dirty="0">
                <a:solidFill>
                  <a:schemeClr val="dk1"/>
                </a:solidFill>
                <a:latin typeface="Calibri"/>
                <a:ea typeface="Calibri"/>
                <a:cs typeface="Calibri"/>
                <a:sym typeface="Calibri"/>
              </a:rPr>
              <a:t>th</a:t>
            </a:r>
            <a:r>
              <a:rPr lang="en-US" sz="2400" dirty="0">
                <a:solidFill>
                  <a:schemeClr val="dk1"/>
                </a:solidFill>
                <a:latin typeface="Calibri"/>
                <a:ea typeface="Calibri"/>
                <a:cs typeface="Calibri"/>
                <a:sym typeface="Calibri"/>
              </a:rPr>
              <a:t> and 8</a:t>
            </a:r>
            <a:r>
              <a:rPr lang="en-US" sz="2400" baseline="30000" dirty="0">
                <a:solidFill>
                  <a:schemeClr val="dk1"/>
                </a:solidFill>
                <a:latin typeface="Calibri"/>
                <a:ea typeface="Calibri"/>
                <a:cs typeface="Calibri"/>
                <a:sym typeface="Calibri"/>
              </a:rPr>
              <a:t>th</a:t>
            </a:r>
            <a:r>
              <a:rPr lang="en-US"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a:p>
            <a:pPr marL="445769" marR="0" lvl="0" indent="0" algn="l" rtl="0">
              <a:lnSpc>
                <a:spcPct val="100000"/>
              </a:lnSpc>
              <a:spcBef>
                <a:spcPts val="1430"/>
              </a:spcBef>
              <a:spcAft>
                <a:spcPts val="0"/>
              </a:spcAft>
              <a:buNone/>
            </a:pPr>
            <a:r>
              <a:rPr lang="en-US" sz="2400" dirty="0">
                <a:solidFill>
                  <a:schemeClr val="dk1"/>
                </a:solidFill>
                <a:latin typeface="Calibri"/>
                <a:ea typeface="Calibri"/>
                <a:cs typeface="Calibri"/>
                <a:sym typeface="Calibri"/>
              </a:rPr>
              <a:t>News check</a:t>
            </a:r>
            <a:endParaRPr sz="2400" dirty="0">
              <a:solidFill>
                <a:schemeClr val="dk1"/>
              </a:solidFill>
              <a:latin typeface="Calibri"/>
              <a:ea typeface="Calibri"/>
              <a:cs typeface="Calibri"/>
              <a:sym typeface="Calibri"/>
            </a:endParaRPr>
          </a:p>
        </p:txBody>
      </p:sp>
      <p:sp>
        <p:nvSpPr>
          <p:cNvPr id="395" name="Google Shape;395;p15"/>
          <p:cNvSpPr/>
          <p:nvPr/>
        </p:nvSpPr>
        <p:spPr>
          <a:xfrm>
            <a:off x="2894076" y="3611879"/>
            <a:ext cx="4239895" cy="2159635"/>
          </a:xfrm>
          <a:custGeom>
            <a:avLst/>
            <a:gdLst/>
            <a:ahLst/>
            <a:cxnLst/>
            <a:rect l="l" t="t" r="r" b="b"/>
            <a:pathLst>
              <a:path w="4239895" h="2159635" extrusionOk="0">
                <a:moveTo>
                  <a:pt x="3879850" y="0"/>
                </a:moveTo>
                <a:lnTo>
                  <a:pt x="359918" y="0"/>
                </a:lnTo>
                <a:lnTo>
                  <a:pt x="311083" y="3286"/>
                </a:lnTo>
                <a:lnTo>
                  <a:pt x="264245" y="12858"/>
                </a:lnTo>
                <a:lnTo>
                  <a:pt x="219831" y="28287"/>
                </a:lnTo>
                <a:lnTo>
                  <a:pt x="178270" y="49144"/>
                </a:lnTo>
                <a:lnTo>
                  <a:pt x="139992" y="75000"/>
                </a:lnTo>
                <a:lnTo>
                  <a:pt x="105425" y="105425"/>
                </a:lnTo>
                <a:lnTo>
                  <a:pt x="75000" y="139992"/>
                </a:lnTo>
                <a:lnTo>
                  <a:pt x="49144" y="178270"/>
                </a:lnTo>
                <a:lnTo>
                  <a:pt x="28287" y="219831"/>
                </a:lnTo>
                <a:lnTo>
                  <a:pt x="12858" y="264245"/>
                </a:lnTo>
                <a:lnTo>
                  <a:pt x="3286" y="311083"/>
                </a:lnTo>
                <a:lnTo>
                  <a:pt x="0" y="359918"/>
                </a:lnTo>
                <a:lnTo>
                  <a:pt x="0" y="1799590"/>
                </a:lnTo>
                <a:lnTo>
                  <a:pt x="3286" y="1848426"/>
                </a:lnTo>
                <a:lnTo>
                  <a:pt x="12858" y="1895267"/>
                </a:lnTo>
                <a:lnTo>
                  <a:pt x="28287" y="1939682"/>
                </a:lnTo>
                <a:lnTo>
                  <a:pt x="49144" y="1981243"/>
                </a:lnTo>
                <a:lnTo>
                  <a:pt x="75000" y="2019521"/>
                </a:lnTo>
                <a:lnTo>
                  <a:pt x="105425" y="2054086"/>
                </a:lnTo>
                <a:lnTo>
                  <a:pt x="139992" y="2084511"/>
                </a:lnTo>
                <a:lnTo>
                  <a:pt x="178270" y="2110366"/>
                </a:lnTo>
                <a:lnTo>
                  <a:pt x="219831" y="2131222"/>
                </a:lnTo>
                <a:lnTo>
                  <a:pt x="264245" y="2146650"/>
                </a:lnTo>
                <a:lnTo>
                  <a:pt x="311083" y="2156222"/>
                </a:lnTo>
                <a:lnTo>
                  <a:pt x="359918" y="2159508"/>
                </a:lnTo>
                <a:lnTo>
                  <a:pt x="3879850" y="2159508"/>
                </a:lnTo>
                <a:lnTo>
                  <a:pt x="3928684" y="2156222"/>
                </a:lnTo>
                <a:lnTo>
                  <a:pt x="3975522" y="2146650"/>
                </a:lnTo>
                <a:lnTo>
                  <a:pt x="4019936" y="2131222"/>
                </a:lnTo>
                <a:lnTo>
                  <a:pt x="4061497" y="2110366"/>
                </a:lnTo>
                <a:lnTo>
                  <a:pt x="4099775" y="2084511"/>
                </a:lnTo>
                <a:lnTo>
                  <a:pt x="4134342" y="2054086"/>
                </a:lnTo>
                <a:lnTo>
                  <a:pt x="4164767" y="2019521"/>
                </a:lnTo>
                <a:lnTo>
                  <a:pt x="4190623" y="1981243"/>
                </a:lnTo>
                <a:lnTo>
                  <a:pt x="4211480" y="1939682"/>
                </a:lnTo>
                <a:lnTo>
                  <a:pt x="4226909" y="1895267"/>
                </a:lnTo>
                <a:lnTo>
                  <a:pt x="4236481" y="1848426"/>
                </a:lnTo>
                <a:lnTo>
                  <a:pt x="4239768" y="1799590"/>
                </a:lnTo>
                <a:lnTo>
                  <a:pt x="4239768" y="359918"/>
                </a:lnTo>
                <a:lnTo>
                  <a:pt x="4236481" y="311083"/>
                </a:lnTo>
                <a:lnTo>
                  <a:pt x="4226909" y="264245"/>
                </a:lnTo>
                <a:lnTo>
                  <a:pt x="4211480" y="219831"/>
                </a:lnTo>
                <a:lnTo>
                  <a:pt x="4190623" y="178270"/>
                </a:lnTo>
                <a:lnTo>
                  <a:pt x="4164767" y="139992"/>
                </a:lnTo>
                <a:lnTo>
                  <a:pt x="4134342" y="105425"/>
                </a:lnTo>
                <a:lnTo>
                  <a:pt x="4099775" y="75000"/>
                </a:lnTo>
                <a:lnTo>
                  <a:pt x="4061497" y="49144"/>
                </a:lnTo>
                <a:lnTo>
                  <a:pt x="4019936" y="28287"/>
                </a:lnTo>
                <a:lnTo>
                  <a:pt x="3975522" y="12858"/>
                </a:lnTo>
                <a:lnTo>
                  <a:pt x="3928684" y="3286"/>
                </a:lnTo>
                <a:lnTo>
                  <a:pt x="3879850" y="0"/>
                </a:lnTo>
                <a:close/>
              </a:path>
            </a:pathLst>
          </a:custGeom>
          <a:solidFill>
            <a:srgbClr val="61132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15"/>
          <p:cNvSpPr/>
          <p:nvPr/>
        </p:nvSpPr>
        <p:spPr>
          <a:xfrm>
            <a:off x="2894076" y="3611879"/>
            <a:ext cx="4239895" cy="2159635"/>
          </a:xfrm>
          <a:custGeom>
            <a:avLst/>
            <a:gdLst/>
            <a:ahLst/>
            <a:cxnLst/>
            <a:rect l="l" t="t" r="r" b="b"/>
            <a:pathLst>
              <a:path w="4239895" h="2159635" extrusionOk="0">
                <a:moveTo>
                  <a:pt x="0" y="359918"/>
                </a:moveTo>
                <a:lnTo>
                  <a:pt x="3286" y="311083"/>
                </a:lnTo>
                <a:lnTo>
                  <a:pt x="12858" y="264245"/>
                </a:lnTo>
                <a:lnTo>
                  <a:pt x="28287" y="219831"/>
                </a:lnTo>
                <a:lnTo>
                  <a:pt x="49144" y="178270"/>
                </a:lnTo>
                <a:lnTo>
                  <a:pt x="75000" y="139992"/>
                </a:lnTo>
                <a:lnTo>
                  <a:pt x="105425" y="105425"/>
                </a:lnTo>
                <a:lnTo>
                  <a:pt x="139992" y="75000"/>
                </a:lnTo>
                <a:lnTo>
                  <a:pt x="178270" y="49144"/>
                </a:lnTo>
                <a:lnTo>
                  <a:pt x="219831" y="28287"/>
                </a:lnTo>
                <a:lnTo>
                  <a:pt x="264245" y="12858"/>
                </a:lnTo>
                <a:lnTo>
                  <a:pt x="311083" y="3286"/>
                </a:lnTo>
                <a:lnTo>
                  <a:pt x="359918" y="0"/>
                </a:lnTo>
                <a:lnTo>
                  <a:pt x="3879850" y="0"/>
                </a:lnTo>
                <a:lnTo>
                  <a:pt x="3928684" y="3286"/>
                </a:lnTo>
                <a:lnTo>
                  <a:pt x="3975522" y="12858"/>
                </a:lnTo>
                <a:lnTo>
                  <a:pt x="4019936" y="28287"/>
                </a:lnTo>
                <a:lnTo>
                  <a:pt x="4061497" y="49144"/>
                </a:lnTo>
                <a:lnTo>
                  <a:pt x="4099775" y="75000"/>
                </a:lnTo>
                <a:lnTo>
                  <a:pt x="4134342" y="105425"/>
                </a:lnTo>
                <a:lnTo>
                  <a:pt x="4164767" y="139992"/>
                </a:lnTo>
                <a:lnTo>
                  <a:pt x="4190623" y="178270"/>
                </a:lnTo>
                <a:lnTo>
                  <a:pt x="4211480" y="219831"/>
                </a:lnTo>
                <a:lnTo>
                  <a:pt x="4226909" y="264245"/>
                </a:lnTo>
                <a:lnTo>
                  <a:pt x="4236481" y="311083"/>
                </a:lnTo>
                <a:lnTo>
                  <a:pt x="4239768" y="359918"/>
                </a:lnTo>
                <a:lnTo>
                  <a:pt x="4239768" y="1799590"/>
                </a:lnTo>
                <a:lnTo>
                  <a:pt x="4236481" y="1848426"/>
                </a:lnTo>
                <a:lnTo>
                  <a:pt x="4226909" y="1895267"/>
                </a:lnTo>
                <a:lnTo>
                  <a:pt x="4211480" y="1939682"/>
                </a:lnTo>
                <a:lnTo>
                  <a:pt x="4190623" y="1981243"/>
                </a:lnTo>
                <a:lnTo>
                  <a:pt x="4164767" y="2019521"/>
                </a:lnTo>
                <a:lnTo>
                  <a:pt x="4134342" y="2054086"/>
                </a:lnTo>
                <a:lnTo>
                  <a:pt x="4099775" y="2084511"/>
                </a:lnTo>
                <a:lnTo>
                  <a:pt x="4061497" y="2110366"/>
                </a:lnTo>
                <a:lnTo>
                  <a:pt x="4019936" y="2131222"/>
                </a:lnTo>
                <a:lnTo>
                  <a:pt x="3975522" y="2146650"/>
                </a:lnTo>
                <a:lnTo>
                  <a:pt x="3928684" y="2156222"/>
                </a:lnTo>
                <a:lnTo>
                  <a:pt x="3879850" y="2159508"/>
                </a:lnTo>
                <a:lnTo>
                  <a:pt x="359918" y="2159508"/>
                </a:lnTo>
                <a:lnTo>
                  <a:pt x="311083" y="2156222"/>
                </a:lnTo>
                <a:lnTo>
                  <a:pt x="264245" y="2146650"/>
                </a:lnTo>
                <a:lnTo>
                  <a:pt x="219831" y="2131222"/>
                </a:lnTo>
                <a:lnTo>
                  <a:pt x="178270" y="2110366"/>
                </a:lnTo>
                <a:lnTo>
                  <a:pt x="139992" y="2084511"/>
                </a:lnTo>
                <a:lnTo>
                  <a:pt x="105425" y="2054086"/>
                </a:lnTo>
                <a:lnTo>
                  <a:pt x="75000" y="2019521"/>
                </a:lnTo>
                <a:lnTo>
                  <a:pt x="49144" y="1981243"/>
                </a:lnTo>
                <a:lnTo>
                  <a:pt x="28287" y="1939682"/>
                </a:lnTo>
                <a:lnTo>
                  <a:pt x="12858" y="1895267"/>
                </a:lnTo>
                <a:lnTo>
                  <a:pt x="3286" y="1848426"/>
                </a:lnTo>
                <a:lnTo>
                  <a:pt x="0" y="1799590"/>
                </a:lnTo>
                <a:lnTo>
                  <a:pt x="0" y="359918"/>
                </a:lnTo>
                <a:close/>
              </a:path>
            </a:pathLst>
          </a:custGeom>
          <a:noFill/>
          <a:ln w="12175"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15"/>
          <p:cNvSpPr txBox="1"/>
          <p:nvPr/>
        </p:nvSpPr>
        <p:spPr>
          <a:xfrm>
            <a:off x="3921633" y="4580382"/>
            <a:ext cx="2439035" cy="39116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2400">
                <a:solidFill>
                  <a:srgbClr val="FFFFFF"/>
                </a:solidFill>
                <a:latin typeface="Calibri"/>
                <a:ea typeface="Calibri"/>
                <a:cs typeface="Calibri"/>
                <a:sym typeface="Calibri"/>
              </a:rPr>
              <a:t>Investable Universe</a:t>
            </a:r>
            <a:endParaRPr sz="2400">
              <a:solidFill>
                <a:schemeClr val="dk1"/>
              </a:solidFill>
              <a:latin typeface="Calibri"/>
              <a:ea typeface="Calibri"/>
              <a:cs typeface="Calibri"/>
              <a:sym typeface="Calibri"/>
            </a:endParaRPr>
          </a:p>
        </p:txBody>
      </p:sp>
      <p:sp>
        <p:nvSpPr>
          <p:cNvPr id="398" name="Google Shape;398;p15"/>
          <p:cNvSpPr/>
          <p:nvPr/>
        </p:nvSpPr>
        <p:spPr>
          <a:xfrm>
            <a:off x="7220711" y="4756403"/>
            <a:ext cx="862965" cy="550545"/>
          </a:xfrm>
          <a:custGeom>
            <a:avLst/>
            <a:gdLst/>
            <a:ahLst/>
            <a:cxnLst/>
            <a:rect l="l" t="t" r="r" b="b"/>
            <a:pathLst>
              <a:path w="862965" h="550545" extrusionOk="0">
                <a:moveTo>
                  <a:pt x="587502" y="0"/>
                </a:moveTo>
                <a:lnTo>
                  <a:pt x="587502" y="137541"/>
                </a:lnTo>
                <a:lnTo>
                  <a:pt x="0" y="137541"/>
                </a:lnTo>
                <a:lnTo>
                  <a:pt x="0" y="412623"/>
                </a:lnTo>
                <a:lnTo>
                  <a:pt x="587502" y="412623"/>
                </a:lnTo>
                <a:lnTo>
                  <a:pt x="587502" y="550164"/>
                </a:lnTo>
                <a:lnTo>
                  <a:pt x="862584" y="275082"/>
                </a:lnTo>
                <a:lnTo>
                  <a:pt x="587502" y="0"/>
                </a:lnTo>
                <a:close/>
              </a:path>
            </a:pathLst>
          </a:custGeom>
          <a:solidFill>
            <a:srgbClr val="D63C6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15"/>
          <p:cNvSpPr/>
          <p:nvPr/>
        </p:nvSpPr>
        <p:spPr>
          <a:xfrm>
            <a:off x="7220711" y="4756403"/>
            <a:ext cx="862965" cy="550545"/>
          </a:xfrm>
          <a:custGeom>
            <a:avLst/>
            <a:gdLst/>
            <a:ahLst/>
            <a:cxnLst/>
            <a:rect l="l" t="t" r="r" b="b"/>
            <a:pathLst>
              <a:path w="862965" h="550545" extrusionOk="0">
                <a:moveTo>
                  <a:pt x="0" y="137541"/>
                </a:moveTo>
                <a:lnTo>
                  <a:pt x="587502" y="137541"/>
                </a:lnTo>
                <a:lnTo>
                  <a:pt x="587502" y="0"/>
                </a:lnTo>
                <a:lnTo>
                  <a:pt x="862584" y="275082"/>
                </a:lnTo>
                <a:lnTo>
                  <a:pt x="587502" y="550164"/>
                </a:lnTo>
                <a:lnTo>
                  <a:pt x="587502" y="412623"/>
                </a:lnTo>
                <a:lnTo>
                  <a:pt x="0" y="412623"/>
                </a:lnTo>
                <a:lnTo>
                  <a:pt x="0" y="137541"/>
                </a:lnTo>
                <a:close/>
              </a:path>
            </a:pathLst>
          </a:custGeom>
          <a:noFill/>
          <a:ln w="12175"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402;p15"/>
          <p:cNvSpPr/>
          <p:nvPr/>
        </p:nvSpPr>
        <p:spPr>
          <a:xfrm>
            <a:off x="6096761" y="1811273"/>
            <a:ext cx="1032510" cy="13335"/>
          </a:xfrm>
          <a:custGeom>
            <a:avLst/>
            <a:gdLst/>
            <a:ahLst/>
            <a:cxnLst/>
            <a:rect l="l" t="t" r="r" b="b"/>
            <a:pathLst>
              <a:path w="1032509" h="13335" extrusionOk="0">
                <a:moveTo>
                  <a:pt x="1032256" y="12953"/>
                </a:moveTo>
                <a:lnTo>
                  <a:pt x="0" y="0"/>
                </a:lnTo>
              </a:path>
            </a:pathLst>
          </a:custGeom>
          <a:noFill/>
          <a:ln w="19800"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403;p15"/>
          <p:cNvSpPr/>
          <p:nvPr/>
        </p:nvSpPr>
        <p:spPr>
          <a:xfrm>
            <a:off x="6148578" y="2957322"/>
            <a:ext cx="1032510" cy="13335"/>
          </a:xfrm>
          <a:custGeom>
            <a:avLst/>
            <a:gdLst/>
            <a:ahLst/>
            <a:cxnLst/>
            <a:rect l="l" t="t" r="r" b="b"/>
            <a:pathLst>
              <a:path w="1032509" h="13335" extrusionOk="0">
                <a:moveTo>
                  <a:pt x="1032255" y="12953"/>
                </a:moveTo>
                <a:lnTo>
                  <a:pt x="0" y="0"/>
                </a:lnTo>
              </a:path>
            </a:pathLst>
          </a:custGeom>
          <a:noFill/>
          <a:ln w="19800"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404;p15"/>
          <p:cNvSpPr/>
          <p:nvPr/>
        </p:nvSpPr>
        <p:spPr>
          <a:xfrm>
            <a:off x="6090665" y="3605021"/>
            <a:ext cx="1032510" cy="13335"/>
          </a:xfrm>
          <a:custGeom>
            <a:avLst/>
            <a:gdLst/>
            <a:ahLst/>
            <a:cxnLst/>
            <a:rect l="l" t="t" r="r" b="b"/>
            <a:pathLst>
              <a:path w="1032509" h="13335" extrusionOk="0">
                <a:moveTo>
                  <a:pt x="1032256" y="12953"/>
                </a:moveTo>
                <a:lnTo>
                  <a:pt x="0" y="0"/>
                </a:lnTo>
              </a:path>
            </a:pathLst>
          </a:custGeom>
          <a:noFill/>
          <a:ln w="19800" cap="flat" cmpd="sng">
            <a:solidFill>
              <a:srgbClr val="8B1D4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406;p15"/>
          <p:cNvSpPr txBox="1"/>
          <p:nvPr/>
        </p:nvSpPr>
        <p:spPr>
          <a:xfrm>
            <a:off x="142452" y="6232500"/>
            <a:ext cx="48105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407" name="Google Shape;407;p15"/>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
        <p:nvSpPr>
          <p:cNvPr id="409" name="Google Shape;409;p15"/>
          <p:cNvSpPr txBox="1">
            <a:spLocks noGrp="1"/>
          </p:cNvSpPr>
          <p:nvPr>
            <p:ph type="title"/>
          </p:nvPr>
        </p:nvSpPr>
        <p:spPr>
          <a:xfrm>
            <a:off x="250352" y="38225"/>
            <a:ext cx="85866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Filtering for Investable Universe</a:t>
            </a:r>
            <a:endParaRPr sz="4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18"/>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18"/>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18"/>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18"/>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8"/>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18"/>
          <p:cNvSpPr txBox="1">
            <a:spLocks noGrp="1"/>
          </p:cNvSpPr>
          <p:nvPr>
            <p:ph type="title"/>
          </p:nvPr>
        </p:nvSpPr>
        <p:spPr>
          <a:xfrm>
            <a:off x="250352" y="38225"/>
            <a:ext cx="83169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Sector Weighting Comparison</a:t>
            </a:r>
            <a:endParaRPr sz="4400"/>
          </a:p>
        </p:txBody>
      </p:sp>
      <p:sp>
        <p:nvSpPr>
          <p:cNvPr id="569" name="Google Shape;569;p18"/>
          <p:cNvSpPr/>
          <p:nvPr/>
        </p:nvSpPr>
        <p:spPr>
          <a:xfrm>
            <a:off x="9015983" y="1630045"/>
            <a:ext cx="208279" cy="902969"/>
          </a:xfrm>
          <a:custGeom>
            <a:avLst/>
            <a:gdLst/>
            <a:ahLst/>
            <a:cxnLst/>
            <a:rect l="l" t="t" r="r" b="b"/>
            <a:pathLst>
              <a:path w="208279" h="902969" extrusionOk="0">
                <a:moveTo>
                  <a:pt x="0" y="0"/>
                </a:moveTo>
                <a:lnTo>
                  <a:pt x="52169" y="762"/>
                </a:lnTo>
                <a:lnTo>
                  <a:pt x="104267" y="3048"/>
                </a:lnTo>
                <a:lnTo>
                  <a:pt x="156269" y="6858"/>
                </a:lnTo>
                <a:lnTo>
                  <a:pt x="208152" y="12191"/>
                </a:lnTo>
                <a:lnTo>
                  <a:pt x="104013" y="902588"/>
                </a:lnTo>
                <a:lnTo>
                  <a:pt x="78081" y="899922"/>
                </a:lnTo>
                <a:lnTo>
                  <a:pt x="52101" y="898016"/>
                </a:lnTo>
                <a:lnTo>
                  <a:pt x="26074" y="896873"/>
                </a:lnTo>
                <a:lnTo>
                  <a:pt x="0" y="896492"/>
                </a:lnTo>
                <a:lnTo>
                  <a:pt x="0"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18"/>
          <p:cNvSpPr/>
          <p:nvPr/>
        </p:nvSpPr>
        <p:spPr>
          <a:xfrm>
            <a:off x="9119996" y="1642236"/>
            <a:ext cx="1644014" cy="1581785"/>
          </a:xfrm>
          <a:custGeom>
            <a:avLst/>
            <a:gdLst/>
            <a:ahLst/>
            <a:cxnLst/>
            <a:rect l="l" t="t" r="r" b="b"/>
            <a:pathLst>
              <a:path w="1644015" h="1581785" extrusionOk="0">
                <a:moveTo>
                  <a:pt x="104139" y="0"/>
                </a:moveTo>
                <a:lnTo>
                  <a:pt x="153132" y="6405"/>
                </a:lnTo>
                <a:lnTo>
                  <a:pt x="201716" y="14113"/>
                </a:lnTo>
                <a:lnTo>
                  <a:pt x="249871" y="23107"/>
                </a:lnTo>
                <a:lnTo>
                  <a:pt x="297580" y="33370"/>
                </a:lnTo>
                <a:lnTo>
                  <a:pt x="344822" y="44884"/>
                </a:lnTo>
                <a:lnTo>
                  <a:pt x="391579" y="57633"/>
                </a:lnTo>
                <a:lnTo>
                  <a:pt x="437831" y="71598"/>
                </a:lnTo>
                <a:lnTo>
                  <a:pt x="483560" y="86763"/>
                </a:lnTo>
                <a:lnTo>
                  <a:pt x="528746" y="103111"/>
                </a:lnTo>
                <a:lnTo>
                  <a:pt x="573370" y="120624"/>
                </a:lnTo>
                <a:lnTo>
                  <a:pt x="617413" y="139286"/>
                </a:lnTo>
                <a:lnTo>
                  <a:pt x="660855" y="159079"/>
                </a:lnTo>
                <a:lnTo>
                  <a:pt x="703678" y="179985"/>
                </a:lnTo>
                <a:lnTo>
                  <a:pt x="745863" y="201988"/>
                </a:lnTo>
                <a:lnTo>
                  <a:pt x="787390" y="225071"/>
                </a:lnTo>
                <a:lnTo>
                  <a:pt x="828240" y="249216"/>
                </a:lnTo>
                <a:lnTo>
                  <a:pt x="868394" y="274406"/>
                </a:lnTo>
                <a:lnTo>
                  <a:pt x="907832" y="300624"/>
                </a:lnTo>
                <a:lnTo>
                  <a:pt x="946537" y="327853"/>
                </a:lnTo>
                <a:lnTo>
                  <a:pt x="984488" y="356075"/>
                </a:lnTo>
                <a:lnTo>
                  <a:pt x="1021666" y="385274"/>
                </a:lnTo>
                <a:lnTo>
                  <a:pt x="1058053" y="415432"/>
                </a:lnTo>
                <a:lnTo>
                  <a:pt x="1093628" y="446531"/>
                </a:lnTo>
                <a:lnTo>
                  <a:pt x="1128374" y="478556"/>
                </a:lnTo>
                <a:lnTo>
                  <a:pt x="1162270" y="511488"/>
                </a:lnTo>
                <a:lnTo>
                  <a:pt x="1195298" y="545311"/>
                </a:lnTo>
                <a:lnTo>
                  <a:pt x="1227439" y="580006"/>
                </a:lnTo>
                <a:lnTo>
                  <a:pt x="1258673" y="615558"/>
                </a:lnTo>
                <a:lnTo>
                  <a:pt x="1288981" y="651949"/>
                </a:lnTo>
                <a:lnTo>
                  <a:pt x="1318344" y="689161"/>
                </a:lnTo>
                <a:lnTo>
                  <a:pt x="1346743" y="727177"/>
                </a:lnTo>
                <a:lnTo>
                  <a:pt x="1374159" y="765981"/>
                </a:lnTo>
                <a:lnTo>
                  <a:pt x="1400572" y="805555"/>
                </a:lnTo>
                <a:lnTo>
                  <a:pt x="1425964" y="845882"/>
                </a:lnTo>
                <a:lnTo>
                  <a:pt x="1450315" y="886944"/>
                </a:lnTo>
                <a:lnTo>
                  <a:pt x="1473606" y="928725"/>
                </a:lnTo>
                <a:lnTo>
                  <a:pt x="1495818" y="971207"/>
                </a:lnTo>
                <a:lnTo>
                  <a:pt x="1516932" y="1014373"/>
                </a:lnTo>
                <a:lnTo>
                  <a:pt x="1536929" y="1058207"/>
                </a:lnTo>
                <a:lnTo>
                  <a:pt x="1555790" y="1102689"/>
                </a:lnTo>
                <a:lnTo>
                  <a:pt x="1573494" y="1147805"/>
                </a:lnTo>
                <a:lnTo>
                  <a:pt x="1590025" y="1193535"/>
                </a:lnTo>
                <a:lnTo>
                  <a:pt x="1605361" y="1239864"/>
                </a:lnTo>
                <a:lnTo>
                  <a:pt x="1619484" y="1286774"/>
                </a:lnTo>
                <a:lnTo>
                  <a:pt x="1632375" y="1334247"/>
                </a:lnTo>
                <a:lnTo>
                  <a:pt x="1644014" y="1382267"/>
                </a:lnTo>
                <a:lnTo>
                  <a:pt x="770001" y="1581530"/>
                </a:lnTo>
                <a:lnTo>
                  <a:pt x="757743" y="1533784"/>
                </a:lnTo>
                <a:lnTo>
                  <a:pt x="743019" y="1487164"/>
                </a:lnTo>
                <a:lnTo>
                  <a:pt x="725907" y="1441741"/>
                </a:lnTo>
                <a:lnTo>
                  <a:pt x="706482" y="1397583"/>
                </a:lnTo>
                <a:lnTo>
                  <a:pt x="684821" y="1354759"/>
                </a:lnTo>
                <a:lnTo>
                  <a:pt x="661001" y="1313338"/>
                </a:lnTo>
                <a:lnTo>
                  <a:pt x="635099" y="1273387"/>
                </a:lnTo>
                <a:lnTo>
                  <a:pt x="607191" y="1234977"/>
                </a:lnTo>
                <a:lnTo>
                  <a:pt x="577353" y="1198176"/>
                </a:lnTo>
                <a:lnTo>
                  <a:pt x="545664" y="1163052"/>
                </a:lnTo>
                <a:lnTo>
                  <a:pt x="512198" y="1129675"/>
                </a:lnTo>
                <a:lnTo>
                  <a:pt x="477033" y="1098113"/>
                </a:lnTo>
                <a:lnTo>
                  <a:pt x="440246" y="1068434"/>
                </a:lnTo>
                <a:lnTo>
                  <a:pt x="401913" y="1040709"/>
                </a:lnTo>
                <a:lnTo>
                  <a:pt x="362111" y="1015005"/>
                </a:lnTo>
                <a:lnTo>
                  <a:pt x="320916" y="991391"/>
                </a:lnTo>
                <a:lnTo>
                  <a:pt x="278405" y="969936"/>
                </a:lnTo>
                <a:lnTo>
                  <a:pt x="234655" y="950709"/>
                </a:lnTo>
                <a:lnTo>
                  <a:pt x="189742" y="933778"/>
                </a:lnTo>
                <a:lnTo>
                  <a:pt x="143744" y="919213"/>
                </a:lnTo>
                <a:lnTo>
                  <a:pt x="96736" y="907082"/>
                </a:lnTo>
                <a:lnTo>
                  <a:pt x="48796" y="897453"/>
                </a:lnTo>
                <a:lnTo>
                  <a:pt x="0" y="890397"/>
                </a:lnTo>
                <a:lnTo>
                  <a:pt x="104139"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8"/>
          <p:cNvSpPr/>
          <p:nvPr/>
        </p:nvSpPr>
        <p:spPr>
          <a:xfrm>
            <a:off x="8462136" y="1640713"/>
            <a:ext cx="456565" cy="929640"/>
          </a:xfrm>
          <a:custGeom>
            <a:avLst/>
            <a:gdLst/>
            <a:ahLst/>
            <a:cxnLst/>
            <a:rect l="l" t="t" r="r" b="b"/>
            <a:pathLst>
              <a:path w="456565" h="929639" extrusionOk="0">
                <a:moveTo>
                  <a:pt x="0" y="77088"/>
                </a:moveTo>
                <a:lnTo>
                  <a:pt x="50286" y="61562"/>
                </a:lnTo>
                <a:lnTo>
                  <a:pt x="100974" y="47532"/>
                </a:lnTo>
                <a:lnTo>
                  <a:pt x="152032" y="35004"/>
                </a:lnTo>
                <a:lnTo>
                  <a:pt x="203425" y="23983"/>
                </a:lnTo>
                <a:lnTo>
                  <a:pt x="255120" y="14472"/>
                </a:lnTo>
                <a:lnTo>
                  <a:pt x="307083" y="6476"/>
                </a:lnTo>
                <a:lnTo>
                  <a:pt x="359283" y="0"/>
                </a:lnTo>
                <a:lnTo>
                  <a:pt x="456565" y="891159"/>
                </a:lnTo>
                <a:lnTo>
                  <a:pt x="410932" y="897296"/>
                </a:lnTo>
                <a:lnTo>
                  <a:pt x="365728" y="905779"/>
                </a:lnTo>
                <a:lnTo>
                  <a:pt x="321048" y="916572"/>
                </a:lnTo>
                <a:lnTo>
                  <a:pt x="276987" y="929639"/>
                </a:lnTo>
                <a:lnTo>
                  <a:pt x="0" y="77088"/>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8"/>
          <p:cNvSpPr/>
          <p:nvPr/>
        </p:nvSpPr>
        <p:spPr>
          <a:xfrm>
            <a:off x="8821419" y="1630045"/>
            <a:ext cx="194945" cy="902335"/>
          </a:xfrm>
          <a:custGeom>
            <a:avLst/>
            <a:gdLst/>
            <a:ahLst/>
            <a:cxnLst/>
            <a:rect l="l" t="t" r="r" b="b"/>
            <a:pathLst>
              <a:path w="194945" h="902335" extrusionOk="0">
                <a:moveTo>
                  <a:pt x="0" y="10667"/>
                </a:moveTo>
                <a:lnTo>
                  <a:pt x="48527" y="6000"/>
                </a:lnTo>
                <a:lnTo>
                  <a:pt x="97139" y="2666"/>
                </a:lnTo>
                <a:lnTo>
                  <a:pt x="145821" y="666"/>
                </a:lnTo>
                <a:lnTo>
                  <a:pt x="194563" y="0"/>
                </a:lnTo>
                <a:lnTo>
                  <a:pt x="194563" y="896492"/>
                </a:lnTo>
                <a:lnTo>
                  <a:pt x="170183" y="896826"/>
                </a:lnTo>
                <a:lnTo>
                  <a:pt x="145827" y="897826"/>
                </a:lnTo>
                <a:lnTo>
                  <a:pt x="121519" y="899493"/>
                </a:lnTo>
                <a:lnTo>
                  <a:pt x="97281" y="901826"/>
                </a:lnTo>
                <a:lnTo>
                  <a:pt x="0" y="10667"/>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8"/>
          <p:cNvSpPr/>
          <p:nvPr/>
        </p:nvSpPr>
        <p:spPr>
          <a:xfrm>
            <a:off x="8154923" y="1167383"/>
            <a:ext cx="1577340" cy="42976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8"/>
          <p:cNvSpPr/>
          <p:nvPr/>
        </p:nvSpPr>
        <p:spPr>
          <a:xfrm>
            <a:off x="8238743" y="1181100"/>
            <a:ext cx="1414780" cy="347980"/>
          </a:xfrm>
          <a:custGeom>
            <a:avLst/>
            <a:gdLst/>
            <a:ahLst/>
            <a:cxnLst/>
            <a:rect l="l" t="t" r="r" b="b"/>
            <a:pathLst>
              <a:path w="1414779" h="347980" extrusionOk="0">
                <a:moveTo>
                  <a:pt x="0" y="347472"/>
                </a:moveTo>
                <a:lnTo>
                  <a:pt x="1414272" y="347472"/>
                </a:lnTo>
                <a:lnTo>
                  <a:pt x="1414272" y="0"/>
                </a:lnTo>
                <a:lnTo>
                  <a:pt x="0" y="0"/>
                </a:lnTo>
                <a:lnTo>
                  <a:pt x="0" y="347472"/>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8"/>
          <p:cNvSpPr/>
          <p:nvPr/>
        </p:nvSpPr>
        <p:spPr>
          <a:xfrm>
            <a:off x="8238743" y="1181100"/>
            <a:ext cx="1414780" cy="347980"/>
          </a:xfrm>
          <a:custGeom>
            <a:avLst/>
            <a:gdLst/>
            <a:ahLst/>
            <a:cxnLst/>
            <a:rect l="l" t="t" r="r" b="b"/>
            <a:pathLst>
              <a:path w="1414779" h="347980" extrusionOk="0">
                <a:moveTo>
                  <a:pt x="0" y="347472"/>
                </a:moveTo>
                <a:lnTo>
                  <a:pt x="1414272" y="347472"/>
                </a:lnTo>
                <a:lnTo>
                  <a:pt x="1414272" y="0"/>
                </a:lnTo>
                <a:lnTo>
                  <a:pt x="0" y="0"/>
                </a:lnTo>
                <a:lnTo>
                  <a:pt x="0" y="347472"/>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8"/>
          <p:cNvSpPr txBox="1"/>
          <p:nvPr/>
        </p:nvSpPr>
        <p:spPr>
          <a:xfrm>
            <a:off x="8238743" y="1175080"/>
            <a:ext cx="1414780" cy="331470"/>
          </a:xfrm>
          <a:prstGeom prst="rect">
            <a:avLst/>
          </a:prstGeom>
          <a:noFill/>
          <a:ln>
            <a:noFill/>
          </a:ln>
        </p:spPr>
        <p:txBody>
          <a:bodyPr spcFirstLastPara="1" wrap="square" lIns="0" tIns="13325" rIns="0" bIns="0" anchor="t" anchorCtr="0">
            <a:spAutoFit/>
          </a:bodyPr>
          <a:lstStyle/>
          <a:p>
            <a:pPr marL="38100"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Our Portfolio</a:t>
            </a:r>
            <a:endParaRPr sz="2000" dirty="0">
              <a:solidFill>
                <a:schemeClr val="dk1"/>
              </a:solidFill>
              <a:latin typeface="Calibri"/>
              <a:ea typeface="Calibri"/>
              <a:cs typeface="Calibri"/>
              <a:sym typeface="Calibri"/>
            </a:endParaRPr>
          </a:p>
        </p:txBody>
      </p:sp>
      <p:sp>
        <p:nvSpPr>
          <p:cNvPr id="650" name="Google Shape;650;p18"/>
          <p:cNvSpPr/>
          <p:nvPr/>
        </p:nvSpPr>
        <p:spPr>
          <a:xfrm>
            <a:off x="1578313" y="1193802"/>
            <a:ext cx="1466088" cy="455675"/>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8"/>
          <p:cNvSpPr/>
          <p:nvPr/>
        </p:nvSpPr>
        <p:spPr>
          <a:xfrm>
            <a:off x="1662132" y="1233427"/>
            <a:ext cx="1303020" cy="347980"/>
          </a:xfrm>
          <a:custGeom>
            <a:avLst/>
            <a:gdLst/>
            <a:ahLst/>
            <a:cxnLst/>
            <a:rect l="l" t="t" r="r" b="b"/>
            <a:pathLst>
              <a:path w="1303020" h="347980" extrusionOk="0">
                <a:moveTo>
                  <a:pt x="0" y="347472"/>
                </a:moveTo>
                <a:lnTo>
                  <a:pt x="1303020" y="347472"/>
                </a:lnTo>
                <a:lnTo>
                  <a:pt x="1303020" y="0"/>
                </a:lnTo>
                <a:lnTo>
                  <a:pt x="0" y="0"/>
                </a:lnTo>
                <a:lnTo>
                  <a:pt x="0" y="347472"/>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18"/>
          <p:cNvSpPr/>
          <p:nvPr/>
        </p:nvSpPr>
        <p:spPr>
          <a:xfrm>
            <a:off x="1662132" y="1233427"/>
            <a:ext cx="1303020" cy="347980"/>
          </a:xfrm>
          <a:custGeom>
            <a:avLst/>
            <a:gdLst/>
            <a:ahLst/>
            <a:cxnLst/>
            <a:rect l="l" t="t" r="r" b="b"/>
            <a:pathLst>
              <a:path w="1303020" h="347980" extrusionOk="0">
                <a:moveTo>
                  <a:pt x="0" y="347472"/>
                </a:moveTo>
                <a:lnTo>
                  <a:pt x="1303020" y="347472"/>
                </a:lnTo>
                <a:lnTo>
                  <a:pt x="1303020" y="0"/>
                </a:lnTo>
                <a:lnTo>
                  <a:pt x="0" y="0"/>
                </a:lnTo>
                <a:lnTo>
                  <a:pt x="0" y="347472"/>
                </a:lnTo>
                <a:close/>
              </a:path>
            </a:pathLst>
          </a:custGeom>
          <a:noFill/>
          <a:ln w="952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8"/>
          <p:cNvSpPr txBox="1"/>
          <p:nvPr/>
        </p:nvSpPr>
        <p:spPr>
          <a:xfrm>
            <a:off x="1659847" y="1216373"/>
            <a:ext cx="1303020" cy="330835"/>
          </a:xfrm>
          <a:prstGeom prst="rect">
            <a:avLst/>
          </a:prstGeom>
          <a:noFill/>
          <a:ln>
            <a:noFill/>
          </a:ln>
        </p:spPr>
        <p:txBody>
          <a:bodyPr spcFirstLastPara="1" wrap="square" lIns="0" tIns="13325" rIns="0" bIns="0" anchor="t" anchorCtr="0">
            <a:spAutoFit/>
          </a:bodyPr>
          <a:lstStyle/>
          <a:p>
            <a:pPr marL="36195" marR="0" lvl="0" indent="0" algn="l" rtl="0">
              <a:lnSpc>
                <a:spcPct val="100000"/>
              </a:lnSpc>
              <a:spcBef>
                <a:spcPts val="0"/>
              </a:spcBef>
              <a:spcAft>
                <a:spcPts val="0"/>
              </a:spcAft>
              <a:buNone/>
            </a:pPr>
            <a:r>
              <a:rPr lang="en-US" sz="2000" dirty="0">
                <a:solidFill>
                  <a:schemeClr val="dk1"/>
                </a:solidFill>
                <a:latin typeface="Calibri"/>
                <a:ea typeface="Calibri"/>
                <a:cs typeface="Calibri"/>
                <a:sym typeface="Calibri"/>
              </a:rPr>
              <a:t>Russel 3000</a:t>
            </a:r>
            <a:endParaRPr sz="2000" dirty="0">
              <a:solidFill>
                <a:schemeClr val="dk1"/>
              </a:solidFill>
              <a:latin typeface="Calibri"/>
              <a:ea typeface="Calibri"/>
              <a:cs typeface="Calibri"/>
              <a:sym typeface="Calibri"/>
            </a:endParaRPr>
          </a:p>
        </p:txBody>
      </p:sp>
      <p:sp>
        <p:nvSpPr>
          <p:cNvPr id="667" name="Google Shape;667;p18"/>
          <p:cNvSpPr txBox="1"/>
          <p:nvPr/>
        </p:nvSpPr>
        <p:spPr>
          <a:xfrm>
            <a:off x="142453" y="6232500"/>
            <a:ext cx="55938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668" name="Google Shape;668;p18"/>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graphicFrame>
        <p:nvGraphicFramePr>
          <p:cNvPr id="8" name="Chart 7">
            <a:extLst>
              <a:ext uri="{FF2B5EF4-FFF2-40B4-BE49-F238E27FC236}">
                <a16:creationId xmlns:a16="http://schemas.microsoft.com/office/drawing/2014/main" id="{B9C04146-5267-4673-A7AB-B7597FBABA04}"/>
              </a:ext>
            </a:extLst>
          </p:cNvPr>
          <p:cNvGraphicFramePr/>
          <p:nvPr>
            <p:extLst>
              <p:ext uri="{D42A27DB-BD31-4B8C-83A1-F6EECF244321}">
                <p14:modId xmlns:p14="http://schemas.microsoft.com/office/powerpoint/2010/main" val="204934232"/>
              </p:ext>
            </p:extLst>
          </p:nvPr>
        </p:nvGraphicFramePr>
        <p:xfrm>
          <a:off x="142453" y="1872238"/>
          <a:ext cx="4843547" cy="369212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1" name="Chart 10">
            <a:extLst>
              <a:ext uri="{FF2B5EF4-FFF2-40B4-BE49-F238E27FC236}">
                <a16:creationId xmlns:a16="http://schemas.microsoft.com/office/drawing/2014/main" id="{922BBC3D-F652-4D6D-ADFA-6779C8AFE4B9}"/>
              </a:ext>
            </a:extLst>
          </p:cNvPr>
          <p:cNvGraphicFramePr/>
          <p:nvPr>
            <p:extLst>
              <p:ext uri="{D42A27DB-BD31-4B8C-83A1-F6EECF244321}">
                <p14:modId xmlns:p14="http://schemas.microsoft.com/office/powerpoint/2010/main" val="115989926"/>
              </p:ext>
            </p:extLst>
          </p:nvPr>
        </p:nvGraphicFramePr>
        <p:xfrm>
          <a:off x="4557091" y="1407417"/>
          <a:ext cx="7302068" cy="4471874"/>
        </p:xfrm>
        <a:graphic>
          <a:graphicData uri="http://schemas.openxmlformats.org/drawingml/2006/chart">
            <c:chart xmlns:c="http://schemas.openxmlformats.org/drawingml/2006/chart" xmlns:r="http://schemas.openxmlformats.org/officeDocument/2006/relationships" r:id="rId9"/>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sp>
        <p:nvSpPr>
          <p:cNvPr id="550" name="Google Shape;550;p18"/>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18"/>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2" name="Google Shape;552;p18"/>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18"/>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4" name="Google Shape;554;p18"/>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18"/>
          <p:cNvSpPr txBox="1">
            <a:spLocks noGrp="1"/>
          </p:cNvSpPr>
          <p:nvPr>
            <p:ph type="title"/>
          </p:nvPr>
        </p:nvSpPr>
        <p:spPr>
          <a:xfrm>
            <a:off x="250352" y="38225"/>
            <a:ext cx="83169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dirty="0"/>
              <a:t>Sector Weighting Comparison</a:t>
            </a:r>
            <a:endParaRPr sz="4400" dirty="0"/>
          </a:p>
        </p:txBody>
      </p:sp>
      <p:sp>
        <p:nvSpPr>
          <p:cNvPr id="569" name="Google Shape;569;p18"/>
          <p:cNvSpPr/>
          <p:nvPr/>
        </p:nvSpPr>
        <p:spPr>
          <a:xfrm>
            <a:off x="9015983" y="1630045"/>
            <a:ext cx="208279" cy="902969"/>
          </a:xfrm>
          <a:custGeom>
            <a:avLst/>
            <a:gdLst/>
            <a:ahLst/>
            <a:cxnLst/>
            <a:rect l="l" t="t" r="r" b="b"/>
            <a:pathLst>
              <a:path w="208279" h="902969" extrusionOk="0">
                <a:moveTo>
                  <a:pt x="0" y="0"/>
                </a:moveTo>
                <a:lnTo>
                  <a:pt x="52169" y="762"/>
                </a:lnTo>
                <a:lnTo>
                  <a:pt x="104267" y="3048"/>
                </a:lnTo>
                <a:lnTo>
                  <a:pt x="156269" y="6858"/>
                </a:lnTo>
                <a:lnTo>
                  <a:pt x="208152" y="12191"/>
                </a:lnTo>
                <a:lnTo>
                  <a:pt x="104013" y="902588"/>
                </a:lnTo>
                <a:lnTo>
                  <a:pt x="78081" y="899922"/>
                </a:lnTo>
                <a:lnTo>
                  <a:pt x="52101" y="898016"/>
                </a:lnTo>
                <a:lnTo>
                  <a:pt x="26074" y="896873"/>
                </a:lnTo>
                <a:lnTo>
                  <a:pt x="0" y="896492"/>
                </a:lnTo>
                <a:lnTo>
                  <a:pt x="0"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18"/>
          <p:cNvSpPr/>
          <p:nvPr/>
        </p:nvSpPr>
        <p:spPr>
          <a:xfrm>
            <a:off x="9119996" y="1642236"/>
            <a:ext cx="1644014" cy="1581785"/>
          </a:xfrm>
          <a:custGeom>
            <a:avLst/>
            <a:gdLst/>
            <a:ahLst/>
            <a:cxnLst/>
            <a:rect l="l" t="t" r="r" b="b"/>
            <a:pathLst>
              <a:path w="1644015" h="1581785" extrusionOk="0">
                <a:moveTo>
                  <a:pt x="104139" y="0"/>
                </a:moveTo>
                <a:lnTo>
                  <a:pt x="153132" y="6405"/>
                </a:lnTo>
                <a:lnTo>
                  <a:pt x="201716" y="14113"/>
                </a:lnTo>
                <a:lnTo>
                  <a:pt x="249871" y="23107"/>
                </a:lnTo>
                <a:lnTo>
                  <a:pt x="297580" y="33370"/>
                </a:lnTo>
                <a:lnTo>
                  <a:pt x="344822" y="44884"/>
                </a:lnTo>
                <a:lnTo>
                  <a:pt x="391579" y="57633"/>
                </a:lnTo>
                <a:lnTo>
                  <a:pt x="437831" y="71598"/>
                </a:lnTo>
                <a:lnTo>
                  <a:pt x="483560" y="86763"/>
                </a:lnTo>
                <a:lnTo>
                  <a:pt x="528746" y="103111"/>
                </a:lnTo>
                <a:lnTo>
                  <a:pt x="573370" y="120624"/>
                </a:lnTo>
                <a:lnTo>
                  <a:pt x="617413" y="139286"/>
                </a:lnTo>
                <a:lnTo>
                  <a:pt x="660855" y="159079"/>
                </a:lnTo>
                <a:lnTo>
                  <a:pt x="703678" y="179985"/>
                </a:lnTo>
                <a:lnTo>
                  <a:pt x="745863" y="201988"/>
                </a:lnTo>
                <a:lnTo>
                  <a:pt x="787390" y="225071"/>
                </a:lnTo>
                <a:lnTo>
                  <a:pt x="828240" y="249216"/>
                </a:lnTo>
                <a:lnTo>
                  <a:pt x="868394" y="274406"/>
                </a:lnTo>
                <a:lnTo>
                  <a:pt x="907832" y="300624"/>
                </a:lnTo>
                <a:lnTo>
                  <a:pt x="946537" y="327853"/>
                </a:lnTo>
                <a:lnTo>
                  <a:pt x="984488" y="356075"/>
                </a:lnTo>
                <a:lnTo>
                  <a:pt x="1021666" y="385274"/>
                </a:lnTo>
                <a:lnTo>
                  <a:pt x="1058053" y="415432"/>
                </a:lnTo>
                <a:lnTo>
                  <a:pt x="1093628" y="446531"/>
                </a:lnTo>
                <a:lnTo>
                  <a:pt x="1128374" y="478556"/>
                </a:lnTo>
                <a:lnTo>
                  <a:pt x="1162270" y="511488"/>
                </a:lnTo>
                <a:lnTo>
                  <a:pt x="1195298" y="545311"/>
                </a:lnTo>
                <a:lnTo>
                  <a:pt x="1227439" y="580006"/>
                </a:lnTo>
                <a:lnTo>
                  <a:pt x="1258673" y="615558"/>
                </a:lnTo>
                <a:lnTo>
                  <a:pt x="1288981" y="651949"/>
                </a:lnTo>
                <a:lnTo>
                  <a:pt x="1318344" y="689161"/>
                </a:lnTo>
                <a:lnTo>
                  <a:pt x="1346743" y="727177"/>
                </a:lnTo>
                <a:lnTo>
                  <a:pt x="1374159" y="765981"/>
                </a:lnTo>
                <a:lnTo>
                  <a:pt x="1400572" y="805555"/>
                </a:lnTo>
                <a:lnTo>
                  <a:pt x="1425964" y="845882"/>
                </a:lnTo>
                <a:lnTo>
                  <a:pt x="1450315" y="886944"/>
                </a:lnTo>
                <a:lnTo>
                  <a:pt x="1473606" y="928725"/>
                </a:lnTo>
                <a:lnTo>
                  <a:pt x="1495818" y="971207"/>
                </a:lnTo>
                <a:lnTo>
                  <a:pt x="1516932" y="1014373"/>
                </a:lnTo>
                <a:lnTo>
                  <a:pt x="1536929" y="1058207"/>
                </a:lnTo>
                <a:lnTo>
                  <a:pt x="1555790" y="1102689"/>
                </a:lnTo>
                <a:lnTo>
                  <a:pt x="1573494" y="1147805"/>
                </a:lnTo>
                <a:lnTo>
                  <a:pt x="1590025" y="1193535"/>
                </a:lnTo>
                <a:lnTo>
                  <a:pt x="1605361" y="1239864"/>
                </a:lnTo>
                <a:lnTo>
                  <a:pt x="1619484" y="1286774"/>
                </a:lnTo>
                <a:lnTo>
                  <a:pt x="1632375" y="1334247"/>
                </a:lnTo>
                <a:lnTo>
                  <a:pt x="1644014" y="1382267"/>
                </a:lnTo>
                <a:lnTo>
                  <a:pt x="770001" y="1581530"/>
                </a:lnTo>
                <a:lnTo>
                  <a:pt x="757743" y="1533784"/>
                </a:lnTo>
                <a:lnTo>
                  <a:pt x="743019" y="1487164"/>
                </a:lnTo>
                <a:lnTo>
                  <a:pt x="725907" y="1441741"/>
                </a:lnTo>
                <a:lnTo>
                  <a:pt x="706482" y="1397583"/>
                </a:lnTo>
                <a:lnTo>
                  <a:pt x="684821" y="1354759"/>
                </a:lnTo>
                <a:lnTo>
                  <a:pt x="661001" y="1313338"/>
                </a:lnTo>
                <a:lnTo>
                  <a:pt x="635099" y="1273387"/>
                </a:lnTo>
                <a:lnTo>
                  <a:pt x="607191" y="1234977"/>
                </a:lnTo>
                <a:lnTo>
                  <a:pt x="577353" y="1198176"/>
                </a:lnTo>
                <a:lnTo>
                  <a:pt x="545664" y="1163052"/>
                </a:lnTo>
                <a:lnTo>
                  <a:pt x="512198" y="1129675"/>
                </a:lnTo>
                <a:lnTo>
                  <a:pt x="477033" y="1098113"/>
                </a:lnTo>
                <a:lnTo>
                  <a:pt x="440246" y="1068434"/>
                </a:lnTo>
                <a:lnTo>
                  <a:pt x="401913" y="1040709"/>
                </a:lnTo>
                <a:lnTo>
                  <a:pt x="362111" y="1015005"/>
                </a:lnTo>
                <a:lnTo>
                  <a:pt x="320916" y="991391"/>
                </a:lnTo>
                <a:lnTo>
                  <a:pt x="278405" y="969936"/>
                </a:lnTo>
                <a:lnTo>
                  <a:pt x="234655" y="950709"/>
                </a:lnTo>
                <a:lnTo>
                  <a:pt x="189742" y="933778"/>
                </a:lnTo>
                <a:lnTo>
                  <a:pt x="143744" y="919213"/>
                </a:lnTo>
                <a:lnTo>
                  <a:pt x="96736" y="907082"/>
                </a:lnTo>
                <a:lnTo>
                  <a:pt x="48796" y="897453"/>
                </a:lnTo>
                <a:lnTo>
                  <a:pt x="0" y="890397"/>
                </a:lnTo>
                <a:lnTo>
                  <a:pt x="104139" y="0"/>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8"/>
          <p:cNvSpPr/>
          <p:nvPr/>
        </p:nvSpPr>
        <p:spPr>
          <a:xfrm>
            <a:off x="8462136" y="1640713"/>
            <a:ext cx="456565" cy="929640"/>
          </a:xfrm>
          <a:custGeom>
            <a:avLst/>
            <a:gdLst/>
            <a:ahLst/>
            <a:cxnLst/>
            <a:rect l="l" t="t" r="r" b="b"/>
            <a:pathLst>
              <a:path w="456565" h="929639" extrusionOk="0">
                <a:moveTo>
                  <a:pt x="0" y="77088"/>
                </a:moveTo>
                <a:lnTo>
                  <a:pt x="50286" y="61562"/>
                </a:lnTo>
                <a:lnTo>
                  <a:pt x="100974" y="47532"/>
                </a:lnTo>
                <a:lnTo>
                  <a:pt x="152032" y="35004"/>
                </a:lnTo>
                <a:lnTo>
                  <a:pt x="203425" y="23983"/>
                </a:lnTo>
                <a:lnTo>
                  <a:pt x="255120" y="14472"/>
                </a:lnTo>
                <a:lnTo>
                  <a:pt x="307083" y="6476"/>
                </a:lnTo>
                <a:lnTo>
                  <a:pt x="359283" y="0"/>
                </a:lnTo>
                <a:lnTo>
                  <a:pt x="456565" y="891159"/>
                </a:lnTo>
                <a:lnTo>
                  <a:pt x="410932" y="897296"/>
                </a:lnTo>
                <a:lnTo>
                  <a:pt x="365728" y="905779"/>
                </a:lnTo>
                <a:lnTo>
                  <a:pt x="321048" y="916572"/>
                </a:lnTo>
                <a:lnTo>
                  <a:pt x="276987" y="929639"/>
                </a:lnTo>
                <a:lnTo>
                  <a:pt x="0" y="77088"/>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8"/>
          <p:cNvSpPr/>
          <p:nvPr/>
        </p:nvSpPr>
        <p:spPr>
          <a:xfrm>
            <a:off x="8821419" y="1630045"/>
            <a:ext cx="194945" cy="902335"/>
          </a:xfrm>
          <a:custGeom>
            <a:avLst/>
            <a:gdLst/>
            <a:ahLst/>
            <a:cxnLst/>
            <a:rect l="l" t="t" r="r" b="b"/>
            <a:pathLst>
              <a:path w="194945" h="902335" extrusionOk="0">
                <a:moveTo>
                  <a:pt x="0" y="10667"/>
                </a:moveTo>
                <a:lnTo>
                  <a:pt x="48527" y="6000"/>
                </a:lnTo>
                <a:lnTo>
                  <a:pt x="97139" y="2666"/>
                </a:lnTo>
                <a:lnTo>
                  <a:pt x="145821" y="666"/>
                </a:lnTo>
                <a:lnTo>
                  <a:pt x="194563" y="0"/>
                </a:lnTo>
                <a:lnTo>
                  <a:pt x="194563" y="896492"/>
                </a:lnTo>
                <a:lnTo>
                  <a:pt x="170183" y="896826"/>
                </a:lnTo>
                <a:lnTo>
                  <a:pt x="145827" y="897826"/>
                </a:lnTo>
                <a:lnTo>
                  <a:pt x="121519" y="899493"/>
                </a:lnTo>
                <a:lnTo>
                  <a:pt x="97281" y="901826"/>
                </a:lnTo>
                <a:lnTo>
                  <a:pt x="0" y="10667"/>
                </a:lnTo>
                <a:close/>
              </a:path>
            </a:pathLst>
          </a:custGeom>
          <a:noFill/>
          <a:ln w="19800"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8"/>
          <p:cNvSpPr txBox="1"/>
          <p:nvPr/>
        </p:nvSpPr>
        <p:spPr>
          <a:xfrm>
            <a:off x="142453" y="6232500"/>
            <a:ext cx="55938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668" name="Google Shape;668;p18"/>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06C8DF4B-623E-46EE-BDC2-E38EE70F3E50}"/>
              </a:ext>
            </a:extLst>
          </p:cNvPr>
          <p:cNvGraphicFramePr>
            <a:graphicFrameLocks noGrp="1"/>
          </p:cNvGraphicFramePr>
          <p:nvPr>
            <p:extLst>
              <p:ext uri="{D42A27DB-BD31-4B8C-83A1-F6EECF244321}">
                <p14:modId xmlns:p14="http://schemas.microsoft.com/office/powerpoint/2010/main" val="1945337237"/>
              </p:ext>
            </p:extLst>
          </p:nvPr>
        </p:nvGraphicFramePr>
        <p:xfrm>
          <a:off x="507374" y="1612739"/>
          <a:ext cx="11177249" cy="3222563"/>
        </p:xfrm>
        <a:graphic>
          <a:graphicData uri="http://schemas.openxmlformats.org/drawingml/2006/table">
            <a:tbl>
              <a:tblPr>
                <a:tableStyleId>{37CE84F3-28C3-443E-9E96-99CF82512B78}</a:tableStyleId>
              </a:tblPr>
              <a:tblGrid>
                <a:gridCol w="2455662">
                  <a:extLst>
                    <a:ext uri="{9D8B030D-6E8A-4147-A177-3AD203B41FA5}">
                      <a16:colId xmlns:a16="http://schemas.microsoft.com/office/drawing/2014/main" val="3190483472"/>
                    </a:ext>
                  </a:extLst>
                </a:gridCol>
                <a:gridCol w="1555474">
                  <a:extLst>
                    <a:ext uri="{9D8B030D-6E8A-4147-A177-3AD203B41FA5}">
                      <a16:colId xmlns:a16="http://schemas.microsoft.com/office/drawing/2014/main" val="1223205291"/>
                    </a:ext>
                  </a:extLst>
                </a:gridCol>
                <a:gridCol w="1118152">
                  <a:extLst>
                    <a:ext uri="{9D8B030D-6E8A-4147-A177-3AD203B41FA5}">
                      <a16:colId xmlns:a16="http://schemas.microsoft.com/office/drawing/2014/main" val="1787287559"/>
                    </a:ext>
                  </a:extLst>
                </a:gridCol>
                <a:gridCol w="1936789">
                  <a:extLst>
                    <a:ext uri="{9D8B030D-6E8A-4147-A177-3AD203B41FA5}">
                      <a16:colId xmlns:a16="http://schemas.microsoft.com/office/drawing/2014/main" val="1889972194"/>
                    </a:ext>
                  </a:extLst>
                </a:gridCol>
                <a:gridCol w="1969937">
                  <a:extLst>
                    <a:ext uri="{9D8B030D-6E8A-4147-A177-3AD203B41FA5}">
                      <a16:colId xmlns:a16="http://schemas.microsoft.com/office/drawing/2014/main" val="112873993"/>
                    </a:ext>
                  </a:extLst>
                </a:gridCol>
                <a:gridCol w="2141235">
                  <a:extLst>
                    <a:ext uri="{9D8B030D-6E8A-4147-A177-3AD203B41FA5}">
                      <a16:colId xmlns:a16="http://schemas.microsoft.com/office/drawing/2014/main" val="1870668980"/>
                    </a:ext>
                  </a:extLst>
                </a:gridCol>
              </a:tblGrid>
              <a:tr h="550617">
                <a:tc>
                  <a:txBody>
                    <a:bodyPr/>
                    <a:lstStyle/>
                    <a:p>
                      <a:pPr algn="ctr" fontAlgn="b"/>
                      <a:r>
                        <a:rPr lang="en-US" sz="1600" b="1" u="none" strike="noStrike" dirty="0">
                          <a:solidFill>
                            <a:schemeClr val="bg1"/>
                          </a:solidFill>
                          <a:effectLst/>
                        </a:rPr>
                        <a:t>Asset</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Russel 3000</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Portfolio</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Number of Stocks</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Allocation per equity</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Average Market Cap</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1848748569"/>
                  </a:ext>
                </a:extLst>
              </a:tr>
              <a:tr h="288386">
                <a:tc>
                  <a:txBody>
                    <a:bodyPr/>
                    <a:lstStyle/>
                    <a:p>
                      <a:pPr algn="l" fontAlgn="b"/>
                      <a:r>
                        <a:rPr lang="en-US" sz="1600" b="1" u="none" strike="noStrike" dirty="0">
                          <a:solidFill>
                            <a:schemeClr val="bg1"/>
                          </a:solidFill>
                          <a:effectLst/>
                        </a:rPr>
                        <a:t>Basic Materials</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2.44%</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2.31%</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3</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0.8%</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$2.7B</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3301978547"/>
                  </a:ext>
                </a:extLst>
              </a:tr>
              <a:tr h="288386">
                <a:tc>
                  <a:txBody>
                    <a:bodyPr/>
                    <a:lstStyle/>
                    <a:p>
                      <a:pPr algn="l" fontAlgn="b"/>
                      <a:r>
                        <a:rPr lang="en-US" sz="1600" b="1" u="none" strike="noStrike" dirty="0">
                          <a:solidFill>
                            <a:schemeClr val="bg1"/>
                          </a:solidFill>
                          <a:effectLst/>
                        </a:rPr>
                        <a:t>Consumer Cyclical</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12.05%</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11.62%</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12</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1.0%</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$2.7B</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684998898"/>
                  </a:ext>
                </a:extLst>
              </a:tr>
              <a:tr h="288386">
                <a:tc>
                  <a:txBody>
                    <a:bodyPr/>
                    <a:lstStyle/>
                    <a:p>
                      <a:pPr algn="l" fontAlgn="b"/>
                      <a:r>
                        <a:rPr lang="en-US" sz="1600" b="1" u="none" strike="noStrike" dirty="0">
                          <a:solidFill>
                            <a:schemeClr val="bg1"/>
                          </a:solidFill>
                          <a:effectLst/>
                        </a:rPr>
                        <a:t>Financial Services</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12.47%</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12.03%</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11</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1.1%</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$2.5B</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3875663858"/>
                  </a:ext>
                </a:extLst>
              </a:tr>
              <a:tr h="288386">
                <a:tc>
                  <a:txBody>
                    <a:bodyPr/>
                    <a:lstStyle/>
                    <a:p>
                      <a:pPr algn="l" fontAlgn="b"/>
                      <a:r>
                        <a:rPr lang="en-US" sz="1600" b="1" u="none" strike="noStrike" dirty="0">
                          <a:solidFill>
                            <a:schemeClr val="bg1"/>
                          </a:solidFill>
                          <a:effectLst/>
                        </a:rPr>
                        <a:t>Consumer Defensive</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6.76%</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6.51%</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7</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0.9%</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$2.6B</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1921978704"/>
                  </a:ext>
                </a:extLst>
              </a:tr>
              <a:tr h="288386">
                <a:tc>
                  <a:txBody>
                    <a:bodyPr/>
                    <a:lstStyle/>
                    <a:p>
                      <a:pPr algn="l" fontAlgn="b"/>
                      <a:r>
                        <a:rPr lang="en-US" sz="1600" b="1" u="none" strike="noStrike" dirty="0">
                          <a:solidFill>
                            <a:schemeClr val="bg1"/>
                          </a:solidFill>
                          <a:effectLst/>
                        </a:rPr>
                        <a:t>Healthcare</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14.45%</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13.92%</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6</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2.3%</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$2.1B</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3305092411"/>
                  </a:ext>
                </a:extLst>
              </a:tr>
              <a:tr h="364858">
                <a:tc>
                  <a:txBody>
                    <a:bodyPr/>
                    <a:lstStyle/>
                    <a:p>
                      <a:pPr algn="l" fontAlgn="b"/>
                      <a:r>
                        <a:rPr lang="en-US" sz="1600" b="1" u="none" strike="noStrike" dirty="0">
                          <a:solidFill>
                            <a:schemeClr val="bg1"/>
                          </a:solidFill>
                          <a:effectLst/>
                        </a:rPr>
                        <a:t>Communication Services</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10.51%</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10.13%</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5</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2.0%</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$2.9B</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3692091863"/>
                  </a:ext>
                </a:extLst>
              </a:tr>
              <a:tr h="288386">
                <a:tc>
                  <a:txBody>
                    <a:bodyPr/>
                    <a:lstStyle/>
                    <a:p>
                      <a:pPr algn="l" fontAlgn="b"/>
                      <a:r>
                        <a:rPr lang="en-US" sz="1600" b="1" u="none" strike="noStrike" dirty="0">
                          <a:solidFill>
                            <a:schemeClr val="bg1"/>
                          </a:solidFill>
                          <a:effectLst/>
                        </a:rPr>
                        <a:t>Energy</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1.91%</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1.81%</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3</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0.6%</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$1.7B</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1291109856"/>
                  </a:ext>
                </a:extLst>
              </a:tr>
              <a:tr h="288386">
                <a:tc>
                  <a:txBody>
                    <a:bodyPr/>
                    <a:lstStyle/>
                    <a:p>
                      <a:pPr algn="l" fontAlgn="b"/>
                      <a:r>
                        <a:rPr lang="en-US" sz="1600" b="1" u="none" strike="noStrike" dirty="0">
                          <a:solidFill>
                            <a:schemeClr val="bg1"/>
                          </a:solidFill>
                          <a:effectLst/>
                        </a:rPr>
                        <a:t>Industrials</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9.15%</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8.82%</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9</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1.0%</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$3.3B</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4085303672"/>
                  </a:ext>
                </a:extLst>
              </a:tr>
              <a:tr h="288386">
                <a:tc>
                  <a:txBody>
                    <a:bodyPr/>
                    <a:lstStyle/>
                    <a:p>
                      <a:pPr algn="l" fontAlgn="b"/>
                      <a:r>
                        <a:rPr lang="en-US" sz="1600" b="1" u="none" strike="noStrike" dirty="0">
                          <a:solidFill>
                            <a:schemeClr val="bg1"/>
                          </a:solidFill>
                          <a:effectLst/>
                        </a:rPr>
                        <a:t>Technology</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23.70%</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22.84%</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a:solidFill>
                            <a:schemeClr val="bg1"/>
                          </a:solidFill>
                          <a:effectLst/>
                        </a:rPr>
                        <a:t>13</a:t>
                      </a:r>
                      <a:endParaRPr lang="en-US" sz="1600" b="1" i="0" u="none" strike="noStrike">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1.9%</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tc>
                  <a:txBody>
                    <a:bodyPr/>
                    <a:lstStyle/>
                    <a:p>
                      <a:pPr algn="ctr" fontAlgn="b"/>
                      <a:r>
                        <a:rPr lang="en-US" sz="1600" b="1" u="none" strike="noStrike" dirty="0">
                          <a:solidFill>
                            <a:schemeClr val="bg1"/>
                          </a:solidFill>
                          <a:effectLst/>
                        </a:rPr>
                        <a:t>$2.4B</a:t>
                      </a:r>
                      <a:endParaRPr lang="en-US" sz="1600" b="1" i="0" u="none" strike="noStrike" dirty="0">
                        <a:solidFill>
                          <a:schemeClr val="bg1"/>
                        </a:solidFill>
                        <a:effectLst/>
                        <a:latin typeface="Calibri" panose="020F0502020204030204" pitchFamily="34" charset="0"/>
                      </a:endParaRPr>
                    </a:p>
                  </a:txBody>
                  <a:tcPr marL="3834" marR="3834" marT="383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1D40"/>
                    </a:solidFill>
                  </a:tcPr>
                </a:tc>
                <a:extLst>
                  <a:ext uri="{0D108BD9-81ED-4DB2-BD59-A6C34878D82A}">
                    <a16:rowId xmlns:a16="http://schemas.microsoft.com/office/drawing/2014/main" val="1102185862"/>
                  </a:ext>
                </a:extLst>
              </a:tr>
            </a:tbl>
          </a:graphicData>
        </a:graphic>
      </p:graphicFrame>
    </p:spTree>
    <p:extLst>
      <p:ext uri="{BB962C8B-B14F-4D97-AF65-F5344CB8AC3E}">
        <p14:creationId xmlns:p14="http://schemas.microsoft.com/office/powerpoint/2010/main" val="352536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672"/>
        <p:cNvGrpSpPr/>
        <p:nvPr/>
      </p:nvGrpSpPr>
      <p:grpSpPr>
        <a:xfrm>
          <a:off x="0" y="0"/>
          <a:ext cx="0" cy="0"/>
          <a:chOff x="0" y="0"/>
          <a:chExt cx="0" cy="0"/>
        </a:xfrm>
      </p:grpSpPr>
      <p:sp>
        <p:nvSpPr>
          <p:cNvPr id="673" name="Google Shape;673;p19"/>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9"/>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9"/>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9"/>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9"/>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9"/>
          <p:cNvSpPr txBox="1">
            <a:spLocks noGrp="1"/>
          </p:cNvSpPr>
          <p:nvPr>
            <p:ph type="title"/>
          </p:nvPr>
        </p:nvSpPr>
        <p:spPr>
          <a:xfrm>
            <a:off x="250352" y="38225"/>
            <a:ext cx="31785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Rebalancing</a:t>
            </a:r>
            <a:endParaRPr sz="4400"/>
          </a:p>
        </p:txBody>
      </p:sp>
      <p:sp>
        <p:nvSpPr>
          <p:cNvPr id="679" name="Google Shape;679;p19"/>
          <p:cNvSpPr/>
          <p:nvPr/>
        </p:nvSpPr>
        <p:spPr>
          <a:xfrm>
            <a:off x="1206993" y="1497914"/>
            <a:ext cx="9767351" cy="1492350"/>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9"/>
          <p:cNvSpPr/>
          <p:nvPr/>
        </p:nvSpPr>
        <p:spPr>
          <a:xfrm>
            <a:off x="1354836" y="1556003"/>
            <a:ext cx="9482455" cy="1381125"/>
          </a:xfrm>
          <a:custGeom>
            <a:avLst/>
            <a:gdLst/>
            <a:ahLst/>
            <a:cxnLst/>
            <a:rect l="l" t="t" r="r" b="b"/>
            <a:pathLst>
              <a:path w="9482455" h="1381125" extrusionOk="0">
                <a:moveTo>
                  <a:pt x="8791956" y="0"/>
                </a:moveTo>
                <a:lnTo>
                  <a:pt x="8791956" y="345186"/>
                </a:lnTo>
                <a:lnTo>
                  <a:pt x="0" y="345186"/>
                </a:lnTo>
                <a:lnTo>
                  <a:pt x="0" y="1035558"/>
                </a:lnTo>
                <a:lnTo>
                  <a:pt x="8791956" y="1035558"/>
                </a:lnTo>
                <a:lnTo>
                  <a:pt x="8791956" y="1380744"/>
                </a:lnTo>
                <a:lnTo>
                  <a:pt x="9482328" y="690372"/>
                </a:lnTo>
                <a:lnTo>
                  <a:pt x="8791956"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9"/>
          <p:cNvSpPr/>
          <p:nvPr/>
        </p:nvSpPr>
        <p:spPr>
          <a:xfrm>
            <a:off x="1354836" y="1556003"/>
            <a:ext cx="9482455" cy="1381125"/>
          </a:xfrm>
          <a:custGeom>
            <a:avLst/>
            <a:gdLst/>
            <a:ahLst/>
            <a:cxnLst/>
            <a:rect l="l" t="t" r="r" b="b"/>
            <a:pathLst>
              <a:path w="9482455" h="1381125" extrusionOk="0">
                <a:moveTo>
                  <a:pt x="0" y="345186"/>
                </a:moveTo>
                <a:lnTo>
                  <a:pt x="8791956" y="345186"/>
                </a:lnTo>
                <a:lnTo>
                  <a:pt x="8791956" y="0"/>
                </a:lnTo>
                <a:lnTo>
                  <a:pt x="9482328" y="690372"/>
                </a:lnTo>
                <a:lnTo>
                  <a:pt x="8791956" y="1380744"/>
                </a:lnTo>
                <a:lnTo>
                  <a:pt x="8791956" y="1035558"/>
                </a:lnTo>
                <a:lnTo>
                  <a:pt x="0" y="1035558"/>
                </a:lnTo>
                <a:lnTo>
                  <a:pt x="0" y="345186"/>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2" name="Google Shape;682;p19"/>
          <p:cNvSpPr/>
          <p:nvPr/>
        </p:nvSpPr>
        <p:spPr>
          <a:xfrm>
            <a:off x="1264919" y="2508504"/>
            <a:ext cx="3116580" cy="197815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3" name="Google Shape;683;p19"/>
          <p:cNvSpPr/>
          <p:nvPr/>
        </p:nvSpPr>
        <p:spPr>
          <a:xfrm>
            <a:off x="1365503" y="2598420"/>
            <a:ext cx="2920365" cy="1803400"/>
          </a:xfrm>
          <a:custGeom>
            <a:avLst/>
            <a:gdLst/>
            <a:ahLst/>
            <a:cxnLst/>
            <a:rect l="l" t="t" r="r" b="b"/>
            <a:pathLst>
              <a:path w="2920365" h="1803400" extrusionOk="0">
                <a:moveTo>
                  <a:pt x="0" y="1802891"/>
                </a:moveTo>
                <a:lnTo>
                  <a:pt x="2919984" y="1802891"/>
                </a:lnTo>
                <a:lnTo>
                  <a:pt x="2919984" y="0"/>
                </a:lnTo>
                <a:lnTo>
                  <a:pt x="0" y="0"/>
                </a:lnTo>
                <a:lnTo>
                  <a:pt x="0" y="1802891"/>
                </a:lnTo>
                <a:close/>
              </a:path>
            </a:pathLst>
          </a:custGeom>
          <a:noFill/>
          <a:ln w="121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9"/>
          <p:cNvSpPr txBox="1"/>
          <p:nvPr/>
        </p:nvSpPr>
        <p:spPr>
          <a:xfrm>
            <a:off x="1371600" y="2709417"/>
            <a:ext cx="3089782" cy="1517650"/>
          </a:xfrm>
          <a:prstGeom prst="rect">
            <a:avLst/>
          </a:prstGeom>
          <a:noFill/>
          <a:ln>
            <a:noFill/>
          </a:ln>
        </p:spPr>
        <p:txBody>
          <a:bodyPr spcFirstLastPara="1" wrap="square" lIns="0" tIns="40000" rIns="0" bIns="0" anchor="t" anchorCtr="0">
            <a:spAutoFit/>
          </a:bodyPr>
          <a:lstStyle/>
          <a:p>
            <a:pPr marL="73025" marR="502919" lvl="0" indent="0" algn="l" rtl="0">
              <a:lnSpc>
                <a:spcPct val="91500"/>
              </a:lnSpc>
              <a:spcBef>
                <a:spcPts val="0"/>
              </a:spcBef>
              <a:spcAft>
                <a:spcPts val="0"/>
              </a:spcAft>
              <a:buNone/>
            </a:pPr>
            <a:r>
              <a:rPr lang="en-US" sz="2100" dirty="0">
                <a:solidFill>
                  <a:schemeClr val="dk1"/>
                </a:solidFill>
                <a:latin typeface="Calibri"/>
                <a:ea typeface="Calibri"/>
                <a:cs typeface="Calibri"/>
                <a:sym typeface="Calibri"/>
              </a:rPr>
              <a:t>We will pull the most  updated data on  Bloomberg as  companies’ report  financial information.</a:t>
            </a:r>
            <a:endParaRPr sz="2100" dirty="0">
              <a:solidFill>
                <a:schemeClr val="dk1"/>
              </a:solidFill>
              <a:latin typeface="Calibri"/>
              <a:ea typeface="Calibri"/>
              <a:cs typeface="Calibri"/>
              <a:sym typeface="Calibri"/>
            </a:endParaRPr>
          </a:p>
        </p:txBody>
      </p:sp>
      <p:sp>
        <p:nvSpPr>
          <p:cNvPr id="685" name="Google Shape;685;p19"/>
          <p:cNvSpPr/>
          <p:nvPr/>
        </p:nvSpPr>
        <p:spPr>
          <a:xfrm>
            <a:off x="4137659" y="1921764"/>
            <a:ext cx="6835140" cy="156514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9"/>
          <p:cNvSpPr/>
          <p:nvPr/>
        </p:nvSpPr>
        <p:spPr>
          <a:xfrm>
            <a:off x="4274820" y="2016251"/>
            <a:ext cx="6562725" cy="1381125"/>
          </a:xfrm>
          <a:custGeom>
            <a:avLst/>
            <a:gdLst/>
            <a:ahLst/>
            <a:cxnLst/>
            <a:rect l="l" t="t" r="r" b="b"/>
            <a:pathLst>
              <a:path w="6562725" h="1381125" extrusionOk="0">
                <a:moveTo>
                  <a:pt x="5871972" y="0"/>
                </a:moveTo>
                <a:lnTo>
                  <a:pt x="5871972" y="345186"/>
                </a:lnTo>
                <a:lnTo>
                  <a:pt x="0" y="345186"/>
                </a:lnTo>
                <a:lnTo>
                  <a:pt x="0" y="1035558"/>
                </a:lnTo>
                <a:lnTo>
                  <a:pt x="5871972" y="1035558"/>
                </a:lnTo>
                <a:lnTo>
                  <a:pt x="5871972" y="1380744"/>
                </a:lnTo>
                <a:lnTo>
                  <a:pt x="6562344" y="690372"/>
                </a:lnTo>
                <a:lnTo>
                  <a:pt x="5871972" y="0"/>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9"/>
          <p:cNvSpPr/>
          <p:nvPr/>
        </p:nvSpPr>
        <p:spPr>
          <a:xfrm>
            <a:off x="4274820" y="2016251"/>
            <a:ext cx="6562725" cy="1381125"/>
          </a:xfrm>
          <a:custGeom>
            <a:avLst/>
            <a:gdLst/>
            <a:ahLst/>
            <a:cxnLst/>
            <a:rect l="l" t="t" r="r" b="b"/>
            <a:pathLst>
              <a:path w="6562725" h="1381125" extrusionOk="0">
                <a:moveTo>
                  <a:pt x="0" y="345186"/>
                </a:moveTo>
                <a:lnTo>
                  <a:pt x="5871972" y="345186"/>
                </a:lnTo>
                <a:lnTo>
                  <a:pt x="5871972" y="0"/>
                </a:lnTo>
                <a:lnTo>
                  <a:pt x="6562344" y="690372"/>
                </a:lnTo>
                <a:lnTo>
                  <a:pt x="5871972" y="1380744"/>
                </a:lnTo>
                <a:lnTo>
                  <a:pt x="5871972" y="1035558"/>
                </a:lnTo>
                <a:lnTo>
                  <a:pt x="0" y="1035558"/>
                </a:lnTo>
                <a:lnTo>
                  <a:pt x="0" y="345186"/>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Google Shape;688;p19"/>
          <p:cNvSpPr txBox="1"/>
          <p:nvPr/>
        </p:nvSpPr>
        <p:spPr>
          <a:xfrm>
            <a:off x="1437258" y="1864639"/>
            <a:ext cx="7826012" cy="946785"/>
          </a:xfrm>
          <a:prstGeom prst="rect">
            <a:avLst/>
          </a:prstGeom>
          <a:noFill/>
          <a:ln>
            <a:noFill/>
          </a:ln>
        </p:spPr>
        <p:txBody>
          <a:bodyPr spcFirstLastPara="1" wrap="square" lIns="0" tIns="92075" rIns="0" bIns="0" anchor="t" anchorCtr="0">
            <a:spAutoFit/>
          </a:bodyPr>
          <a:lstStyle/>
          <a:p>
            <a:pPr marL="12700" marR="0" lvl="0" indent="0" algn="l" rtl="0">
              <a:lnSpc>
                <a:spcPct val="100000"/>
              </a:lnSpc>
              <a:spcBef>
                <a:spcPts val="0"/>
              </a:spcBef>
              <a:spcAft>
                <a:spcPts val="0"/>
              </a:spcAft>
              <a:buNone/>
            </a:pPr>
            <a:r>
              <a:rPr lang="en-US" sz="2500" dirty="0">
                <a:solidFill>
                  <a:srgbClr val="FFFFFF"/>
                </a:solidFill>
                <a:latin typeface="Calibri"/>
                <a:ea typeface="Calibri"/>
                <a:cs typeface="Calibri"/>
                <a:sym typeface="Calibri"/>
              </a:rPr>
              <a:t>Pull Latest Data</a:t>
            </a:r>
            <a:endParaRPr sz="2500" dirty="0">
              <a:solidFill>
                <a:schemeClr val="dk1"/>
              </a:solidFill>
              <a:latin typeface="Calibri"/>
              <a:ea typeface="Calibri"/>
              <a:cs typeface="Calibri"/>
              <a:sym typeface="Calibri"/>
            </a:endParaRPr>
          </a:p>
          <a:p>
            <a:pPr marL="2933700" marR="0" lvl="0" indent="0" algn="l" rtl="0">
              <a:lnSpc>
                <a:spcPct val="100000"/>
              </a:lnSpc>
              <a:spcBef>
                <a:spcPts val="625"/>
              </a:spcBef>
              <a:spcAft>
                <a:spcPts val="0"/>
              </a:spcAft>
              <a:buNone/>
            </a:pPr>
            <a:r>
              <a:rPr lang="en-US" sz="2500" dirty="0">
                <a:solidFill>
                  <a:srgbClr val="FFFFFF"/>
                </a:solidFill>
                <a:latin typeface="Calibri"/>
                <a:ea typeface="Calibri"/>
                <a:cs typeface="Calibri"/>
                <a:sym typeface="Calibri"/>
              </a:rPr>
              <a:t>Avoid Bankrupt Companies</a:t>
            </a:r>
            <a:endParaRPr sz="2500" dirty="0">
              <a:solidFill>
                <a:schemeClr val="dk1"/>
              </a:solidFill>
              <a:latin typeface="Calibri"/>
              <a:ea typeface="Calibri"/>
              <a:cs typeface="Calibri"/>
              <a:sym typeface="Calibri"/>
            </a:endParaRPr>
          </a:p>
        </p:txBody>
      </p:sp>
      <p:sp>
        <p:nvSpPr>
          <p:cNvPr id="689" name="Google Shape;689;p19"/>
          <p:cNvSpPr/>
          <p:nvPr/>
        </p:nvSpPr>
        <p:spPr>
          <a:xfrm>
            <a:off x="4177284" y="2961132"/>
            <a:ext cx="3118104" cy="1871472"/>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Google Shape;690;p19"/>
          <p:cNvSpPr/>
          <p:nvPr/>
        </p:nvSpPr>
        <p:spPr>
          <a:xfrm>
            <a:off x="4277867" y="3049523"/>
            <a:ext cx="2921635" cy="1699260"/>
          </a:xfrm>
          <a:custGeom>
            <a:avLst/>
            <a:gdLst/>
            <a:ahLst/>
            <a:cxnLst/>
            <a:rect l="l" t="t" r="r" b="b"/>
            <a:pathLst>
              <a:path w="2921634" h="1699260" extrusionOk="0">
                <a:moveTo>
                  <a:pt x="0" y="1699259"/>
                </a:moveTo>
                <a:lnTo>
                  <a:pt x="2921508" y="1699259"/>
                </a:lnTo>
                <a:lnTo>
                  <a:pt x="2921508" y="0"/>
                </a:lnTo>
                <a:lnTo>
                  <a:pt x="0" y="0"/>
                </a:lnTo>
                <a:lnTo>
                  <a:pt x="0" y="1699259"/>
                </a:lnTo>
                <a:close/>
              </a:path>
            </a:pathLst>
          </a:custGeom>
          <a:noFill/>
          <a:ln w="121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9"/>
          <p:cNvSpPr txBox="1"/>
          <p:nvPr/>
        </p:nvSpPr>
        <p:spPr>
          <a:xfrm>
            <a:off x="4291584" y="3255390"/>
            <a:ext cx="3043429" cy="1225550"/>
          </a:xfrm>
          <a:prstGeom prst="rect">
            <a:avLst/>
          </a:prstGeom>
          <a:noFill/>
          <a:ln>
            <a:noFill/>
          </a:ln>
        </p:spPr>
        <p:txBody>
          <a:bodyPr spcFirstLastPara="1" wrap="square" lIns="0" tIns="39350" rIns="0" bIns="0" anchor="t" anchorCtr="0">
            <a:spAutoFit/>
          </a:bodyPr>
          <a:lstStyle/>
          <a:p>
            <a:pPr marL="67310" marR="123825" lvl="0" indent="0" rtl="0">
              <a:lnSpc>
                <a:spcPct val="91600"/>
              </a:lnSpc>
              <a:spcBef>
                <a:spcPts val="0"/>
              </a:spcBef>
              <a:spcAft>
                <a:spcPts val="0"/>
              </a:spcAft>
              <a:buNone/>
            </a:pPr>
            <a:r>
              <a:rPr lang="en-US" sz="2100" dirty="0">
                <a:solidFill>
                  <a:schemeClr val="dk1"/>
                </a:solidFill>
                <a:latin typeface="Calibri"/>
                <a:ea typeface="Calibri"/>
                <a:cs typeface="Calibri"/>
                <a:sym typeface="Calibri"/>
              </a:rPr>
              <a:t>We will have a dedicated  team to monitor that the  securities are not under  bankruptcy.</a:t>
            </a:r>
            <a:endParaRPr sz="2100" dirty="0">
              <a:solidFill>
                <a:schemeClr val="dk1"/>
              </a:solidFill>
              <a:latin typeface="Calibri"/>
              <a:ea typeface="Calibri"/>
              <a:cs typeface="Calibri"/>
              <a:sym typeface="Calibri"/>
            </a:endParaRPr>
          </a:p>
        </p:txBody>
      </p:sp>
      <p:sp>
        <p:nvSpPr>
          <p:cNvPr id="692" name="Google Shape;692;p19"/>
          <p:cNvSpPr/>
          <p:nvPr/>
        </p:nvSpPr>
        <p:spPr>
          <a:xfrm>
            <a:off x="7088123" y="2382011"/>
            <a:ext cx="3855720" cy="1566671"/>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19"/>
          <p:cNvSpPr/>
          <p:nvPr/>
        </p:nvSpPr>
        <p:spPr>
          <a:xfrm>
            <a:off x="7196328" y="2476500"/>
            <a:ext cx="3641090" cy="1382395"/>
          </a:xfrm>
          <a:custGeom>
            <a:avLst/>
            <a:gdLst/>
            <a:ahLst/>
            <a:cxnLst/>
            <a:rect l="l" t="t" r="r" b="b"/>
            <a:pathLst>
              <a:path w="3641090" h="1382395" extrusionOk="0">
                <a:moveTo>
                  <a:pt x="2949702" y="0"/>
                </a:moveTo>
                <a:lnTo>
                  <a:pt x="2949702" y="345566"/>
                </a:lnTo>
                <a:lnTo>
                  <a:pt x="0" y="345566"/>
                </a:lnTo>
                <a:lnTo>
                  <a:pt x="0" y="1036701"/>
                </a:lnTo>
                <a:lnTo>
                  <a:pt x="2949702" y="1036701"/>
                </a:lnTo>
                <a:lnTo>
                  <a:pt x="2949702" y="1382268"/>
                </a:lnTo>
                <a:lnTo>
                  <a:pt x="3640836" y="691134"/>
                </a:lnTo>
                <a:lnTo>
                  <a:pt x="2949702"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Google Shape;694;p19"/>
          <p:cNvSpPr/>
          <p:nvPr/>
        </p:nvSpPr>
        <p:spPr>
          <a:xfrm>
            <a:off x="7196328" y="2476500"/>
            <a:ext cx="3641090" cy="1382395"/>
          </a:xfrm>
          <a:custGeom>
            <a:avLst/>
            <a:gdLst/>
            <a:ahLst/>
            <a:cxnLst/>
            <a:rect l="l" t="t" r="r" b="b"/>
            <a:pathLst>
              <a:path w="3641090" h="1382395" extrusionOk="0">
                <a:moveTo>
                  <a:pt x="0" y="345566"/>
                </a:moveTo>
                <a:lnTo>
                  <a:pt x="2949702" y="345566"/>
                </a:lnTo>
                <a:lnTo>
                  <a:pt x="2949702" y="0"/>
                </a:lnTo>
                <a:lnTo>
                  <a:pt x="3640836" y="691134"/>
                </a:lnTo>
                <a:lnTo>
                  <a:pt x="2949702" y="1382268"/>
                </a:lnTo>
                <a:lnTo>
                  <a:pt x="2949702" y="1036701"/>
                </a:lnTo>
                <a:lnTo>
                  <a:pt x="0" y="1036701"/>
                </a:lnTo>
                <a:lnTo>
                  <a:pt x="0" y="345566"/>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9"/>
          <p:cNvSpPr txBox="1"/>
          <p:nvPr/>
        </p:nvSpPr>
        <p:spPr>
          <a:xfrm>
            <a:off x="7279385" y="2865881"/>
            <a:ext cx="3922015" cy="4064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2500" dirty="0">
                <a:solidFill>
                  <a:srgbClr val="FFFFFF"/>
                </a:solidFill>
                <a:latin typeface="Calibri"/>
                <a:ea typeface="Calibri"/>
                <a:cs typeface="Calibri"/>
                <a:sym typeface="Calibri"/>
              </a:rPr>
              <a:t>Rebalance Accordingly</a:t>
            </a:r>
            <a:endParaRPr sz="2500" dirty="0">
              <a:solidFill>
                <a:schemeClr val="dk1"/>
              </a:solidFill>
              <a:latin typeface="Calibri"/>
              <a:ea typeface="Calibri"/>
              <a:cs typeface="Calibri"/>
              <a:sym typeface="Calibri"/>
            </a:endParaRPr>
          </a:p>
        </p:txBody>
      </p:sp>
      <p:sp>
        <p:nvSpPr>
          <p:cNvPr id="696" name="Google Shape;696;p19"/>
          <p:cNvSpPr/>
          <p:nvPr/>
        </p:nvSpPr>
        <p:spPr>
          <a:xfrm>
            <a:off x="7115556" y="3422903"/>
            <a:ext cx="3131820" cy="1708404"/>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7" name="Google Shape;697;p19"/>
          <p:cNvSpPr/>
          <p:nvPr/>
        </p:nvSpPr>
        <p:spPr>
          <a:xfrm>
            <a:off x="7216140" y="3509771"/>
            <a:ext cx="2935605" cy="1539240"/>
          </a:xfrm>
          <a:custGeom>
            <a:avLst/>
            <a:gdLst/>
            <a:ahLst/>
            <a:cxnLst/>
            <a:rect l="l" t="t" r="r" b="b"/>
            <a:pathLst>
              <a:path w="2935604" h="1539239" extrusionOk="0">
                <a:moveTo>
                  <a:pt x="0" y="1539239"/>
                </a:moveTo>
                <a:lnTo>
                  <a:pt x="2935224" y="1539239"/>
                </a:lnTo>
                <a:lnTo>
                  <a:pt x="2935224" y="0"/>
                </a:lnTo>
                <a:lnTo>
                  <a:pt x="0" y="0"/>
                </a:lnTo>
                <a:lnTo>
                  <a:pt x="0" y="1539239"/>
                </a:lnTo>
                <a:close/>
              </a:path>
            </a:pathLst>
          </a:custGeom>
          <a:noFill/>
          <a:ln w="121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8" name="Google Shape;698;p19"/>
          <p:cNvSpPr txBox="1"/>
          <p:nvPr/>
        </p:nvSpPr>
        <p:spPr>
          <a:xfrm>
            <a:off x="7213854" y="3782390"/>
            <a:ext cx="3207324" cy="1229034"/>
          </a:xfrm>
          <a:prstGeom prst="rect">
            <a:avLst/>
          </a:prstGeom>
          <a:noFill/>
          <a:ln>
            <a:noFill/>
          </a:ln>
        </p:spPr>
        <p:txBody>
          <a:bodyPr spcFirstLastPara="1" wrap="square" lIns="0" tIns="39350" rIns="0" bIns="0" anchor="t" anchorCtr="0">
            <a:spAutoFit/>
          </a:bodyPr>
          <a:lstStyle/>
          <a:p>
            <a:pPr marL="82550" marR="306070" lvl="0" indent="0" rtl="0">
              <a:lnSpc>
                <a:spcPct val="91700"/>
              </a:lnSpc>
              <a:spcBef>
                <a:spcPts val="0"/>
              </a:spcBef>
              <a:spcAft>
                <a:spcPts val="0"/>
              </a:spcAft>
              <a:buNone/>
            </a:pPr>
            <a:r>
              <a:rPr lang="en-US" sz="2100" dirty="0">
                <a:solidFill>
                  <a:schemeClr val="dk1"/>
                </a:solidFill>
                <a:latin typeface="Calibri"/>
                <a:ea typeface="Calibri"/>
                <a:cs typeface="Calibri"/>
                <a:sym typeface="Calibri"/>
              </a:rPr>
              <a:t>We shall rebalance our  portfolio monthly using  sector weights of Russell 3000.</a:t>
            </a:r>
            <a:endParaRPr sz="2100" dirty="0">
              <a:solidFill>
                <a:schemeClr val="dk1"/>
              </a:solidFill>
              <a:latin typeface="Calibri"/>
              <a:ea typeface="Calibri"/>
              <a:cs typeface="Calibri"/>
              <a:sym typeface="Calibri"/>
            </a:endParaRPr>
          </a:p>
        </p:txBody>
      </p:sp>
      <p:sp>
        <p:nvSpPr>
          <p:cNvPr id="699" name="Google Shape;699;p19"/>
          <p:cNvSpPr txBox="1"/>
          <p:nvPr/>
        </p:nvSpPr>
        <p:spPr>
          <a:xfrm>
            <a:off x="142452" y="6232500"/>
            <a:ext cx="50433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700" name="Google Shape;700;p19"/>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9"/>
        <p:cNvGrpSpPr/>
        <p:nvPr/>
      </p:nvGrpSpPr>
      <p:grpSpPr>
        <a:xfrm>
          <a:off x="0" y="0"/>
          <a:ext cx="0" cy="0"/>
          <a:chOff x="0" y="0"/>
          <a:chExt cx="0" cy="0"/>
        </a:xfrm>
      </p:grpSpPr>
      <p:sp>
        <p:nvSpPr>
          <p:cNvPr id="60" name="Google Shape;60;p2"/>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2"/>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2"/>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2"/>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2"/>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2"/>
          <p:cNvSpPr txBox="1">
            <a:spLocks noGrp="1"/>
          </p:cNvSpPr>
          <p:nvPr>
            <p:ph type="title"/>
          </p:nvPr>
        </p:nvSpPr>
        <p:spPr>
          <a:xfrm>
            <a:off x="250352" y="38225"/>
            <a:ext cx="5570400" cy="6900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MBA SIM Fund Team</a:t>
            </a:r>
            <a:endParaRPr sz="4400"/>
          </a:p>
        </p:txBody>
      </p:sp>
      <p:sp>
        <p:nvSpPr>
          <p:cNvPr id="66" name="Google Shape;66;p2"/>
          <p:cNvSpPr txBox="1"/>
          <p:nvPr/>
        </p:nvSpPr>
        <p:spPr>
          <a:xfrm>
            <a:off x="142451" y="6232500"/>
            <a:ext cx="44313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67" name="Google Shape;67;p2"/>
          <p:cNvSpPr txBox="1"/>
          <p:nvPr/>
        </p:nvSpPr>
        <p:spPr>
          <a:xfrm>
            <a:off x="6019800" y="6387185"/>
            <a:ext cx="153670"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
        <p:nvSpPr>
          <p:cNvPr id="68" name="Google Shape;68;p2"/>
          <p:cNvSpPr txBox="1"/>
          <p:nvPr/>
        </p:nvSpPr>
        <p:spPr>
          <a:xfrm>
            <a:off x="6575809" y="2974310"/>
            <a:ext cx="1548765" cy="19749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200" b="1">
                <a:solidFill>
                  <a:schemeClr val="dk1"/>
                </a:solidFill>
                <a:latin typeface="Arial"/>
                <a:ea typeface="Arial"/>
                <a:cs typeface="Arial"/>
                <a:sym typeface="Arial"/>
              </a:rPr>
              <a:t>Aleksey Kim</a:t>
            </a:r>
            <a:endParaRPr sz="1200">
              <a:solidFill>
                <a:schemeClr val="dk1"/>
              </a:solidFill>
              <a:latin typeface="Arial"/>
              <a:ea typeface="Arial"/>
              <a:cs typeface="Arial"/>
              <a:sym typeface="Arial"/>
            </a:endParaRPr>
          </a:p>
        </p:txBody>
      </p:sp>
      <p:sp>
        <p:nvSpPr>
          <p:cNvPr id="69" name="Google Shape;69;p2"/>
          <p:cNvSpPr txBox="1"/>
          <p:nvPr/>
        </p:nvSpPr>
        <p:spPr>
          <a:xfrm>
            <a:off x="7917437" y="4772909"/>
            <a:ext cx="1239648"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chemeClr val="dk1"/>
                </a:solidFill>
                <a:latin typeface="Arial"/>
                <a:ea typeface="Arial"/>
                <a:cs typeface="Arial"/>
                <a:sym typeface="Arial"/>
              </a:rPr>
              <a:t>Johnathan Hoke</a:t>
            </a:r>
            <a:endParaRPr sz="1200">
              <a:solidFill>
                <a:schemeClr val="dk1"/>
              </a:solidFill>
              <a:latin typeface="Arial"/>
              <a:ea typeface="Arial"/>
              <a:cs typeface="Arial"/>
              <a:sym typeface="Arial"/>
            </a:endParaRPr>
          </a:p>
        </p:txBody>
      </p:sp>
      <p:sp>
        <p:nvSpPr>
          <p:cNvPr id="70" name="Google Shape;70;p2"/>
          <p:cNvSpPr txBox="1"/>
          <p:nvPr/>
        </p:nvSpPr>
        <p:spPr>
          <a:xfrm>
            <a:off x="4429299" y="2979827"/>
            <a:ext cx="1323335" cy="19749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200" b="1" dirty="0">
                <a:solidFill>
                  <a:schemeClr val="dk1"/>
                </a:solidFill>
                <a:latin typeface="Arial"/>
                <a:ea typeface="Arial"/>
                <a:cs typeface="Arial"/>
                <a:sym typeface="Arial"/>
              </a:rPr>
              <a:t>Festus </a:t>
            </a:r>
            <a:r>
              <a:rPr lang="en-US" sz="1200" b="1" dirty="0" err="1">
                <a:solidFill>
                  <a:schemeClr val="dk1"/>
                </a:solidFill>
                <a:latin typeface="Arial"/>
                <a:ea typeface="Arial"/>
                <a:cs typeface="Arial"/>
                <a:sym typeface="Arial"/>
              </a:rPr>
              <a:t>Olatunde</a:t>
            </a:r>
            <a:endParaRPr sz="1200" dirty="0">
              <a:solidFill>
                <a:schemeClr val="dk1"/>
              </a:solidFill>
              <a:latin typeface="Arial"/>
              <a:ea typeface="Arial"/>
              <a:cs typeface="Arial"/>
              <a:sym typeface="Arial"/>
            </a:endParaRPr>
          </a:p>
        </p:txBody>
      </p:sp>
      <p:sp>
        <p:nvSpPr>
          <p:cNvPr id="71" name="Google Shape;71;p2"/>
          <p:cNvSpPr txBox="1"/>
          <p:nvPr/>
        </p:nvSpPr>
        <p:spPr>
          <a:xfrm>
            <a:off x="3277432" y="4772521"/>
            <a:ext cx="1296410"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a:solidFill>
                  <a:schemeClr val="dk1"/>
                </a:solidFill>
                <a:latin typeface="Arial"/>
                <a:ea typeface="Arial"/>
                <a:cs typeface="Arial"/>
                <a:sym typeface="Arial"/>
              </a:rPr>
              <a:t>Makayla Ragnone</a:t>
            </a:r>
            <a:endParaRPr sz="1200">
              <a:solidFill>
                <a:schemeClr val="dk1"/>
              </a:solidFill>
              <a:latin typeface="Arial"/>
              <a:ea typeface="Arial"/>
              <a:cs typeface="Arial"/>
              <a:sym typeface="Arial"/>
            </a:endParaRPr>
          </a:p>
        </p:txBody>
      </p:sp>
      <p:sp>
        <p:nvSpPr>
          <p:cNvPr id="72" name="Google Shape;72;p2"/>
          <p:cNvSpPr txBox="1"/>
          <p:nvPr/>
        </p:nvSpPr>
        <p:spPr>
          <a:xfrm>
            <a:off x="2004698" y="2975783"/>
            <a:ext cx="1604010" cy="197490"/>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n-US" sz="1200" b="1">
                <a:solidFill>
                  <a:schemeClr val="dk1"/>
                </a:solidFill>
                <a:latin typeface="Arial"/>
                <a:ea typeface="Arial"/>
                <a:cs typeface="Arial"/>
                <a:sym typeface="Arial"/>
              </a:rPr>
              <a:t>Farrukh Solhail</a:t>
            </a:r>
            <a:endParaRPr sz="1200">
              <a:solidFill>
                <a:schemeClr val="dk1"/>
              </a:solidFill>
              <a:latin typeface="Arial"/>
              <a:ea typeface="Arial"/>
              <a:cs typeface="Arial"/>
              <a:sym typeface="Arial"/>
            </a:endParaRPr>
          </a:p>
        </p:txBody>
      </p:sp>
      <p:sp>
        <p:nvSpPr>
          <p:cNvPr id="73" name="Google Shape;73;p2"/>
          <p:cNvSpPr txBox="1"/>
          <p:nvPr/>
        </p:nvSpPr>
        <p:spPr>
          <a:xfrm>
            <a:off x="5391226" y="4782426"/>
            <a:ext cx="1037711" cy="19749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200" b="1" dirty="0">
                <a:solidFill>
                  <a:schemeClr val="dk1"/>
                </a:solidFill>
                <a:latin typeface="Arial"/>
                <a:ea typeface="Arial"/>
                <a:cs typeface="Arial"/>
                <a:sym typeface="Arial"/>
              </a:rPr>
              <a:t>Abraham Levi</a:t>
            </a:r>
            <a:endParaRPr sz="1200" dirty="0">
              <a:solidFill>
                <a:schemeClr val="dk1"/>
              </a:solidFill>
              <a:latin typeface="Arial"/>
              <a:ea typeface="Arial"/>
              <a:cs typeface="Arial"/>
              <a:sym typeface="Arial"/>
            </a:endParaRPr>
          </a:p>
        </p:txBody>
      </p:sp>
      <p:pic>
        <p:nvPicPr>
          <p:cNvPr id="74" name="Google Shape;74;p2"/>
          <p:cNvPicPr preferRelativeResize="0"/>
          <p:nvPr/>
        </p:nvPicPr>
        <p:blipFill rotWithShape="1">
          <a:blip r:embed="rId6">
            <a:alphaModFix/>
          </a:blip>
          <a:srcRect t="1216" b="31220"/>
          <a:stretch/>
        </p:blipFill>
        <p:spPr>
          <a:xfrm>
            <a:off x="6688525" y="1518189"/>
            <a:ext cx="1323325" cy="1340712"/>
          </a:xfrm>
          <a:prstGeom prst="rect">
            <a:avLst/>
          </a:prstGeom>
          <a:noFill/>
          <a:ln>
            <a:noFill/>
          </a:ln>
        </p:spPr>
      </p:pic>
      <p:pic>
        <p:nvPicPr>
          <p:cNvPr id="75" name="Google Shape;75;p2"/>
          <p:cNvPicPr preferRelativeResize="0"/>
          <p:nvPr/>
        </p:nvPicPr>
        <p:blipFill>
          <a:blip r:embed="rId7">
            <a:alphaModFix/>
          </a:blip>
          <a:stretch>
            <a:fillRect/>
          </a:stretch>
        </p:blipFill>
        <p:spPr>
          <a:xfrm>
            <a:off x="4429299" y="1526882"/>
            <a:ext cx="1323325" cy="1323325"/>
          </a:xfrm>
          <a:prstGeom prst="rect">
            <a:avLst/>
          </a:prstGeom>
          <a:noFill/>
          <a:ln>
            <a:noFill/>
          </a:ln>
        </p:spPr>
      </p:pic>
      <p:pic>
        <p:nvPicPr>
          <p:cNvPr id="77" name="Google Shape;77;p2"/>
          <p:cNvPicPr preferRelativeResize="0"/>
          <p:nvPr/>
        </p:nvPicPr>
        <p:blipFill>
          <a:blip r:embed="rId8">
            <a:alphaModFix/>
          </a:blip>
          <a:stretch>
            <a:fillRect/>
          </a:stretch>
        </p:blipFill>
        <p:spPr>
          <a:xfrm>
            <a:off x="2845187" y="3324700"/>
            <a:ext cx="1296425" cy="1296402"/>
          </a:xfrm>
          <a:prstGeom prst="rect">
            <a:avLst/>
          </a:prstGeom>
          <a:noFill/>
          <a:ln>
            <a:noFill/>
          </a:ln>
        </p:spPr>
      </p:pic>
      <p:pic>
        <p:nvPicPr>
          <p:cNvPr id="78" name="Google Shape;78;p2"/>
          <p:cNvPicPr preferRelativeResize="0"/>
          <p:nvPr/>
        </p:nvPicPr>
        <p:blipFill>
          <a:blip r:embed="rId9">
            <a:alphaModFix/>
          </a:blip>
          <a:stretch>
            <a:fillRect/>
          </a:stretch>
        </p:blipFill>
        <p:spPr>
          <a:xfrm>
            <a:off x="7866900" y="3324700"/>
            <a:ext cx="1340700" cy="1296402"/>
          </a:xfrm>
          <a:prstGeom prst="rect">
            <a:avLst/>
          </a:prstGeom>
          <a:noFill/>
          <a:ln>
            <a:noFill/>
          </a:ln>
        </p:spPr>
      </p:pic>
      <p:pic>
        <p:nvPicPr>
          <p:cNvPr id="79" name="Google Shape;79;p2"/>
          <p:cNvPicPr preferRelativeResize="0"/>
          <p:nvPr/>
        </p:nvPicPr>
        <p:blipFill>
          <a:blip r:embed="rId10">
            <a:alphaModFix/>
          </a:blip>
          <a:stretch>
            <a:fillRect/>
          </a:stretch>
        </p:blipFill>
        <p:spPr>
          <a:xfrm>
            <a:off x="5260913" y="3324700"/>
            <a:ext cx="1399063" cy="1296402"/>
          </a:xfrm>
          <a:prstGeom prst="rect">
            <a:avLst/>
          </a:prstGeom>
          <a:noFill/>
          <a:ln>
            <a:noFill/>
          </a:ln>
        </p:spPr>
      </p:pic>
      <p:pic>
        <p:nvPicPr>
          <p:cNvPr id="3" name="Picture 2">
            <a:extLst>
              <a:ext uri="{FF2B5EF4-FFF2-40B4-BE49-F238E27FC236}">
                <a16:creationId xmlns:a16="http://schemas.microsoft.com/office/drawing/2014/main" id="{B1E51937-68D0-46C1-A05B-837BA3A4EFF3}"/>
              </a:ext>
            </a:extLst>
          </p:cNvPr>
          <p:cNvPicPr>
            <a:picLocks noChangeAspect="1"/>
          </p:cNvPicPr>
          <p:nvPr/>
        </p:nvPicPr>
        <p:blipFill>
          <a:blip r:embed="rId11"/>
          <a:stretch>
            <a:fillRect/>
          </a:stretch>
        </p:blipFill>
        <p:spPr>
          <a:xfrm>
            <a:off x="2066682" y="1545746"/>
            <a:ext cx="1426717" cy="13605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spTree>
      <p:nvGrpSpPr>
        <p:cNvPr id="1" name="Shape 704"/>
        <p:cNvGrpSpPr/>
        <p:nvPr/>
      </p:nvGrpSpPr>
      <p:grpSpPr>
        <a:xfrm>
          <a:off x="0" y="0"/>
          <a:ext cx="0" cy="0"/>
          <a:chOff x="0" y="0"/>
          <a:chExt cx="0" cy="0"/>
        </a:xfrm>
      </p:grpSpPr>
      <p:sp>
        <p:nvSpPr>
          <p:cNvPr id="705" name="Google Shape;705;p20"/>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20"/>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7" name="Google Shape;707;p20"/>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20"/>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20"/>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0" name="Google Shape;710;p20"/>
          <p:cNvSpPr txBox="1">
            <a:spLocks noGrp="1"/>
          </p:cNvSpPr>
          <p:nvPr>
            <p:ph type="title"/>
          </p:nvPr>
        </p:nvSpPr>
        <p:spPr>
          <a:xfrm>
            <a:off x="250352" y="40325"/>
            <a:ext cx="6386700" cy="697200"/>
          </a:xfrm>
          <a:prstGeom prst="rect">
            <a:avLst/>
          </a:prstGeom>
          <a:noFill/>
          <a:ln>
            <a:noFill/>
          </a:ln>
        </p:spPr>
        <p:txBody>
          <a:bodyPr spcFirstLastPara="1" wrap="square" lIns="0" tIns="13325" rIns="0" bIns="0" anchor="t" anchorCtr="0">
            <a:spAutoFit/>
          </a:bodyPr>
          <a:lstStyle/>
          <a:p>
            <a:pPr marL="12700" lvl="0" indent="0" algn="l" rtl="0">
              <a:lnSpc>
                <a:spcPct val="100000"/>
              </a:lnSpc>
              <a:spcBef>
                <a:spcPts val="0"/>
              </a:spcBef>
              <a:spcAft>
                <a:spcPts val="0"/>
              </a:spcAft>
              <a:buNone/>
            </a:pPr>
            <a:r>
              <a:rPr lang="en-US" sz="4400"/>
              <a:t>Task Allocation Process</a:t>
            </a:r>
            <a:endParaRPr sz="4400"/>
          </a:p>
        </p:txBody>
      </p:sp>
      <p:sp>
        <p:nvSpPr>
          <p:cNvPr id="711" name="Google Shape;711;p20"/>
          <p:cNvSpPr/>
          <p:nvPr/>
        </p:nvSpPr>
        <p:spPr>
          <a:xfrm>
            <a:off x="4271740" y="2485595"/>
            <a:ext cx="3523535" cy="3404696"/>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2" name="Google Shape;712;p20"/>
          <p:cNvSpPr/>
          <p:nvPr/>
        </p:nvSpPr>
        <p:spPr>
          <a:xfrm>
            <a:off x="4352063" y="2563324"/>
            <a:ext cx="3358515" cy="3251200"/>
          </a:xfrm>
          <a:custGeom>
            <a:avLst/>
            <a:gdLst/>
            <a:ahLst/>
            <a:cxnLst/>
            <a:rect l="l" t="t" r="r" b="b"/>
            <a:pathLst>
              <a:path w="3358515" h="3251200" extrusionOk="0">
                <a:moveTo>
                  <a:pt x="1981821" y="3225800"/>
                </a:moveTo>
                <a:lnTo>
                  <a:pt x="1384571" y="3225800"/>
                </a:lnTo>
                <a:lnTo>
                  <a:pt x="1477496" y="3251200"/>
                </a:lnTo>
                <a:lnTo>
                  <a:pt x="1846370" y="3251200"/>
                </a:lnTo>
                <a:lnTo>
                  <a:pt x="1891766" y="3238500"/>
                </a:lnTo>
                <a:lnTo>
                  <a:pt x="1936925" y="3238500"/>
                </a:lnTo>
                <a:lnTo>
                  <a:pt x="1981821" y="3225800"/>
                </a:lnTo>
                <a:close/>
              </a:path>
              <a:path w="3358515" h="3251200" extrusionOk="0">
                <a:moveTo>
                  <a:pt x="531467" y="215900"/>
                </a:moveTo>
                <a:lnTo>
                  <a:pt x="592554" y="304800"/>
                </a:lnTo>
                <a:lnTo>
                  <a:pt x="553821" y="330200"/>
                </a:lnTo>
                <a:lnTo>
                  <a:pt x="516210" y="368300"/>
                </a:lnTo>
                <a:lnTo>
                  <a:pt x="479743" y="406400"/>
                </a:lnTo>
                <a:lnTo>
                  <a:pt x="444440" y="444500"/>
                </a:lnTo>
                <a:lnTo>
                  <a:pt x="410321" y="482600"/>
                </a:lnTo>
                <a:lnTo>
                  <a:pt x="377408" y="520700"/>
                </a:lnTo>
                <a:lnTo>
                  <a:pt x="345721" y="558800"/>
                </a:lnTo>
                <a:lnTo>
                  <a:pt x="315280" y="596900"/>
                </a:lnTo>
                <a:lnTo>
                  <a:pt x="286106" y="647700"/>
                </a:lnTo>
                <a:lnTo>
                  <a:pt x="258220" y="685800"/>
                </a:lnTo>
                <a:lnTo>
                  <a:pt x="231643" y="723900"/>
                </a:lnTo>
                <a:lnTo>
                  <a:pt x="206395" y="774700"/>
                </a:lnTo>
                <a:lnTo>
                  <a:pt x="182496" y="812800"/>
                </a:lnTo>
                <a:lnTo>
                  <a:pt x="159967" y="863600"/>
                </a:lnTo>
                <a:lnTo>
                  <a:pt x="138830" y="914400"/>
                </a:lnTo>
                <a:lnTo>
                  <a:pt x="119104" y="952500"/>
                </a:lnTo>
                <a:lnTo>
                  <a:pt x="100810" y="1003300"/>
                </a:lnTo>
                <a:lnTo>
                  <a:pt x="84892" y="1054100"/>
                </a:lnTo>
                <a:lnTo>
                  <a:pt x="70378" y="1092200"/>
                </a:lnTo>
                <a:lnTo>
                  <a:pt x="57257" y="1143000"/>
                </a:lnTo>
                <a:lnTo>
                  <a:pt x="45518" y="1193800"/>
                </a:lnTo>
                <a:lnTo>
                  <a:pt x="35149" y="1231900"/>
                </a:lnTo>
                <a:lnTo>
                  <a:pt x="26139" y="1282700"/>
                </a:lnTo>
                <a:lnTo>
                  <a:pt x="18477" y="1333500"/>
                </a:lnTo>
                <a:lnTo>
                  <a:pt x="12153" y="1371600"/>
                </a:lnTo>
                <a:lnTo>
                  <a:pt x="7154" y="1422400"/>
                </a:lnTo>
                <a:lnTo>
                  <a:pt x="3469" y="1473200"/>
                </a:lnTo>
                <a:lnTo>
                  <a:pt x="1088" y="1511300"/>
                </a:lnTo>
                <a:lnTo>
                  <a:pt x="0" y="1562100"/>
                </a:lnTo>
                <a:lnTo>
                  <a:pt x="192" y="1612900"/>
                </a:lnTo>
                <a:lnTo>
                  <a:pt x="1654" y="1651000"/>
                </a:lnTo>
                <a:lnTo>
                  <a:pt x="4374" y="1701800"/>
                </a:lnTo>
                <a:lnTo>
                  <a:pt x="8343" y="1739900"/>
                </a:lnTo>
                <a:lnTo>
                  <a:pt x="13547" y="1790700"/>
                </a:lnTo>
                <a:lnTo>
                  <a:pt x="19977" y="1841500"/>
                </a:lnTo>
                <a:lnTo>
                  <a:pt x="27620" y="1879600"/>
                </a:lnTo>
                <a:lnTo>
                  <a:pt x="36467" y="1930400"/>
                </a:lnTo>
                <a:lnTo>
                  <a:pt x="46505" y="1968500"/>
                </a:lnTo>
                <a:lnTo>
                  <a:pt x="57723" y="2019300"/>
                </a:lnTo>
                <a:lnTo>
                  <a:pt x="70111" y="2057400"/>
                </a:lnTo>
                <a:lnTo>
                  <a:pt x="83656" y="2095500"/>
                </a:lnTo>
                <a:lnTo>
                  <a:pt x="98349" y="2146300"/>
                </a:lnTo>
                <a:lnTo>
                  <a:pt x="114177" y="2184400"/>
                </a:lnTo>
                <a:lnTo>
                  <a:pt x="131130" y="2222500"/>
                </a:lnTo>
                <a:lnTo>
                  <a:pt x="149196" y="2273300"/>
                </a:lnTo>
                <a:lnTo>
                  <a:pt x="168364" y="2311400"/>
                </a:lnTo>
                <a:lnTo>
                  <a:pt x="188623" y="2349500"/>
                </a:lnTo>
                <a:lnTo>
                  <a:pt x="209962" y="2387600"/>
                </a:lnTo>
                <a:lnTo>
                  <a:pt x="232369" y="2425700"/>
                </a:lnTo>
                <a:lnTo>
                  <a:pt x="255834" y="2463800"/>
                </a:lnTo>
                <a:lnTo>
                  <a:pt x="280346" y="2501900"/>
                </a:lnTo>
                <a:lnTo>
                  <a:pt x="305892" y="2540000"/>
                </a:lnTo>
                <a:lnTo>
                  <a:pt x="332462" y="2578100"/>
                </a:lnTo>
                <a:lnTo>
                  <a:pt x="360045" y="2616200"/>
                </a:lnTo>
                <a:lnTo>
                  <a:pt x="388630" y="2654300"/>
                </a:lnTo>
                <a:lnTo>
                  <a:pt x="418205" y="2692400"/>
                </a:lnTo>
                <a:lnTo>
                  <a:pt x="448759" y="2717800"/>
                </a:lnTo>
                <a:lnTo>
                  <a:pt x="480281" y="2755900"/>
                </a:lnTo>
                <a:lnTo>
                  <a:pt x="512759" y="2781300"/>
                </a:lnTo>
                <a:lnTo>
                  <a:pt x="546184" y="2819400"/>
                </a:lnTo>
                <a:lnTo>
                  <a:pt x="580543" y="2844800"/>
                </a:lnTo>
                <a:lnTo>
                  <a:pt x="615825" y="2882900"/>
                </a:lnTo>
                <a:lnTo>
                  <a:pt x="652019" y="2908300"/>
                </a:lnTo>
                <a:lnTo>
                  <a:pt x="689115" y="2933700"/>
                </a:lnTo>
                <a:lnTo>
                  <a:pt x="727099" y="2959100"/>
                </a:lnTo>
                <a:lnTo>
                  <a:pt x="765963" y="2984500"/>
                </a:lnTo>
                <a:lnTo>
                  <a:pt x="805694" y="3009900"/>
                </a:lnTo>
                <a:lnTo>
                  <a:pt x="846281" y="3035300"/>
                </a:lnTo>
                <a:lnTo>
                  <a:pt x="887713" y="3060700"/>
                </a:lnTo>
                <a:lnTo>
                  <a:pt x="929979" y="3086100"/>
                </a:lnTo>
                <a:lnTo>
                  <a:pt x="973068" y="3098800"/>
                </a:lnTo>
                <a:lnTo>
                  <a:pt x="1016968" y="3124200"/>
                </a:lnTo>
                <a:lnTo>
                  <a:pt x="1061668" y="3136900"/>
                </a:lnTo>
                <a:lnTo>
                  <a:pt x="1107158" y="3162300"/>
                </a:lnTo>
                <a:lnTo>
                  <a:pt x="1338134" y="3225800"/>
                </a:lnTo>
                <a:lnTo>
                  <a:pt x="2026432" y="3225800"/>
                </a:lnTo>
                <a:lnTo>
                  <a:pt x="2286752" y="3149600"/>
                </a:lnTo>
                <a:lnTo>
                  <a:pt x="2328692" y="3124200"/>
                </a:lnTo>
                <a:lnTo>
                  <a:pt x="2370155" y="3111500"/>
                </a:lnTo>
                <a:lnTo>
                  <a:pt x="2411116" y="3086100"/>
                </a:lnTo>
                <a:lnTo>
                  <a:pt x="2451553" y="3073400"/>
                </a:lnTo>
                <a:lnTo>
                  <a:pt x="2471496" y="3060700"/>
                </a:lnTo>
                <a:lnTo>
                  <a:pt x="1598848" y="3060700"/>
                </a:lnTo>
                <a:lnTo>
                  <a:pt x="1554371" y="3048000"/>
                </a:lnTo>
                <a:lnTo>
                  <a:pt x="1465776" y="3048000"/>
                </a:lnTo>
                <a:lnTo>
                  <a:pt x="1377875" y="3022600"/>
                </a:lnTo>
                <a:lnTo>
                  <a:pt x="1334266" y="3022600"/>
                </a:lnTo>
                <a:lnTo>
                  <a:pt x="1162861" y="2971800"/>
                </a:lnTo>
                <a:lnTo>
                  <a:pt x="1120930" y="2946400"/>
                </a:lnTo>
                <a:lnTo>
                  <a:pt x="1079432" y="2933700"/>
                </a:lnTo>
                <a:lnTo>
                  <a:pt x="1038399" y="2908300"/>
                </a:lnTo>
                <a:lnTo>
                  <a:pt x="997864" y="2895600"/>
                </a:lnTo>
                <a:lnTo>
                  <a:pt x="918417" y="2844800"/>
                </a:lnTo>
                <a:lnTo>
                  <a:pt x="879570" y="2819400"/>
                </a:lnTo>
                <a:lnTo>
                  <a:pt x="841351" y="2794000"/>
                </a:lnTo>
                <a:lnTo>
                  <a:pt x="803791" y="2768600"/>
                </a:lnTo>
                <a:lnTo>
                  <a:pt x="766924" y="2743200"/>
                </a:lnTo>
                <a:lnTo>
                  <a:pt x="730781" y="2717800"/>
                </a:lnTo>
                <a:lnTo>
                  <a:pt x="695395" y="2679700"/>
                </a:lnTo>
                <a:lnTo>
                  <a:pt x="660800" y="2654300"/>
                </a:lnTo>
                <a:lnTo>
                  <a:pt x="627026" y="2616200"/>
                </a:lnTo>
                <a:lnTo>
                  <a:pt x="594106" y="2590800"/>
                </a:lnTo>
                <a:lnTo>
                  <a:pt x="562074" y="2552700"/>
                </a:lnTo>
                <a:lnTo>
                  <a:pt x="531190" y="2514600"/>
                </a:lnTo>
                <a:lnTo>
                  <a:pt x="501691" y="2476500"/>
                </a:lnTo>
                <a:lnTo>
                  <a:pt x="473576" y="2438400"/>
                </a:lnTo>
                <a:lnTo>
                  <a:pt x="446842" y="2400300"/>
                </a:lnTo>
                <a:lnTo>
                  <a:pt x="421487" y="2362200"/>
                </a:lnTo>
                <a:lnTo>
                  <a:pt x="397509" y="2324100"/>
                </a:lnTo>
                <a:lnTo>
                  <a:pt x="374906" y="2286000"/>
                </a:lnTo>
                <a:lnTo>
                  <a:pt x="353675" y="2235200"/>
                </a:lnTo>
                <a:lnTo>
                  <a:pt x="333814" y="2197100"/>
                </a:lnTo>
                <a:lnTo>
                  <a:pt x="315321" y="2159000"/>
                </a:lnTo>
                <a:lnTo>
                  <a:pt x="298194" y="2108200"/>
                </a:lnTo>
                <a:lnTo>
                  <a:pt x="282430" y="2070100"/>
                </a:lnTo>
                <a:lnTo>
                  <a:pt x="268027" y="2032000"/>
                </a:lnTo>
                <a:lnTo>
                  <a:pt x="254983" y="1981200"/>
                </a:lnTo>
                <a:lnTo>
                  <a:pt x="243295" y="1943100"/>
                </a:lnTo>
                <a:lnTo>
                  <a:pt x="232962" y="1892300"/>
                </a:lnTo>
                <a:lnTo>
                  <a:pt x="223981" y="1854200"/>
                </a:lnTo>
                <a:lnTo>
                  <a:pt x="216350" y="1803400"/>
                </a:lnTo>
                <a:lnTo>
                  <a:pt x="210067" y="1765300"/>
                </a:lnTo>
                <a:lnTo>
                  <a:pt x="205129" y="1727200"/>
                </a:lnTo>
                <a:lnTo>
                  <a:pt x="201534" y="1676400"/>
                </a:lnTo>
                <a:lnTo>
                  <a:pt x="199280" y="1625600"/>
                </a:lnTo>
                <a:lnTo>
                  <a:pt x="198364" y="1587500"/>
                </a:lnTo>
                <a:lnTo>
                  <a:pt x="198786" y="1536700"/>
                </a:lnTo>
                <a:lnTo>
                  <a:pt x="200541" y="1498600"/>
                </a:lnTo>
                <a:lnTo>
                  <a:pt x="203628" y="1447800"/>
                </a:lnTo>
                <a:lnTo>
                  <a:pt x="208045" y="1409700"/>
                </a:lnTo>
                <a:lnTo>
                  <a:pt x="213789" y="1358900"/>
                </a:lnTo>
                <a:lnTo>
                  <a:pt x="220858" y="1320800"/>
                </a:lnTo>
                <a:lnTo>
                  <a:pt x="229251" y="1282700"/>
                </a:lnTo>
                <a:lnTo>
                  <a:pt x="238964" y="1231900"/>
                </a:lnTo>
                <a:lnTo>
                  <a:pt x="249995" y="1193800"/>
                </a:lnTo>
                <a:lnTo>
                  <a:pt x="262343" y="1143000"/>
                </a:lnTo>
                <a:lnTo>
                  <a:pt x="276004" y="1104900"/>
                </a:lnTo>
                <a:lnTo>
                  <a:pt x="290977" y="1066800"/>
                </a:lnTo>
                <a:lnTo>
                  <a:pt x="307260" y="1016000"/>
                </a:lnTo>
                <a:lnTo>
                  <a:pt x="324850" y="977900"/>
                </a:lnTo>
                <a:lnTo>
                  <a:pt x="343745" y="939800"/>
                </a:lnTo>
                <a:lnTo>
                  <a:pt x="363943" y="901700"/>
                </a:lnTo>
                <a:lnTo>
                  <a:pt x="385441" y="850900"/>
                </a:lnTo>
                <a:lnTo>
                  <a:pt x="408237" y="812800"/>
                </a:lnTo>
                <a:lnTo>
                  <a:pt x="432329" y="774700"/>
                </a:lnTo>
                <a:lnTo>
                  <a:pt x="457715" y="736600"/>
                </a:lnTo>
                <a:lnTo>
                  <a:pt x="484393" y="698500"/>
                </a:lnTo>
                <a:lnTo>
                  <a:pt x="512359" y="660400"/>
                </a:lnTo>
                <a:lnTo>
                  <a:pt x="541613" y="635000"/>
                </a:lnTo>
                <a:lnTo>
                  <a:pt x="572152" y="596900"/>
                </a:lnTo>
                <a:lnTo>
                  <a:pt x="603973" y="558800"/>
                </a:lnTo>
                <a:lnTo>
                  <a:pt x="637074" y="520700"/>
                </a:lnTo>
                <a:lnTo>
                  <a:pt x="671453" y="495300"/>
                </a:lnTo>
                <a:lnTo>
                  <a:pt x="707108" y="457200"/>
                </a:lnTo>
                <a:lnTo>
                  <a:pt x="768728" y="457200"/>
                </a:lnTo>
                <a:lnTo>
                  <a:pt x="769719" y="292100"/>
                </a:lnTo>
                <a:lnTo>
                  <a:pt x="531467" y="215900"/>
                </a:lnTo>
                <a:close/>
              </a:path>
              <a:path w="3358515" h="3251200" extrusionOk="0">
                <a:moveTo>
                  <a:pt x="2251174" y="0"/>
                </a:moveTo>
                <a:lnTo>
                  <a:pt x="2183737" y="190500"/>
                </a:lnTo>
                <a:lnTo>
                  <a:pt x="2230708" y="203200"/>
                </a:lnTo>
                <a:lnTo>
                  <a:pt x="2276955" y="228600"/>
                </a:lnTo>
                <a:lnTo>
                  <a:pt x="2322444" y="241300"/>
                </a:lnTo>
                <a:lnTo>
                  <a:pt x="2367140" y="266700"/>
                </a:lnTo>
                <a:lnTo>
                  <a:pt x="2411006" y="292100"/>
                </a:lnTo>
                <a:lnTo>
                  <a:pt x="2454007" y="317500"/>
                </a:lnTo>
                <a:lnTo>
                  <a:pt x="2496108" y="342900"/>
                </a:lnTo>
                <a:lnTo>
                  <a:pt x="2537274" y="368300"/>
                </a:lnTo>
                <a:lnTo>
                  <a:pt x="2577469" y="406400"/>
                </a:lnTo>
                <a:lnTo>
                  <a:pt x="2616657" y="431800"/>
                </a:lnTo>
                <a:lnTo>
                  <a:pt x="2654803" y="469900"/>
                </a:lnTo>
                <a:lnTo>
                  <a:pt x="2691871" y="495300"/>
                </a:lnTo>
                <a:lnTo>
                  <a:pt x="2727827" y="533400"/>
                </a:lnTo>
                <a:lnTo>
                  <a:pt x="2762634" y="571500"/>
                </a:lnTo>
                <a:lnTo>
                  <a:pt x="2796258" y="609600"/>
                </a:lnTo>
                <a:lnTo>
                  <a:pt x="2827143" y="647700"/>
                </a:lnTo>
                <a:lnTo>
                  <a:pt x="2856641" y="685800"/>
                </a:lnTo>
                <a:lnTo>
                  <a:pt x="2884756" y="723900"/>
                </a:lnTo>
                <a:lnTo>
                  <a:pt x="2911490" y="762000"/>
                </a:lnTo>
                <a:lnTo>
                  <a:pt x="2936845" y="800100"/>
                </a:lnTo>
                <a:lnTo>
                  <a:pt x="2960823" y="838200"/>
                </a:lnTo>
                <a:lnTo>
                  <a:pt x="2983426" y="876300"/>
                </a:lnTo>
                <a:lnTo>
                  <a:pt x="3004657" y="914400"/>
                </a:lnTo>
                <a:lnTo>
                  <a:pt x="3024518" y="952500"/>
                </a:lnTo>
                <a:lnTo>
                  <a:pt x="3043011" y="1003300"/>
                </a:lnTo>
                <a:lnTo>
                  <a:pt x="3060138" y="1041400"/>
                </a:lnTo>
                <a:lnTo>
                  <a:pt x="3075902" y="1079500"/>
                </a:lnTo>
                <a:lnTo>
                  <a:pt x="3090305" y="1130300"/>
                </a:lnTo>
                <a:lnTo>
                  <a:pt x="3103349" y="1168400"/>
                </a:lnTo>
                <a:lnTo>
                  <a:pt x="3115037" y="1219200"/>
                </a:lnTo>
                <a:lnTo>
                  <a:pt x="3125370" y="1257300"/>
                </a:lnTo>
                <a:lnTo>
                  <a:pt x="3134351" y="1308100"/>
                </a:lnTo>
                <a:lnTo>
                  <a:pt x="3141982" y="1346200"/>
                </a:lnTo>
                <a:lnTo>
                  <a:pt x="3148265" y="1397000"/>
                </a:lnTo>
                <a:lnTo>
                  <a:pt x="3153203" y="1435100"/>
                </a:lnTo>
                <a:lnTo>
                  <a:pt x="3156798" y="1485900"/>
                </a:lnTo>
                <a:lnTo>
                  <a:pt x="3159052" y="1524000"/>
                </a:lnTo>
                <a:lnTo>
                  <a:pt x="3159968" y="1574800"/>
                </a:lnTo>
                <a:lnTo>
                  <a:pt x="3159547" y="1612900"/>
                </a:lnTo>
                <a:lnTo>
                  <a:pt x="3157791" y="1663700"/>
                </a:lnTo>
                <a:lnTo>
                  <a:pt x="3154704" y="1701800"/>
                </a:lnTo>
                <a:lnTo>
                  <a:pt x="3150287" y="1752600"/>
                </a:lnTo>
                <a:lnTo>
                  <a:pt x="3144543" y="1790700"/>
                </a:lnTo>
                <a:lnTo>
                  <a:pt x="3137474" y="1841500"/>
                </a:lnTo>
                <a:lnTo>
                  <a:pt x="3129082" y="1879600"/>
                </a:lnTo>
                <a:lnTo>
                  <a:pt x="3119369" y="1917700"/>
                </a:lnTo>
                <a:lnTo>
                  <a:pt x="3108337" y="1968500"/>
                </a:lnTo>
                <a:lnTo>
                  <a:pt x="3095989" y="2006600"/>
                </a:lnTo>
                <a:lnTo>
                  <a:pt x="3082328" y="2057400"/>
                </a:lnTo>
                <a:lnTo>
                  <a:pt x="3067355" y="2095500"/>
                </a:lnTo>
                <a:lnTo>
                  <a:pt x="3051072" y="2133600"/>
                </a:lnTo>
                <a:lnTo>
                  <a:pt x="3033482" y="2184400"/>
                </a:lnTo>
                <a:lnTo>
                  <a:pt x="3014587" y="2222500"/>
                </a:lnTo>
                <a:lnTo>
                  <a:pt x="2994389" y="2260600"/>
                </a:lnTo>
                <a:lnTo>
                  <a:pt x="2972891" y="2298700"/>
                </a:lnTo>
                <a:lnTo>
                  <a:pt x="2950095" y="2336800"/>
                </a:lnTo>
                <a:lnTo>
                  <a:pt x="2926003" y="2374900"/>
                </a:lnTo>
                <a:lnTo>
                  <a:pt x="2900617" y="2413000"/>
                </a:lnTo>
                <a:lnTo>
                  <a:pt x="2873939" y="2451100"/>
                </a:lnTo>
                <a:lnTo>
                  <a:pt x="2845973" y="2489200"/>
                </a:lnTo>
                <a:lnTo>
                  <a:pt x="2816719" y="2527300"/>
                </a:lnTo>
                <a:lnTo>
                  <a:pt x="2786180" y="2565400"/>
                </a:lnTo>
                <a:lnTo>
                  <a:pt x="2754359" y="2590800"/>
                </a:lnTo>
                <a:lnTo>
                  <a:pt x="2721258" y="2628900"/>
                </a:lnTo>
                <a:lnTo>
                  <a:pt x="2686879" y="2667000"/>
                </a:lnTo>
                <a:lnTo>
                  <a:pt x="2651224" y="2692400"/>
                </a:lnTo>
                <a:lnTo>
                  <a:pt x="2614570" y="2730500"/>
                </a:lnTo>
                <a:lnTo>
                  <a:pt x="2577214" y="2755900"/>
                </a:lnTo>
                <a:lnTo>
                  <a:pt x="2539189" y="2781300"/>
                </a:lnTo>
                <a:lnTo>
                  <a:pt x="2500526" y="2806700"/>
                </a:lnTo>
                <a:lnTo>
                  <a:pt x="2421418" y="2857500"/>
                </a:lnTo>
                <a:lnTo>
                  <a:pt x="2340151" y="2908300"/>
                </a:lnTo>
                <a:lnTo>
                  <a:pt x="2298789" y="2921000"/>
                </a:lnTo>
                <a:lnTo>
                  <a:pt x="2256984" y="2946400"/>
                </a:lnTo>
                <a:lnTo>
                  <a:pt x="1954681" y="3035300"/>
                </a:lnTo>
                <a:lnTo>
                  <a:pt x="1910502" y="3035300"/>
                </a:lnTo>
                <a:lnTo>
                  <a:pt x="1866173" y="3048000"/>
                </a:lnTo>
                <a:lnTo>
                  <a:pt x="1821726" y="3048000"/>
                </a:lnTo>
                <a:lnTo>
                  <a:pt x="1777192" y="3060700"/>
                </a:lnTo>
                <a:lnTo>
                  <a:pt x="2471496" y="3060700"/>
                </a:lnTo>
                <a:lnTo>
                  <a:pt x="2530755" y="3022600"/>
                </a:lnTo>
                <a:lnTo>
                  <a:pt x="2569473" y="2997200"/>
                </a:lnTo>
                <a:lnTo>
                  <a:pt x="2607570" y="2971800"/>
                </a:lnTo>
                <a:lnTo>
                  <a:pt x="2645023" y="2946400"/>
                </a:lnTo>
                <a:lnTo>
                  <a:pt x="2681808" y="2921000"/>
                </a:lnTo>
                <a:lnTo>
                  <a:pt x="2717900" y="2895600"/>
                </a:lnTo>
                <a:lnTo>
                  <a:pt x="2753276" y="2870200"/>
                </a:lnTo>
                <a:lnTo>
                  <a:pt x="2787911" y="2844800"/>
                </a:lnTo>
                <a:lnTo>
                  <a:pt x="2821783" y="2806700"/>
                </a:lnTo>
                <a:lnTo>
                  <a:pt x="2854866" y="2781300"/>
                </a:lnTo>
                <a:lnTo>
                  <a:pt x="2887138" y="2743200"/>
                </a:lnTo>
                <a:lnTo>
                  <a:pt x="2918573" y="2705100"/>
                </a:lnTo>
                <a:lnTo>
                  <a:pt x="2949149" y="2679700"/>
                </a:lnTo>
                <a:lnTo>
                  <a:pt x="2978842" y="2641600"/>
                </a:lnTo>
                <a:lnTo>
                  <a:pt x="3007627" y="2603500"/>
                </a:lnTo>
                <a:lnTo>
                  <a:pt x="3035480" y="2565400"/>
                </a:lnTo>
                <a:lnTo>
                  <a:pt x="3062378" y="2527300"/>
                </a:lnTo>
                <a:lnTo>
                  <a:pt x="3088296" y="2489200"/>
                </a:lnTo>
                <a:lnTo>
                  <a:pt x="3113212" y="2451100"/>
                </a:lnTo>
                <a:lnTo>
                  <a:pt x="3137100" y="2413000"/>
                </a:lnTo>
                <a:lnTo>
                  <a:pt x="3159938" y="2374900"/>
                </a:lnTo>
                <a:lnTo>
                  <a:pt x="3181700" y="2324100"/>
                </a:lnTo>
                <a:lnTo>
                  <a:pt x="3202364" y="2286000"/>
                </a:lnTo>
                <a:lnTo>
                  <a:pt x="3221904" y="2235200"/>
                </a:lnTo>
                <a:lnTo>
                  <a:pt x="3240298" y="2197100"/>
                </a:lnTo>
                <a:lnTo>
                  <a:pt x="3257522" y="2146300"/>
                </a:lnTo>
                <a:lnTo>
                  <a:pt x="3273440" y="2108200"/>
                </a:lnTo>
                <a:lnTo>
                  <a:pt x="3287954" y="2057400"/>
                </a:lnTo>
                <a:lnTo>
                  <a:pt x="3301075" y="2006600"/>
                </a:lnTo>
                <a:lnTo>
                  <a:pt x="3312814" y="1968500"/>
                </a:lnTo>
                <a:lnTo>
                  <a:pt x="3323183" y="1917700"/>
                </a:lnTo>
                <a:lnTo>
                  <a:pt x="3332193" y="1866900"/>
                </a:lnTo>
                <a:lnTo>
                  <a:pt x="3339855" y="1828800"/>
                </a:lnTo>
                <a:lnTo>
                  <a:pt x="3346179" y="1778000"/>
                </a:lnTo>
                <a:lnTo>
                  <a:pt x="3351178" y="1739900"/>
                </a:lnTo>
                <a:lnTo>
                  <a:pt x="3354863" y="1689100"/>
                </a:lnTo>
                <a:lnTo>
                  <a:pt x="3357244" y="1638300"/>
                </a:lnTo>
                <a:lnTo>
                  <a:pt x="3358333" y="1600200"/>
                </a:lnTo>
                <a:lnTo>
                  <a:pt x="3358140" y="1549400"/>
                </a:lnTo>
                <a:lnTo>
                  <a:pt x="3356678" y="1498600"/>
                </a:lnTo>
                <a:lnTo>
                  <a:pt x="3353958" y="1460500"/>
                </a:lnTo>
                <a:lnTo>
                  <a:pt x="3349989" y="1409700"/>
                </a:lnTo>
                <a:lnTo>
                  <a:pt x="3344785" y="1371600"/>
                </a:lnTo>
                <a:lnTo>
                  <a:pt x="3338355" y="1320800"/>
                </a:lnTo>
                <a:lnTo>
                  <a:pt x="3330712" y="1270000"/>
                </a:lnTo>
                <a:lnTo>
                  <a:pt x="3321865" y="1231900"/>
                </a:lnTo>
                <a:lnTo>
                  <a:pt x="3311827" y="1181100"/>
                </a:lnTo>
                <a:lnTo>
                  <a:pt x="3300609" y="1143000"/>
                </a:lnTo>
                <a:lnTo>
                  <a:pt x="3288221" y="1104900"/>
                </a:lnTo>
                <a:lnTo>
                  <a:pt x="3274676" y="1054100"/>
                </a:lnTo>
                <a:lnTo>
                  <a:pt x="3259983" y="1016000"/>
                </a:lnTo>
                <a:lnTo>
                  <a:pt x="3244155" y="965200"/>
                </a:lnTo>
                <a:lnTo>
                  <a:pt x="3227202" y="927100"/>
                </a:lnTo>
                <a:lnTo>
                  <a:pt x="3209136" y="889000"/>
                </a:lnTo>
                <a:lnTo>
                  <a:pt x="3189968" y="850900"/>
                </a:lnTo>
                <a:lnTo>
                  <a:pt x="3169709" y="800100"/>
                </a:lnTo>
                <a:lnTo>
                  <a:pt x="3148370" y="762000"/>
                </a:lnTo>
                <a:lnTo>
                  <a:pt x="3125963" y="723900"/>
                </a:lnTo>
                <a:lnTo>
                  <a:pt x="3102498" y="685800"/>
                </a:lnTo>
                <a:lnTo>
                  <a:pt x="3077986" y="647700"/>
                </a:lnTo>
                <a:lnTo>
                  <a:pt x="3052440" y="609600"/>
                </a:lnTo>
                <a:lnTo>
                  <a:pt x="3025870" y="571500"/>
                </a:lnTo>
                <a:lnTo>
                  <a:pt x="2998287" y="533400"/>
                </a:lnTo>
                <a:lnTo>
                  <a:pt x="2969702" y="508000"/>
                </a:lnTo>
                <a:lnTo>
                  <a:pt x="2940128" y="469900"/>
                </a:lnTo>
                <a:lnTo>
                  <a:pt x="2909574" y="431800"/>
                </a:lnTo>
                <a:lnTo>
                  <a:pt x="2878052" y="406400"/>
                </a:lnTo>
                <a:lnTo>
                  <a:pt x="2845573" y="368300"/>
                </a:lnTo>
                <a:lnTo>
                  <a:pt x="2812148" y="342900"/>
                </a:lnTo>
                <a:lnTo>
                  <a:pt x="2777789" y="304800"/>
                </a:lnTo>
                <a:lnTo>
                  <a:pt x="2742507" y="279400"/>
                </a:lnTo>
                <a:lnTo>
                  <a:pt x="2706313" y="254000"/>
                </a:lnTo>
                <a:lnTo>
                  <a:pt x="2669218" y="215900"/>
                </a:lnTo>
                <a:lnTo>
                  <a:pt x="2631233" y="190500"/>
                </a:lnTo>
                <a:lnTo>
                  <a:pt x="2592369" y="165100"/>
                </a:lnTo>
                <a:lnTo>
                  <a:pt x="2552638" y="139700"/>
                </a:lnTo>
                <a:lnTo>
                  <a:pt x="2512051" y="114300"/>
                </a:lnTo>
                <a:lnTo>
                  <a:pt x="2470619" y="101600"/>
                </a:lnTo>
                <a:lnTo>
                  <a:pt x="2428353" y="76200"/>
                </a:lnTo>
                <a:lnTo>
                  <a:pt x="2385264" y="50800"/>
                </a:lnTo>
                <a:lnTo>
                  <a:pt x="2341364" y="38100"/>
                </a:lnTo>
                <a:lnTo>
                  <a:pt x="2296664" y="12700"/>
                </a:lnTo>
                <a:lnTo>
                  <a:pt x="2251174" y="0"/>
                </a:lnTo>
                <a:close/>
              </a:path>
              <a:path w="3358515" h="3251200" extrusionOk="0">
                <a:moveTo>
                  <a:pt x="768728" y="457200"/>
                </a:moveTo>
                <a:lnTo>
                  <a:pt x="707108" y="457200"/>
                </a:lnTo>
                <a:lnTo>
                  <a:pt x="768195" y="546100"/>
                </a:lnTo>
                <a:lnTo>
                  <a:pt x="768728" y="457200"/>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3" name="Google Shape;713;p20"/>
          <p:cNvSpPr/>
          <p:nvPr/>
        </p:nvSpPr>
        <p:spPr>
          <a:xfrm>
            <a:off x="5100828" y="2292083"/>
            <a:ext cx="1856231" cy="99823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20"/>
          <p:cNvSpPr/>
          <p:nvPr/>
        </p:nvSpPr>
        <p:spPr>
          <a:xfrm>
            <a:off x="5189220" y="2372867"/>
            <a:ext cx="1684020" cy="841375"/>
          </a:xfrm>
          <a:custGeom>
            <a:avLst/>
            <a:gdLst/>
            <a:ahLst/>
            <a:cxnLst/>
            <a:rect l="l" t="t" r="r" b="b"/>
            <a:pathLst>
              <a:path w="1684020" h="841375" extrusionOk="0">
                <a:moveTo>
                  <a:pt x="1543811" y="0"/>
                </a:moveTo>
                <a:lnTo>
                  <a:pt x="140207" y="0"/>
                </a:lnTo>
                <a:lnTo>
                  <a:pt x="95877" y="7144"/>
                </a:lnTo>
                <a:lnTo>
                  <a:pt x="57387" y="27041"/>
                </a:lnTo>
                <a:lnTo>
                  <a:pt x="27041" y="57387"/>
                </a:lnTo>
                <a:lnTo>
                  <a:pt x="7144" y="95877"/>
                </a:lnTo>
                <a:lnTo>
                  <a:pt x="0" y="140208"/>
                </a:lnTo>
                <a:lnTo>
                  <a:pt x="0" y="701040"/>
                </a:lnTo>
                <a:lnTo>
                  <a:pt x="7144" y="745370"/>
                </a:lnTo>
                <a:lnTo>
                  <a:pt x="27041" y="783860"/>
                </a:lnTo>
                <a:lnTo>
                  <a:pt x="57387" y="814206"/>
                </a:lnTo>
                <a:lnTo>
                  <a:pt x="95877" y="834103"/>
                </a:lnTo>
                <a:lnTo>
                  <a:pt x="140207" y="841248"/>
                </a:lnTo>
                <a:lnTo>
                  <a:pt x="1543811" y="841248"/>
                </a:lnTo>
                <a:lnTo>
                  <a:pt x="1588142" y="834103"/>
                </a:lnTo>
                <a:lnTo>
                  <a:pt x="1626632" y="814206"/>
                </a:lnTo>
                <a:lnTo>
                  <a:pt x="1656978" y="783860"/>
                </a:lnTo>
                <a:lnTo>
                  <a:pt x="1676875" y="745370"/>
                </a:lnTo>
                <a:lnTo>
                  <a:pt x="1684020" y="701040"/>
                </a:lnTo>
                <a:lnTo>
                  <a:pt x="1684020" y="140208"/>
                </a:lnTo>
                <a:lnTo>
                  <a:pt x="1676875" y="95877"/>
                </a:lnTo>
                <a:lnTo>
                  <a:pt x="1656978" y="57387"/>
                </a:lnTo>
                <a:lnTo>
                  <a:pt x="1626632" y="27041"/>
                </a:lnTo>
                <a:lnTo>
                  <a:pt x="1588142" y="7144"/>
                </a:lnTo>
                <a:lnTo>
                  <a:pt x="1543811"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5" name="Google Shape;715;p20"/>
          <p:cNvSpPr/>
          <p:nvPr/>
        </p:nvSpPr>
        <p:spPr>
          <a:xfrm>
            <a:off x="5189220" y="2372867"/>
            <a:ext cx="1684020" cy="841375"/>
          </a:xfrm>
          <a:custGeom>
            <a:avLst/>
            <a:gdLst/>
            <a:ahLst/>
            <a:cxnLst/>
            <a:rect l="l" t="t" r="r" b="b"/>
            <a:pathLst>
              <a:path w="1684020" h="841375" extrusionOk="0">
                <a:moveTo>
                  <a:pt x="0" y="140208"/>
                </a:moveTo>
                <a:lnTo>
                  <a:pt x="7144" y="95877"/>
                </a:lnTo>
                <a:lnTo>
                  <a:pt x="27041" y="57387"/>
                </a:lnTo>
                <a:lnTo>
                  <a:pt x="57387" y="27041"/>
                </a:lnTo>
                <a:lnTo>
                  <a:pt x="95877" y="7144"/>
                </a:lnTo>
                <a:lnTo>
                  <a:pt x="140207" y="0"/>
                </a:lnTo>
                <a:lnTo>
                  <a:pt x="1543811" y="0"/>
                </a:lnTo>
                <a:lnTo>
                  <a:pt x="1588142" y="7144"/>
                </a:lnTo>
                <a:lnTo>
                  <a:pt x="1626632" y="27041"/>
                </a:lnTo>
                <a:lnTo>
                  <a:pt x="1656978" y="57387"/>
                </a:lnTo>
                <a:lnTo>
                  <a:pt x="1676875" y="95877"/>
                </a:lnTo>
                <a:lnTo>
                  <a:pt x="1684020" y="140208"/>
                </a:lnTo>
                <a:lnTo>
                  <a:pt x="1684020" y="701040"/>
                </a:lnTo>
                <a:lnTo>
                  <a:pt x="1676875" y="745370"/>
                </a:lnTo>
                <a:lnTo>
                  <a:pt x="1656978" y="783860"/>
                </a:lnTo>
                <a:lnTo>
                  <a:pt x="1626632" y="814206"/>
                </a:lnTo>
                <a:lnTo>
                  <a:pt x="1588142" y="834103"/>
                </a:lnTo>
                <a:lnTo>
                  <a:pt x="1543811" y="841248"/>
                </a:lnTo>
                <a:lnTo>
                  <a:pt x="140207" y="841248"/>
                </a:lnTo>
                <a:lnTo>
                  <a:pt x="95877" y="834103"/>
                </a:lnTo>
                <a:lnTo>
                  <a:pt x="57387" y="814206"/>
                </a:lnTo>
                <a:lnTo>
                  <a:pt x="27041" y="783860"/>
                </a:lnTo>
                <a:lnTo>
                  <a:pt x="7144" y="745370"/>
                </a:lnTo>
                <a:lnTo>
                  <a:pt x="0" y="701040"/>
                </a:lnTo>
                <a:lnTo>
                  <a:pt x="0" y="140208"/>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6" name="Google Shape;716;p20"/>
          <p:cNvSpPr/>
          <p:nvPr/>
        </p:nvSpPr>
        <p:spPr>
          <a:xfrm>
            <a:off x="6548628" y="3343643"/>
            <a:ext cx="1856231" cy="99823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7" name="Google Shape;717;p20"/>
          <p:cNvSpPr/>
          <p:nvPr/>
        </p:nvSpPr>
        <p:spPr>
          <a:xfrm>
            <a:off x="6637019" y="3424428"/>
            <a:ext cx="1684020" cy="841375"/>
          </a:xfrm>
          <a:custGeom>
            <a:avLst/>
            <a:gdLst/>
            <a:ahLst/>
            <a:cxnLst/>
            <a:rect l="l" t="t" r="r" b="b"/>
            <a:pathLst>
              <a:path w="1684020" h="841375" extrusionOk="0">
                <a:moveTo>
                  <a:pt x="1543811" y="0"/>
                </a:moveTo>
                <a:lnTo>
                  <a:pt x="140207" y="0"/>
                </a:lnTo>
                <a:lnTo>
                  <a:pt x="95877" y="7144"/>
                </a:lnTo>
                <a:lnTo>
                  <a:pt x="57387" y="27041"/>
                </a:lnTo>
                <a:lnTo>
                  <a:pt x="27041" y="57387"/>
                </a:lnTo>
                <a:lnTo>
                  <a:pt x="7144" y="95877"/>
                </a:lnTo>
                <a:lnTo>
                  <a:pt x="0" y="140208"/>
                </a:lnTo>
                <a:lnTo>
                  <a:pt x="0" y="701040"/>
                </a:lnTo>
                <a:lnTo>
                  <a:pt x="7144" y="745370"/>
                </a:lnTo>
                <a:lnTo>
                  <a:pt x="27041" y="783860"/>
                </a:lnTo>
                <a:lnTo>
                  <a:pt x="57387" y="814206"/>
                </a:lnTo>
                <a:lnTo>
                  <a:pt x="95877" y="834103"/>
                </a:lnTo>
                <a:lnTo>
                  <a:pt x="140207" y="841248"/>
                </a:lnTo>
                <a:lnTo>
                  <a:pt x="1543811" y="841248"/>
                </a:lnTo>
                <a:lnTo>
                  <a:pt x="1588142" y="834103"/>
                </a:lnTo>
                <a:lnTo>
                  <a:pt x="1626632" y="814206"/>
                </a:lnTo>
                <a:lnTo>
                  <a:pt x="1656978" y="783860"/>
                </a:lnTo>
                <a:lnTo>
                  <a:pt x="1676875" y="745370"/>
                </a:lnTo>
                <a:lnTo>
                  <a:pt x="1684020" y="701040"/>
                </a:lnTo>
                <a:lnTo>
                  <a:pt x="1684020" y="140208"/>
                </a:lnTo>
                <a:lnTo>
                  <a:pt x="1676875" y="95877"/>
                </a:lnTo>
                <a:lnTo>
                  <a:pt x="1656978" y="57387"/>
                </a:lnTo>
                <a:lnTo>
                  <a:pt x="1626632" y="27041"/>
                </a:lnTo>
                <a:lnTo>
                  <a:pt x="1588142" y="7144"/>
                </a:lnTo>
                <a:lnTo>
                  <a:pt x="1543811"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8" name="Google Shape;718;p20"/>
          <p:cNvSpPr/>
          <p:nvPr/>
        </p:nvSpPr>
        <p:spPr>
          <a:xfrm>
            <a:off x="6637019" y="3424428"/>
            <a:ext cx="1684020" cy="841375"/>
          </a:xfrm>
          <a:custGeom>
            <a:avLst/>
            <a:gdLst/>
            <a:ahLst/>
            <a:cxnLst/>
            <a:rect l="l" t="t" r="r" b="b"/>
            <a:pathLst>
              <a:path w="1684020" h="841375" extrusionOk="0">
                <a:moveTo>
                  <a:pt x="0" y="140208"/>
                </a:moveTo>
                <a:lnTo>
                  <a:pt x="7144" y="95877"/>
                </a:lnTo>
                <a:lnTo>
                  <a:pt x="27041" y="57387"/>
                </a:lnTo>
                <a:lnTo>
                  <a:pt x="57387" y="27041"/>
                </a:lnTo>
                <a:lnTo>
                  <a:pt x="95877" y="7144"/>
                </a:lnTo>
                <a:lnTo>
                  <a:pt x="140207" y="0"/>
                </a:lnTo>
                <a:lnTo>
                  <a:pt x="1543811" y="0"/>
                </a:lnTo>
                <a:lnTo>
                  <a:pt x="1588142" y="7144"/>
                </a:lnTo>
                <a:lnTo>
                  <a:pt x="1626632" y="27041"/>
                </a:lnTo>
                <a:lnTo>
                  <a:pt x="1656978" y="57387"/>
                </a:lnTo>
                <a:lnTo>
                  <a:pt x="1676875" y="95877"/>
                </a:lnTo>
                <a:lnTo>
                  <a:pt x="1684020" y="140208"/>
                </a:lnTo>
                <a:lnTo>
                  <a:pt x="1684020" y="701040"/>
                </a:lnTo>
                <a:lnTo>
                  <a:pt x="1676875" y="745370"/>
                </a:lnTo>
                <a:lnTo>
                  <a:pt x="1656978" y="783860"/>
                </a:lnTo>
                <a:lnTo>
                  <a:pt x="1626632" y="814206"/>
                </a:lnTo>
                <a:lnTo>
                  <a:pt x="1588142" y="834103"/>
                </a:lnTo>
                <a:lnTo>
                  <a:pt x="1543811" y="841248"/>
                </a:lnTo>
                <a:lnTo>
                  <a:pt x="140207" y="841248"/>
                </a:lnTo>
                <a:lnTo>
                  <a:pt x="95877" y="834103"/>
                </a:lnTo>
                <a:lnTo>
                  <a:pt x="57387" y="814206"/>
                </a:lnTo>
                <a:lnTo>
                  <a:pt x="27041" y="783860"/>
                </a:lnTo>
                <a:lnTo>
                  <a:pt x="7144" y="745370"/>
                </a:lnTo>
                <a:lnTo>
                  <a:pt x="0" y="701040"/>
                </a:lnTo>
                <a:lnTo>
                  <a:pt x="0" y="140208"/>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9" name="Google Shape;719;p20"/>
          <p:cNvSpPr txBox="1"/>
          <p:nvPr/>
        </p:nvSpPr>
        <p:spPr>
          <a:xfrm>
            <a:off x="6842886" y="3592195"/>
            <a:ext cx="1273175" cy="462915"/>
          </a:xfrm>
          <a:prstGeom prst="rect">
            <a:avLst/>
          </a:prstGeom>
          <a:noFill/>
          <a:ln>
            <a:noFill/>
          </a:ln>
        </p:spPr>
        <p:txBody>
          <a:bodyPr spcFirstLastPara="1" wrap="square" lIns="0" tIns="12700" rIns="0" bIns="0" anchor="t" anchorCtr="0">
            <a:spAutoFit/>
          </a:bodyPr>
          <a:lstStyle/>
          <a:p>
            <a:pPr marL="0" marR="0" lvl="0" indent="0" algn="ctr" rtl="0">
              <a:lnSpc>
                <a:spcPct val="114666"/>
              </a:lnSpc>
              <a:spcBef>
                <a:spcPts val="0"/>
              </a:spcBef>
              <a:spcAft>
                <a:spcPts val="0"/>
              </a:spcAft>
              <a:buNone/>
            </a:pPr>
            <a:r>
              <a:rPr lang="en-US" sz="1500">
                <a:solidFill>
                  <a:srgbClr val="FFFFFF"/>
                </a:solidFill>
                <a:latin typeface="Calibri"/>
                <a:ea typeface="Calibri"/>
                <a:cs typeface="Calibri"/>
                <a:sym typeface="Calibri"/>
              </a:rPr>
              <a:t>Monitoring</a:t>
            </a:r>
            <a:endParaRPr sz="1500">
              <a:solidFill>
                <a:schemeClr val="dk1"/>
              </a:solidFill>
              <a:latin typeface="Calibri"/>
              <a:ea typeface="Calibri"/>
              <a:cs typeface="Calibri"/>
              <a:sym typeface="Calibri"/>
            </a:endParaRPr>
          </a:p>
          <a:p>
            <a:pPr marL="0" marR="0" lvl="0" indent="0" algn="ctr" rtl="0">
              <a:lnSpc>
                <a:spcPct val="114666"/>
              </a:lnSpc>
              <a:spcBef>
                <a:spcPts val="0"/>
              </a:spcBef>
              <a:spcAft>
                <a:spcPts val="0"/>
              </a:spcAft>
              <a:buNone/>
            </a:pPr>
            <a:r>
              <a:rPr lang="en-US" sz="1500">
                <a:solidFill>
                  <a:srgbClr val="FFFFFF"/>
                </a:solidFill>
                <a:latin typeface="Calibri"/>
                <a:ea typeface="Calibri"/>
                <a:cs typeface="Calibri"/>
                <a:sym typeface="Calibri"/>
              </a:rPr>
              <a:t>Company Status</a:t>
            </a:r>
            <a:endParaRPr sz="1500">
              <a:solidFill>
                <a:schemeClr val="dk1"/>
              </a:solidFill>
              <a:latin typeface="Calibri"/>
              <a:ea typeface="Calibri"/>
              <a:cs typeface="Calibri"/>
              <a:sym typeface="Calibri"/>
            </a:endParaRPr>
          </a:p>
        </p:txBody>
      </p:sp>
      <p:sp>
        <p:nvSpPr>
          <p:cNvPr id="720" name="Google Shape;720;p20"/>
          <p:cNvSpPr/>
          <p:nvPr/>
        </p:nvSpPr>
        <p:spPr>
          <a:xfrm>
            <a:off x="5995415" y="5045951"/>
            <a:ext cx="1856232" cy="99975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1" name="Google Shape;721;p20"/>
          <p:cNvSpPr/>
          <p:nvPr/>
        </p:nvSpPr>
        <p:spPr>
          <a:xfrm>
            <a:off x="6083808" y="5126735"/>
            <a:ext cx="1684020" cy="843280"/>
          </a:xfrm>
          <a:custGeom>
            <a:avLst/>
            <a:gdLst/>
            <a:ahLst/>
            <a:cxnLst/>
            <a:rect l="l" t="t" r="r" b="b"/>
            <a:pathLst>
              <a:path w="1684020" h="843279" extrusionOk="0">
                <a:moveTo>
                  <a:pt x="1543558" y="0"/>
                </a:moveTo>
                <a:lnTo>
                  <a:pt x="140462" y="0"/>
                </a:lnTo>
                <a:lnTo>
                  <a:pt x="96056" y="7158"/>
                </a:lnTo>
                <a:lnTo>
                  <a:pt x="57497" y="27094"/>
                </a:lnTo>
                <a:lnTo>
                  <a:pt x="27094" y="57497"/>
                </a:lnTo>
                <a:lnTo>
                  <a:pt x="7158" y="96056"/>
                </a:lnTo>
                <a:lnTo>
                  <a:pt x="0" y="140461"/>
                </a:lnTo>
                <a:lnTo>
                  <a:pt x="0" y="702310"/>
                </a:lnTo>
                <a:lnTo>
                  <a:pt x="7158" y="746705"/>
                </a:lnTo>
                <a:lnTo>
                  <a:pt x="27094" y="785263"/>
                </a:lnTo>
                <a:lnTo>
                  <a:pt x="57497" y="815669"/>
                </a:lnTo>
                <a:lnTo>
                  <a:pt x="96056" y="835610"/>
                </a:lnTo>
                <a:lnTo>
                  <a:pt x="140462" y="842772"/>
                </a:lnTo>
                <a:lnTo>
                  <a:pt x="1543558" y="842772"/>
                </a:lnTo>
                <a:lnTo>
                  <a:pt x="1587963" y="835610"/>
                </a:lnTo>
                <a:lnTo>
                  <a:pt x="1626522" y="815669"/>
                </a:lnTo>
                <a:lnTo>
                  <a:pt x="1656925" y="785263"/>
                </a:lnTo>
                <a:lnTo>
                  <a:pt x="1676861" y="746705"/>
                </a:lnTo>
                <a:lnTo>
                  <a:pt x="1684019" y="702310"/>
                </a:lnTo>
                <a:lnTo>
                  <a:pt x="1684019" y="140461"/>
                </a:lnTo>
                <a:lnTo>
                  <a:pt x="1676861" y="96056"/>
                </a:lnTo>
                <a:lnTo>
                  <a:pt x="1656925" y="57497"/>
                </a:lnTo>
                <a:lnTo>
                  <a:pt x="1626522" y="27094"/>
                </a:lnTo>
                <a:lnTo>
                  <a:pt x="1587963" y="7158"/>
                </a:lnTo>
                <a:lnTo>
                  <a:pt x="1543558"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2" name="Google Shape;722;p20"/>
          <p:cNvSpPr/>
          <p:nvPr/>
        </p:nvSpPr>
        <p:spPr>
          <a:xfrm>
            <a:off x="6083808" y="5126735"/>
            <a:ext cx="1684020" cy="843280"/>
          </a:xfrm>
          <a:custGeom>
            <a:avLst/>
            <a:gdLst/>
            <a:ahLst/>
            <a:cxnLst/>
            <a:rect l="l" t="t" r="r" b="b"/>
            <a:pathLst>
              <a:path w="1684020" h="843279" extrusionOk="0">
                <a:moveTo>
                  <a:pt x="0" y="140461"/>
                </a:moveTo>
                <a:lnTo>
                  <a:pt x="7158" y="96056"/>
                </a:lnTo>
                <a:lnTo>
                  <a:pt x="27094" y="57497"/>
                </a:lnTo>
                <a:lnTo>
                  <a:pt x="57497" y="27094"/>
                </a:lnTo>
                <a:lnTo>
                  <a:pt x="96056" y="7158"/>
                </a:lnTo>
                <a:lnTo>
                  <a:pt x="140462" y="0"/>
                </a:lnTo>
                <a:lnTo>
                  <a:pt x="1543558" y="0"/>
                </a:lnTo>
                <a:lnTo>
                  <a:pt x="1587963" y="7158"/>
                </a:lnTo>
                <a:lnTo>
                  <a:pt x="1626522" y="27094"/>
                </a:lnTo>
                <a:lnTo>
                  <a:pt x="1656925" y="57497"/>
                </a:lnTo>
                <a:lnTo>
                  <a:pt x="1676861" y="96056"/>
                </a:lnTo>
                <a:lnTo>
                  <a:pt x="1684019" y="140461"/>
                </a:lnTo>
                <a:lnTo>
                  <a:pt x="1684019" y="702310"/>
                </a:lnTo>
                <a:lnTo>
                  <a:pt x="1676861" y="746705"/>
                </a:lnTo>
                <a:lnTo>
                  <a:pt x="1656925" y="785263"/>
                </a:lnTo>
                <a:lnTo>
                  <a:pt x="1626522" y="815669"/>
                </a:lnTo>
                <a:lnTo>
                  <a:pt x="1587963" y="835610"/>
                </a:lnTo>
                <a:lnTo>
                  <a:pt x="1543558" y="842772"/>
                </a:lnTo>
                <a:lnTo>
                  <a:pt x="140462" y="842772"/>
                </a:lnTo>
                <a:lnTo>
                  <a:pt x="96056" y="835610"/>
                </a:lnTo>
                <a:lnTo>
                  <a:pt x="57497" y="815669"/>
                </a:lnTo>
                <a:lnTo>
                  <a:pt x="27094" y="785263"/>
                </a:lnTo>
                <a:lnTo>
                  <a:pt x="7158" y="746705"/>
                </a:lnTo>
                <a:lnTo>
                  <a:pt x="0" y="702310"/>
                </a:lnTo>
                <a:lnTo>
                  <a:pt x="0" y="140461"/>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20"/>
          <p:cNvSpPr txBox="1"/>
          <p:nvPr/>
        </p:nvSpPr>
        <p:spPr>
          <a:xfrm>
            <a:off x="6268339" y="5190490"/>
            <a:ext cx="1316990" cy="671830"/>
          </a:xfrm>
          <a:prstGeom prst="rect">
            <a:avLst/>
          </a:prstGeom>
          <a:noFill/>
          <a:ln>
            <a:noFill/>
          </a:ln>
        </p:spPr>
        <p:txBody>
          <a:bodyPr spcFirstLastPara="1" wrap="square" lIns="0" tIns="36175" rIns="0" bIns="0" anchor="t" anchorCtr="0">
            <a:spAutoFit/>
          </a:bodyPr>
          <a:lstStyle/>
          <a:p>
            <a:pPr marL="12065" marR="5080" lvl="0" indent="0" algn="ctr" rtl="0">
              <a:lnSpc>
                <a:spcPct val="109266"/>
              </a:lnSpc>
              <a:spcBef>
                <a:spcPts val="0"/>
              </a:spcBef>
              <a:spcAft>
                <a:spcPts val="0"/>
              </a:spcAft>
              <a:buNone/>
            </a:pPr>
            <a:r>
              <a:rPr lang="en-US" sz="1500">
                <a:solidFill>
                  <a:srgbClr val="FFFFFF"/>
                </a:solidFill>
                <a:latin typeface="Calibri"/>
                <a:ea typeface="Calibri"/>
                <a:cs typeface="Calibri"/>
                <a:sym typeface="Calibri"/>
              </a:rPr>
              <a:t>Executing Trades  and Rebalancing  Portfolio</a:t>
            </a:r>
            <a:endParaRPr sz="1500">
              <a:solidFill>
                <a:schemeClr val="dk1"/>
              </a:solidFill>
              <a:latin typeface="Calibri"/>
              <a:ea typeface="Calibri"/>
              <a:cs typeface="Calibri"/>
              <a:sym typeface="Calibri"/>
            </a:endParaRPr>
          </a:p>
        </p:txBody>
      </p:sp>
      <p:sp>
        <p:nvSpPr>
          <p:cNvPr id="724" name="Google Shape;724;p20"/>
          <p:cNvSpPr/>
          <p:nvPr/>
        </p:nvSpPr>
        <p:spPr>
          <a:xfrm>
            <a:off x="4206240" y="5045951"/>
            <a:ext cx="1854708" cy="999756"/>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20"/>
          <p:cNvSpPr/>
          <p:nvPr/>
        </p:nvSpPr>
        <p:spPr>
          <a:xfrm>
            <a:off x="4294632" y="5126735"/>
            <a:ext cx="1682750" cy="843280"/>
          </a:xfrm>
          <a:custGeom>
            <a:avLst/>
            <a:gdLst/>
            <a:ahLst/>
            <a:cxnLst/>
            <a:rect l="l" t="t" r="r" b="b"/>
            <a:pathLst>
              <a:path w="1682750" h="843279" extrusionOk="0">
                <a:moveTo>
                  <a:pt x="1542033" y="0"/>
                </a:moveTo>
                <a:lnTo>
                  <a:pt x="140462" y="0"/>
                </a:lnTo>
                <a:lnTo>
                  <a:pt x="96056" y="7158"/>
                </a:lnTo>
                <a:lnTo>
                  <a:pt x="57497" y="27094"/>
                </a:lnTo>
                <a:lnTo>
                  <a:pt x="27094" y="57497"/>
                </a:lnTo>
                <a:lnTo>
                  <a:pt x="7158" y="96056"/>
                </a:lnTo>
                <a:lnTo>
                  <a:pt x="0" y="140461"/>
                </a:lnTo>
                <a:lnTo>
                  <a:pt x="0" y="702310"/>
                </a:lnTo>
                <a:lnTo>
                  <a:pt x="7158" y="746705"/>
                </a:lnTo>
                <a:lnTo>
                  <a:pt x="27094" y="785263"/>
                </a:lnTo>
                <a:lnTo>
                  <a:pt x="57497" y="815669"/>
                </a:lnTo>
                <a:lnTo>
                  <a:pt x="96056" y="835610"/>
                </a:lnTo>
                <a:lnTo>
                  <a:pt x="140462" y="842772"/>
                </a:lnTo>
                <a:lnTo>
                  <a:pt x="1542033" y="842772"/>
                </a:lnTo>
                <a:lnTo>
                  <a:pt x="1586439" y="835610"/>
                </a:lnTo>
                <a:lnTo>
                  <a:pt x="1624998" y="815669"/>
                </a:lnTo>
                <a:lnTo>
                  <a:pt x="1655401" y="785263"/>
                </a:lnTo>
                <a:lnTo>
                  <a:pt x="1675337" y="746705"/>
                </a:lnTo>
                <a:lnTo>
                  <a:pt x="1682495" y="702310"/>
                </a:lnTo>
                <a:lnTo>
                  <a:pt x="1682495" y="140461"/>
                </a:lnTo>
                <a:lnTo>
                  <a:pt x="1675337" y="96056"/>
                </a:lnTo>
                <a:lnTo>
                  <a:pt x="1655401" y="57497"/>
                </a:lnTo>
                <a:lnTo>
                  <a:pt x="1624998" y="27094"/>
                </a:lnTo>
                <a:lnTo>
                  <a:pt x="1586439" y="7158"/>
                </a:lnTo>
                <a:lnTo>
                  <a:pt x="1542033"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6" name="Google Shape;726;p20"/>
          <p:cNvSpPr/>
          <p:nvPr/>
        </p:nvSpPr>
        <p:spPr>
          <a:xfrm>
            <a:off x="4294632" y="5126735"/>
            <a:ext cx="1682750" cy="843280"/>
          </a:xfrm>
          <a:custGeom>
            <a:avLst/>
            <a:gdLst/>
            <a:ahLst/>
            <a:cxnLst/>
            <a:rect l="l" t="t" r="r" b="b"/>
            <a:pathLst>
              <a:path w="1682750" h="843279" extrusionOk="0">
                <a:moveTo>
                  <a:pt x="0" y="140461"/>
                </a:moveTo>
                <a:lnTo>
                  <a:pt x="7158" y="96056"/>
                </a:lnTo>
                <a:lnTo>
                  <a:pt x="27094" y="57497"/>
                </a:lnTo>
                <a:lnTo>
                  <a:pt x="57497" y="27094"/>
                </a:lnTo>
                <a:lnTo>
                  <a:pt x="96056" y="7158"/>
                </a:lnTo>
                <a:lnTo>
                  <a:pt x="140462" y="0"/>
                </a:lnTo>
                <a:lnTo>
                  <a:pt x="1542033" y="0"/>
                </a:lnTo>
                <a:lnTo>
                  <a:pt x="1586439" y="7158"/>
                </a:lnTo>
                <a:lnTo>
                  <a:pt x="1624998" y="27094"/>
                </a:lnTo>
                <a:lnTo>
                  <a:pt x="1655401" y="57497"/>
                </a:lnTo>
                <a:lnTo>
                  <a:pt x="1675337" y="96056"/>
                </a:lnTo>
                <a:lnTo>
                  <a:pt x="1682495" y="140461"/>
                </a:lnTo>
                <a:lnTo>
                  <a:pt x="1682495" y="702310"/>
                </a:lnTo>
                <a:lnTo>
                  <a:pt x="1675337" y="746705"/>
                </a:lnTo>
                <a:lnTo>
                  <a:pt x="1655401" y="785263"/>
                </a:lnTo>
                <a:lnTo>
                  <a:pt x="1624998" y="815669"/>
                </a:lnTo>
                <a:lnTo>
                  <a:pt x="1586439" y="835610"/>
                </a:lnTo>
                <a:lnTo>
                  <a:pt x="1542033" y="842772"/>
                </a:lnTo>
                <a:lnTo>
                  <a:pt x="140462" y="842772"/>
                </a:lnTo>
                <a:lnTo>
                  <a:pt x="96056" y="835610"/>
                </a:lnTo>
                <a:lnTo>
                  <a:pt x="57497" y="815669"/>
                </a:lnTo>
                <a:lnTo>
                  <a:pt x="27094" y="785263"/>
                </a:lnTo>
                <a:lnTo>
                  <a:pt x="7158" y="746705"/>
                </a:lnTo>
                <a:lnTo>
                  <a:pt x="0" y="702310"/>
                </a:lnTo>
                <a:lnTo>
                  <a:pt x="0" y="140461"/>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7" name="Google Shape;727;p20"/>
          <p:cNvSpPr txBox="1"/>
          <p:nvPr/>
        </p:nvSpPr>
        <p:spPr>
          <a:xfrm>
            <a:off x="4660772" y="5399938"/>
            <a:ext cx="949960" cy="254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500">
                <a:solidFill>
                  <a:srgbClr val="FFFFFF"/>
                </a:solidFill>
                <a:latin typeface="Calibri"/>
                <a:ea typeface="Calibri"/>
                <a:cs typeface="Calibri"/>
                <a:sym typeface="Calibri"/>
              </a:rPr>
              <a:t>Data Pulling</a:t>
            </a:r>
            <a:endParaRPr sz="1500">
              <a:solidFill>
                <a:schemeClr val="dk1"/>
              </a:solidFill>
              <a:latin typeface="Calibri"/>
              <a:ea typeface="Calibri"/>
              <a:cs typeface="Calibri"/>
              <a:sym typeface="Calibri"/>
            </a:endParaRPr>
          </a:p>
        </p:txBody>
      </p:sp>
      <p:sp>
        <p:nvSpPr>
          <p:cNvPr id="728" name="Google Shape;728;p20"/>
          <p:cNvSpPr/>
          <p:nvPr/>
        </p:nvSpPr>
        <p:spPr>
          <a:xfrm>
            <a:off x="3653028" y="3343643"/>
            <a:ext cx="1854707" cy="998232"/>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9" name="Google Shape;729;p20"/>
          <p:cNvSpPr/>
          <p:nvPr/>
        </p:nvSpPr>
        <p:spPr>
          <a:xfrm>
            <a:off x="3741420" y="3424428"/>
            <a:ext cx="1682750" cy="841375"/>
          </a:xfrm>
          <a:custGeom>
            <a:avLst/>
            <a:gdLst/>
            <a:ahLst/>
            <a:cxnLst/>
            <a:rect l="l" t="t" r="r" b="b"/>
            <a:pathLst>
              <a:path w="1682750" h="841375" extrusionOk="0">
                <a:moveTo>
                  <a:pt x="1542288" y="0"/>
                </a:moveTo>
                <a:lnTo>
                  <a:pt x="140207" y="0"/>
                </a:lnTo>
                <a:lnTo>
                  <a:pt x="95877" y="7144"/>
                </a:lnTo>
                <a:lnTo>
                  <a:pt x="57387" y="27041"/>
                </a:lnTo>
                <a:lnTo>
                  <a:pt x="27041" y="57387"/>
                </a:lnTo>
                <a:lnTo>
                  <a:pt x="7144" y="95877"/>
                </a:lnTo>
                <a:lnTo>
                  <a:pt x="0" y="140208"/>
                </a:lnTo>
                <a:lnTo>
                  <a:pt x="0" y="701040"/>
                </a:lnTo>
                <a:lnTo>
                  <a:pt x="7144" y="745370"/>
                </a:lnTo>
                <a:lnTo>
                  <a:pt x="27041" y="783860"/>
                </a:lnTo>
                <a:lnTo>
                  <a:pt x="57387" y="814206"/>
                </a:lnTo>
                <a:lnTo>
                  <a:pt x="95877" y="834103"/>
                </a:lnTo>
                <a:lnTo>
                  <a:pt x="140207" y="841248"/>
                </a:lnTo>
                <a:lnTo>
                  <a:pt x="1542288" y="841248"/>
                </a:lnTo>
                <a:lnTo>
                  <a:pt x="1586618" y="834103"/>
                </a:lnTo>
                <a:lnTo>
                  <a:pt x="1625108" y="814206"/>
                </a:lnTo>
                <a:lnTo>
                  <a:pt x="1655454" y="783860"/>
                </a:lnTo>
                <a:lnTo>
                  <a:pt x="1675351" y="745370"/>
                </a:lnTo>
                <a:lnTo>
                  <a:pt x="1682495" y="701040"/>
                </a:lnTo>
                <a:lnTo>
                  <a:pt x="1682495" y="140208"/>
                </a:lnTo>
                <a:lnTo>
                  <a:pt x="1675351" y="95877"/>
                </a:lnTo>
                <a:lnTo>
                  <a:pt x="1655454" y="57387"/>
                </a:lnTo>
                <a:lnTo>
                  <a:pt x="1625108" y="27041"/>
                </a:lnTo>
                <a:lnTo>
                  <a:pt x="1586618" y="7144"/>
                </a:lnTo>
                <a:lnTo>
                  <a:pt x="1542288" y="0"/>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0" name="Google Shape;730;p20"/>
          <p:cNvSpPr/>
          <p:nvPr/>
        </p:nvSpPr>
        <p:spPr>
          <a:xfrm>
            <a:off x="3741420" y="3424428"/>
            <a:ext cx="1682750" cy="841375"/>
          </a:xfrm>
          <a:custGeom>
            <a:avLst/>
            <a:gdLst/>
            <a:ahLst/>
            <a:cxnLst/>
            <a:rect l="l" t="t" r="r" b="b"/>
            <a:pathLst>
              <a:path w="1682750" h="841375" extrusionOk="0">
                <a:moveTo>
                  <a:pt x="0" y="140208"/>
                </a:moveTo>
                <a:lnTo>
                  <a:pt x="7144" y="95877"/>
                </a:lnTo>
                <a:lnTo>
                  <a:pt x="27041" y="57387"/>
                </a:lnTo>
                <a:lnTo>
                  <a:pt x="57387" y="27041"/>
                </a:lnTo>
                <a:lnTo>
                  <a:pt x="95877" y="7144"/>
                </a:lnTo>
                <a:lnTo>
                  <a:pt x="140207" y="0"/>
                </a:lnTo>
                <a:lnTo>
                  <a:pt x="1542288" y="0"/>
                </a:lnTo>
                <a:lnTo>
                  <a:pt x="1586618" y="7144"/>
                </a:lnTo>
                <a:lnTo>
                  <a:pt x="1625108" y="27041"/>
                </a:lnTo>
                <a:lnTo>
                  <a:pt x="1655454" y="57387"/>
                </a:lnTo>
                <a:lnTo>
                  <a:pt x="1675351" y="95877"/>
                </a:lnTo>
                <a:lnTo>
                  <a:pt x="1682495" y="140208"/>
                </a:lnTo>
                <a:lnTo>
                  <a:pt x="1682495" y="701040"/>
                </a:lnTo>
                <a:lnTo>
                  <a:pt x="1675351" y="745370"/>
                </a:lnTo>
                <a:lnTo>
                  <a:pt x="1655454" y="783860"/>
                </a:lnTo>
                <a:lnTo>
                  <a:pt x="1625108" y="814206"/>
                </a:lnTo>
                <a:lnTo>
                  <a:pt x="1586618" y="834103"/>
                </a:lnTo>
                <a:lnTo>
                  <a:pt x="1542288" y="841248"/>
                </a:lnTo>
                <a:lnTo>
                  <a:pt x="140207" y="841248"/>
                </a:lnTo>
                <a:lnTo>
                  <a:pt x="95877" y="834103"/>
                </a:lnTo>
                <a:lnTo>
                  <a:pt x="57387" y="814206"/>
                </a:lnTo>
                <a:lnTo>
                  <a:pt x="27041" y="783860"/>
                </a:lnTo>
                <a:lnTo>
                  <a:pt x="7144" y="745370"/>
                </a:lnTo>
                <a:lnTo>
                  <a:pt x="0" y="701040"/>
                </a:lnTo>
                <a:lnTo>
                  <a:pt x="0" y="140208"/>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1" name="Google Shape;731;p20"/>
          <p:cNvSpPr txBox="1"/>
          <p:nvPr/>
        </p:nvSpPr>
        <p:spPr>
          <a:xfrm>
            <a:off x="4003928" y="3696970"/>
            <a:ext cx="1157605" cy="25400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500">
                <a:solidFill>
                  <a:srgbClr val="FFFFFF"/>
                </a:solidFill>
                <a:latin typeface="Calibri"/>
                <a:ea typeface="Calibri"/>
                <a:cs typeface="Calibri"/>
                <a:sym typeface="Calibri"/>
              </a:rPr>
              <a:t>Python Coding</a:t>
            </a:r>
            <a:endParaRPr sz="1500">
              <a:solidFill>
                <a:schemeClr val="dk1"/>
              </a:solidFill>
              <a:latin typeface="Calibri"/>
              <a:ea typeface="Calibri"/>
              <a:cs typeface="Calibri"/>
              <a:sym typeface="Calibri"/>
            </a:endParaRPr>
          </a:p>
        </p:txBody>
      </p:sp>
      <p:sp>
        <p:nvSpPr>
          <p:cNvPr id="732" name="Google Shape;732;p20"/>
          <p:cNvSpPr txBox="1"/>
          <p:nvPr/>
        </p:nvSpPr>
        <p:spPr>
          <a:xfrm>
            <a:off x="142452" y="6232500"/>
            <a:ext cx="48318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733" name="Google Shape;733;p20"/>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
        <p:nvSpPr>
          <p:cNvPr id="734" name="Google Shape;734;p20"/>
          <p:cNvSpPr txBox="1"/>
          <p:nvPr/>
        </p:nvSpPr>
        <p:spPr>
          <a:xfrm>
            <a:off x="402742" y="1110437"/>
            <a:ext cx="11023600" cy="1892935"/>
          </a:xfrm>
          <a:prstGeom prst="rect">
            <a:avLst/>
          </a:prstGeom>
          <a:noFill/>
          <a:ln>
            <a:noFill/>
          </a:ln>
        </p:spPr>
        <p:txBody>
          <a:bodyPr spcFirstLastPara="1" wrap="square" lIns="0" tIns="55225" rIns="0" bIns="0" anchor="t" anchorCtr="0">
            <a:spAutoFit/>
          </a:bodyPr>
          <a:lstStyle/>
          <a:p>
            <a:pPr marL="12700" marR="5080" lvl="0" indent="0" algn="l" rtl="0">
              <a:lnSpc>
                <a:spcPct val="90000"/>
              </a:lnSpc>
              <a:spcBef>
                <a:spcPts val="0"/>
              </a:spcBef>
              <a:spcAft>
                <a:spcPts val="0"/>
              </a:spcAft>
              <a:buNone/>
            </a:pPr>
            <a:r>
              <a:rPr lang="en-US" sz="2800" b="1">
                <a:solidFill>
                  <a:schemeClr val="dk1"/>
                </a:solidFill>
                <a:latin typeface="Calibri"/>
                <a:ea typeface="Calibri"/>
                <a:cs typeface="Calibri"/>
                <a:sym typeface="Calibri"/>
              </a:rPr>
              <a:t>Each team member will rotate positions throughout the semester. This will  ensure all team members are exposed to every aspect of the investment  process.</a:t>
            </a:r>
            <a:endParaRPr sz="2800">
              <a:solidFill>
                <a:schemeClr val="dk1"/>
              </a:solidFill>
              <a:latin typeface="Calibri"/>
              <a:ea typeface="Calibri"/>
              <a:cs typeface="Calibri"/>
              <a:sym typeface="Calibri"/>
            </a:endParaRPr>
          </a:p>
          <a:p>
            <a:pPr marL="4973320" marR="4733925" lvl="0" indent="0" algn="ctr" rtl="0">
              <a:lnSpc>
                <a:spcPct val="110000"/>
              </a:lnSpc>
              <a:spcBef>
                <a:spcPts val="2025"/>
              </a:spcBef>
              <a:spcAft>
                <a:spcPts val="0"/>
              </a:spcAft>
              <a:buNone/>
            </a:pPr>
            <a:r>
              <a:rPr lang="en-US" sz="1500">
                <a:solidFill>
                  <a:srgbClr val="FFFFFF"/>
                </a:solidFill>
                <a:latin typeface="Calibri"/>
                <a:ea typeface="Calibri"/>
                <a:cs typeface="Calibri"/>
                <a:sym typeface="Calibri"/>
              </a:rPr>
              <a:t>Inputting Market  Data</a:t>
            </a:r>
            <a:endParaRPr sz="15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738"/>
        <p:cNvGrpSpPr/>
        <p:nvPr/>
      </p:nvGrpSpPr>
      <p:grpSpPr>
        <a:xfrm>
          <a:off x="0" y="0"/>
          <a:ext cx="0" cy="0"/>
          <a:chOff x="0" y="0"/>
          <a:chExt cx="0" cy="0"/>
        </a:xfrm>
      </p:grpSpPr>
      <p:sp>
        <p:nvSpPr>
          <p:cNvPr id="739" name="Google Shape;739;gae983953a2_0_0"/>
          <p:cNvSpPr/>
          <p:nvPr/>
        </p:nvSpPr>
        <p:spPr>
          <a:xfrm>
            <a:off x="0" y="5990623"/>
            <a:ext cx="12192000" cy="8673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0" name="Google Shape;740;gae983953a2_0_0"/>
          <p:cNvSpPr/>
          <p:nvPr/>
        </p:nvSpPr>
        <p:spPr>
          <a:xfrm>
            <a:off x="0" y="6063996"/>
            <a:ext cx="12192000" cy="794384"/>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1" name="Google Shape;741;gae983953a2_0_0"/>
          <p:cNvSpPr txBox="1"/>
          <p:nvPr/>
        </p:nvSpPr>
        <p:spPr>
          <a:xfrm>
            <a:off x="142451" y="6175350"/>
            <a:ext cx="4524900" cy="299700"/>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1800" b="1" i="1">
                <a:solidFill>
                  <a:srgbClr val="FFFFFF"/>
                </a:solidFill>
                <a:latin typeface="Calibri"/>
                <a:ea typeface="Calibri"/>
                <a:cs typeface="Calibri"/>
                <a:sym typeface="Calibri"/>
              </a:rPr>
              <a:t>MBA Student Investment Management Fund</a:t>
            </a:r>
            <a:endParaRPr sz="1800">
              <a:solidFill>
                <a:schemeClr val="dk1"/>
              </a:solidFill>
              <a:latin typeface="Calibri"/>
              <a:ea typeface="Calibri"/>
              <a:cs typeface="Calibri"/>
              <a:sym typeface="Calibri"/>
            </a:endParaRPr>
          </a:p>
        </p:txBody>
      </p:sp>
      <p:sp>
        <p:nvSpPr>
          <p:cNvPr id="742" name="Google Shape;742;gae983953a2_0_0"/>
          <p:cNvSpPr/>
          <p:nvPr/>
        </p:nvSpPr>
        <p:spPr>
          <a:xfrm>
            <a:off x="10233659" y="6214871"/>
            <a:ext cx="1809000" cy="4923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3" name="Google Shape;743;gae983953a2_0_0"/>
          <p:cNvSpPr/>
          <p:nvPr/>
        </p:nvSpPr>
        <p:spPr>
          <a:xfrm>
            <a:off x="316988" y="3472688"/>
            <a:ext cx="11462100" cy="1332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4" name="Google Shape;744;gae983953a2_0_0"/>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5" name="Google Shape;745;gae983953a2_0_0"/>
          <p:cNvSpPr txBox="1">
            <a:spLocks noGrp="1"/>
          </p:cNvSpPr>
          <p:nvPr>
            <p:ph type="title"/>
          </p:nvPr>
        </p:nvSpPr>
        <p:spPr>
          <a:xfrm>
            <a:off x="465725" y="2774596"/>
            <a:ext cx="9923700" cy="574800"/>
          </a:xfrm>
          <a:prstGeom prst="rect">
            <a:avLst/>
          </a:prstGeom>
          <a:noFill/>
          <a:ln>
            <a:noFill/>
          </a:ln>
        </p:spPr>
        <p:txBody>
          <a:bodyPr spcFirstLastPara="1" wrap="square" lIns="0" tIns="12700" rIns="0" bIns="0" anchor="t" anchorCtr="0">
            <a:noAutofit/>
          </a:bodyPr>
          <a:lstStyle/>
          <a:p>
            <a:pPr marL="12700" lvl="0" indent="0" algn="ctr" rtl="0">
              <a:lnSpc>
                <a:spcPct val="100000"/>
              </a:lnSpc>
              <a:spcBef>
                <a:spcPts val="0"/>
              </a:spcBef>
              <a:spcAft>
                <a:spcPts val="0"/>
              </a:spcAft>
              <a:buNone/>
            </a:pPr>
            <a:r>
              <a:rPr lang="en-US" sz="3600"/>
              <a:t>Thank You!</a:t>
            </a:r>
            <a:endParaRPr sz="3600"/>
          </a:p>
        </p:txBody>
      </p:sp>
      <p:sp>
        <p:nvSpPr>
          <p:cNvPr id="746" name="Google Shape;746;gae983953a2_0_0"/>
          <p:cNvSpPr txBox="1"/>
          <p:nvPr/>
        </p:nvSpPr>
        <p:spPr>
          <a:xfrm>
            <a:off x="142443" y="6503389"/>
            <a:ext cx="2913840" cy="250249"/>
          </a:xfrm>
          <a:prstGeom prst="rect">
            <a:avLst/>
          </a:prstGeom>
          <a:noFill/>
          <a:ln>
            <a:noFill/>
          </a:ln>
        </p:spPr>
        <p:txBody>
          <a:bodyPr spcFirstLastPara="1" wrap="square" lIns="0" tIns="0" rIns="0" bIns="0" anchor="t" anchorCtr="0">
            <a:noAutofit/>
          </a:bodyPr>
          <a:lstStyle/>
          <a:p>
            <a:pPr marL="12700" marR="0" lvl="0" indent="0" algn="l" rtl="0">
              <a:lnSpc>
                <a:spcPct val="100875"/>
              </a:lnSpc>
              <a:spcBef>
                <a:spcPts val="0"/>
              </a:spcBef>
              <a:spcAft>
                <a:spcPts val="0"/>
              </a:spcAft>
              <a:buNone/>
            </a:pPr>
            <a:r>
              <a:rPr lang="en-US" sz="1600" dirty="0">
                <a:solidFill>
                  <a:srgbClr val="FFFFFF"/>
                </a:solidFill>
                <a:latin typeface="Calibri"/>
                <a:ea typeface="Calibri"/>
                <a:cs typeface="Calibri"/>
                <a:sym typeface="Calibri"/>
              </a:rPr>
              <a:t>Arizona State University</a:t>
            </a:r>
            <a:endParaRPr sz="1600" dirty="0">
              <a:solidFill>
                <a:schemeClr val="dk1"/>
              </a:solidFill>
              <a:latin typeface="Calibri"/>
              <a:ea typeface="Calibri"/>
              <a:cs typeface="Calibri"/>
              <a:sym typeface="Calibri"/>
            </a:endParaRPr>
          </a:p>
        </p:txBody>
      </p:sp>
      <p:sp>
        <p:nvSpPr>
          <p:cNvPr id="747" name="Google Shape;747;gae983953a2_0_0"/>
          <p:cNvSpPr txBox="1"/>
          <p:nvPr/>
        </p:nvSpPr>
        <p:spPr>
          <a:xfrm>
            <a:off x="3168000" y="3670150"/>
            <a:ext cx="4413300" cy="492300"/>
          </a:xfrm>
          <a:prstGeom prst="rect">
            <a:avLst/>
          </a:prstGeom>
          <a:noFill/>
          <a:ln>
            <a:noFill/>
          </a:ln>
        </p:spPr>
        <p:txBody>
          <a:bodyPr spcFirstLastPara="1" wrap="square" lIns="0" tIns="12050" rIns="0" bIns="0" anchor="t" anchorCtr="0">
            <a:noAutofit/>
          </a:bodyPr>
          <a:lstStyle/>
          <a:p>
            <a:pPr marL="0" marR="0" lvl="0" indent="0" algn="ctr" rtl="0">
              <a:lnSpc>
                <a:spcPct val="100000"/>
              </a:lnSpc>
              <a:spcBef>
                <a:spcPts val="0"/>
              </a:spcBef>
              <a:spcAft>
                <a:spcPts val="0"/>
              </a:spcAft>
              <a:buNone/>
            </a:pPr>
            <a:r>
              <a:rPr lang="en-US" sz="2500">
                <a:solidFill>
                  <a:schemeClr val="dk1"/>
                </a:solidFill>
                <a:latin typeface="Calibri"/>
                <a:ea typeface="Calibri"/>
                <a:cs typeface="Calibri"/>
                <a:sym typeface="Calibri"/>
              </a:rPr>
              <a:t>Questions?</a:t>
            </a:r>
            <a:endParaRPr sz="2500">
              <a:solidFill>
                <a:schemeClr val="dk1"/>
              </a:solidFill>
              <a:latin typeface="Calibri"/>
              <a:ea typeface="Calibri"/>
              <a:cs typeface="Calibri"/>
              <a:sym typeface="Calibri"/>
            </a:endParaRPr>
          </a:p>
          <a:p>
            <a:pPr marL="0" marR="0" lvl="0" indent="0" algn="ctr" rtl="0">
              <a:lnSpc>
                <a:spcPct val="100000"/>
              </a:lnSpc>
              <a:spcBef>
                <a:spcPts val="30"/>
              </a:spcBef>
              <a:spcAft>
                <a:spcPts val="0"/>
              </a:spcAft>
              <a:buNone/>
            </a:pPr>
            <a:endParaRPr sz="1850">
              <a:solidFill>
                <a:schemeClr val="dk1"/>
              </a:solidFill>
              <a:latin typeface="Calibri"/>
              <a:ea typeface="Calibri"/>
              <a:cs typeface="Calibri"/>
              <a:sym typeface="Calibri"/>
            </a:endParaRPr>
          </a:p>
          <a:p>
            <a:pPr marL="12700" marR="0" lvl="0" indent="0" algn="ctr" rtl="0">
              <a:lnSpc>
                <a:spcPct val="100000"/>
              </a:lnSpc>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spTree>
      <p:nvGrpSpPr>
        <p:cNvPr id="1" name="Shape 201"/>
        <p:cNvGrpSpPr/>
        <p:nvPr/>
      </p:nvGrpSpPr>
      <p:grpSpPr>
        <a:xfrm>
          <a:off x="0" y="0"/>
          <a:ext cx="0" cy="0"/>
          <a:chOff x="0" y="0"/>
          <a:chExt cx="0" cy="0"/>
        </a:xfrm>
      </p:grpSpPr>
      <p:sp>
        <p:nvSpPr>
          <p:cNvPr id="202" name="Google Shape;202;p10"/>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0"/>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0"/>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0"/>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0"/>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10"/>
          <p:cNvSpPr txBox="1">
            <a:spLocks noGrp="1"/>
          </p:cNvSpPr>
          <p:nvPr>
            <p:ph type="title"/>
          </p:nvPr>
        </p:nvSpPr>
        <p:spPr>
          <a:xfrm>
            <a:off x="250352" y="38225"/>
            <a:ext cx="92535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Value of Default Option Continued</a:t>
            </a:r>
            <a:endParaRPr sz="4400"/>
          </a:p>
        </p:txBody>
      </p:sp>
      <p:sp>
        <p:nvSpPr>
          <p:cNvPr id="208" name="Google Shape;208;p10"/>
          <p:cNvSpPr/>
          <p:nvPr/>
        </p:nvSpPr>
        <p:spPr>
          <a:xfrm>
            <a:off x="460248" y="3153155"/>
            <a:ext cx="11186160" cy="551688"/>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10"/>
          <p:cNvSpPr/>
          <p:nvPr/>
        </p:nvSpPr>
        <p:spPr>
          <a:xfrm>
            <a:off x="966216" y="2423147"/>
            <a:ext cx="1449323" cy="371868"/>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10"/>
          <p:cNvSpPr txBox="1"/>
          <p:nvPr/>
        </p:nvSpPr>
        <p:spPr>
          <a:xfrm>
            <a:off x="1281811" y="2443734"/>
            <a:ext cx="819150"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Tax Rate</a:t>
            </a:r>
            <a:endParaRPr sz="1800">
              <a:solidFill>
                <a:schemeClr val="dk1"/>
              </a:solidFill>
              <a:latin typeface="Calibri"/>
              <a:ea typeface="Calibri"/>
              <a:cs typeface="Calibri"/>
              <a:sym typeface="Calibri"/>
            </a:endParaRPr>
          </a:p>
        </p:txBody>
      </p:sp>
      <p:sp>
        <p:nvSpPr>
          <p:cNvPr id="211" name="Google Shape;211;p10"/>
          <p:cNvSpPr/>
          <p:nvPr/>
        </p:nvSpPr>
        <p:spPr>
          <a:xfrm>
            <a:off x="1728216" y="1818119"/>
            <a:ext cx="1662683" cy="37186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10"/>
          <p:cNvSpPr txBox="1"/>
          <p:nvPr/>
        </p:nvSpPr>
        <p:spPr>
          <a:xfrm>
            <a:off x="1887473" y="1838020"/>
            <a:ext cx="1396365" cy="300355"/>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(Sales – COGS)</a:t>
            </a:r>
            <a:endParaRPr sz="1800">
              <a:solidFill>
                <a:schemeClr val="dk1"/>
              </a:solidFill>
              <a:latin typeface="Calibri"/>
              <a:ea typeface="Calibri"/>
              <a:cs typeface="Calibri"/>
              <a:sym typeface="Calibri"/>
            </a:endParaRPr>
          </a:p>
        </p:txBody>
      </p:sp>
      <p:sp>
        <p:nvSpPr>
          <p:cNvPr id="213" name="Google Shape;213;p10"/>
          <p:cNvSpPr/>
          <p:nvPr/>
        </p:nvSpPr>
        <p:spPr>
          <a:xfrm>
            <a:off x="2171700" y="4110228"/>
            <a:ext cx="1661160" cy="925068"/>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10"/>
          <p:cNvSpPr txBox="1"/>
          <p:nvPr/>
        </p:nvSpPr>
        <p:spPr>
          <a:xfrm>
            <a:off x="2402204" y="4130497"/>
            <a:ext cx="1203325" cy="848994"/>
          </a:xfrm>
          <a:prstGeom prst="rect">
            <a:avLst/>
          </a:prstGeom>
          <a:noFill/>
          <a:ln>
            <a:noFill/>
          </a:ln>
        </p:spPr>
        <p:txBody>
          <a:bodyPr spcFirstLastPara="1" wrap="square" lIns="0" tIns="12700" rIns="0" bIns="0" anchor="t" anchorCtr="0">
            <a:spAutoFit/>
          </a:bodyPr>
          <a:lstStyle/>
          <a:p>
            <a:pPr marL="12700" marR="5080" lvl="0" indent="220979" algn="l" rtl="0">
              <a:lnSpc>
                <a:spcPct val="100000"/>
              </a:lnSpc>
              <a:spcBef>
                <a:spcPts val="0"/>
              </a:spcBef>
              <a:spcAft>
                <a:spcPts val="0"/>
              </a:spcAft>
              <a:buNone/>
            </a:pPr>
            <a:r>
              <a:rPr lang="en-US" sz="1800" b="1">
                <a:solidFill>
                  <a:schemeClr val="dk1"/>
                </a:solidFill>
                <a:latin typeface="Calibri"/>
                <a:ea typeface="Calibri"/>
                <a:cs typeface="Calibri"/>
                <a:sym typeface="Calibri"/>
              </a:rPr>
              <a:t>Interest  Payments to  Debtholders</a:t>
            </a:r>
            <a:endParaRPr sz="1800">
              <a:solidFill>
                <a:schemeClr val="dk1"/>
              </a:solidFill>
              <a:latin typeface="Calibri"/>
              <a:ea typeface="Calibri"/>
              <a:cs typeface="Calibri"/>
              <a:sym typeface="Calibri"/>
            </a:endParaRPr>
          </a:p>
        </p:txBody>
      </p:sp>
      <p:sp>
        <p:nvSpPr>
          <p:cNvPr id="215" name="Google Shape;215;p10"/>
          <p:cNvSpPr/>
          <p:nvPr/>
        </p:nvSpPr>
        <p:spPr>
          <a:xfrm>
            <a:off x="6839711" y="4396752"/>
            <a:ext cx="1661159" cy="370319"/>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0"/>
          <p:cNvSpPr txBox="1"/>
          <p:nvPr/>
        </p:nvSpPr>
        <p:spPr>
          <a:xfrm>
            <a:off x="6952868" y="4416679"/>
            <a:ext cx="143573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Distress Costs*</a:t>
            </a:r>
            <a:endParaRPr sz="1800">
              <a:solidFill>
                <a:schemeClr val="dk1"/>
              </a:solidFill>
              <a:latin typeface="Calibri"/>
              <a:ea typeface="Calibri"/>
              <a:cs typeface="Calibri"/>
              <a:sym typeface="Calibri"/>
            </a:endParaRPr>
          </a:p>
        </p:txBody>
      </p:sp>
      <p:sp>
        <p:nvSpPr>
          <p:cNvPr id="217" name="Google Shape;217;p10"/>
          <p:cNvSpPr txBox="1"/>
          <p:nvPr/>
        </p:nvSpPr>
        <p:spPr>
          <a:xfrm>
            <a:off x="8017256" y="5744057"/>
            <a:ext cx="4087495" cy="26924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600" i="1">
                <a:solidFill>
                  <a:schemeClr val="dk1"/>
                </a:solidFill>
                <a:latin typeface="Calibri"/>
                <a:ea typeface="Calibri"/>
                <a:cs typeface="Calibri"/>
                <a:sym typeface="Calibri"/>
              </a:rPr>
              <a:t>*Incurred when a firm incurs negative cash flows.</a:t>
            </a:r>
            <a:endParaRPr sz="1600">
              <a:solidFill>
                <a:schemeClr val="dk1"/>
              </a:solidFill>
              <a:latin typeface="Calibri"/>
              <a:ea typeface="Calibri"/>
              <a:cs typeface="Calibri"/>
              <a:sym typeface="Calibri"/>
            </a:endParaRPr>
          </a:p>
        </p:txBody>
      </p:sp>
      <p:sp>
        <p:nvSpPr>
          <p:cNvPr id="218" name="Google Shape;218;p10"/>
          <p:cNvSpPr/>
          <p:nvPr/>
        </p:nvSpPr>
        <p:spPr>
          <a:xfrm>
            <a:off x="10358628" y="4258055"/>
            <a:ext cx="1662683" cy="6477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0"/>
          <p:cNvSpPr txBox="1"/>
          <p:nvPr/>
        </p:nvSpPr>
        <p:spPr>
          <a:xfrm>
            <a:off x="10637646" y="4278248"/>
            <a:ext cx="1107440" cy="574040"/>
          </a:xfrm>
          <a:prstGeom prst="rect">
            <a:avLst/>
          </a:prstGeom>
          <a:noFill/>
          <a:ln>
            <a:noFill/>
          </a:ln>
        </p:spPr>
        <p:txBody>
          <a:bodyPr spcFirstLastPara="1" wrap="square" lIns="0" tIns="12700" rIns="0" bIns="0" anchor="t" anchorCtr="0">
            <a:spAutoFit/>
          </a:bodyPr>
          <a:lstStyle/>
          <a:p>
            <a:pPr marL="12700" marR="5080" lvl="0" indent="127635" algn="l" rtl="0">
              <a:lnSpc>
                <a:spcPct val="100000"/>
              </a:lnSpc>
              <a:spcBef>
                <a:spcPts val="0"/>
              </a:spcBef>
              <a:spcAft>
                <a:spcPts val="0"/>
              </a:spcAft>
              <a:buNone/>
            </a:pPr>
            <a:r>
              <a:rPr lang="en-US" sz="1800" b="1">
                <a:solidFill>
                  <a:schemeClr val="dk1"/>
                </a:solidFill>
                <a:latin typeface="Calibri"/>
                <a:ea typeface="Calibri"/>
                <a:cs typeface="Calibri"/>
                <a:sym typeface="Calibri"/>
              </a:rPr>
              <a:t>Principal  Repayment</a:t>
            </a:r>
            <a:endParaRPr sz="1800">
              <a:solidFill>
                <a:schemeClr val="dk1"/>
              </a:solidFill>
              <a:latin typeface="Calibri"/>
              <a:ea typeface="Calibri"/>
              <a:cs typeface="Calibri"/>
              <a:sym typeface="Calibri"/>
            </a:endParaRPr>
          </a:p>
        </p:txBody>
      </p:sp>
      <p:sp>
        <p:nvSpPr>
          <p:cNvPr id="220" name="Google Shape;220;p10"/>
          <p:cNvSpPr/>
          <p:nvPr/>
        </p:nvSpPr>
        <p:spPr>
          <a:xfrm>
            <a:off x="4917947" y="1472183"/>
            <a:ext cx="1662684" cy="647700"/>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0"/>
          <p:cNvSpPr txBox="1"/>
          <p:nvPr/>
        </p:nvSpPr>
        <p:spPr>
          <a:xfrm>
            <a:off x="5117338" y="1492122"/>
            <a:ext cx="1267460" cy="574040"/>
          </a:xfrm>
          <a:prstGeom prst="rect">
            <a:avLst/>
          </a:prstGeom>
          <a:noFill/>
          <a:ln>
            <a:noFill/>
          </a:ln>
        </p:spPr>
        <p:txBody>
          <a:bodyPr spcFirstLastPara="1" wrap="square" lIns="0" tIns="12700" rIns="0" bIns="0" anchor="t" anchorCtr="0">
            <a:spAutoFit/>
          </a:bodyPr>
          <a:lstStyle/>
          <a:p>
            <a:pPr marL="12700" marR="5080" lvl="0" indent="290830" algn="l" rtl="0">
              <a:lnSpc>
                <a:spcPct val="100000"/>
              </a:lnSpc>
              <a:spcBef>
                <a:spcPts val="0"/>
              </a:spcBef>
              <a:spcAft>
                <a:spcPts val="0"/>
              </a:spcAft>
              <a:buNone/>
            </a:pPr>
            <a:r>
              <a:rPr lang="en-US" sz="1800" b="1">
                <a:solidFill>
                  <a:schemeClr val="dk1"/>
                </a:solidFill>
                <a:latin typeface="Calibri"/>
                <a:ea typeface="Calibri"/>
                <a:cs typeface="Calibri"/>
                <a:sym typeface="Calibri"/>
              </a:rPr>
              <a:t>Capital  Expenditures</a:t>
            </a:r>
            <a:endParaRPr sz="1800">
              <a:solidFill>
                <a:schemeClr val="dk1"/>
              </a:solidFill>
              <a:latin typeface="Calibri"/>
              <a:ea typeface="Calibri"/>
              <a:cs typeface="Calibri"/>
              <a:sym typeface="Calibri"/>
            </a:endParaRPr>
          </a:p>
        </p:txBody>
      </p:sp>
      <p:sp>
        <p:nvSpPr>
          <p:cNvPr id="222" name="Google Shape;222;p10"/>
          <p:cNvSpPr/>
          <p:nvPr/>
        </p:nvSpPr>
        <p:spPr>
          <a:xfrm>
            <a:off x="4163567" y="4119371"/>
            <a:ext cx="1661160" cy="925068"/>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0"/>
          <p:cNvSpPr txBox="1"/>
          <p:nvPr/>
        </p:nvSpPr>
        <p:spPr>
          <a:xfrm>
            <a:off x="4247134" y="4139565"/>
            <a:ext cx="1497330" cy="848994"/>
          </a:xfrm>
          <a:prstGeom prst="rect">
            <a:avLst/>
          </a:prstGeom>
          <a:noFill/>
          <a:ln>
            <a:noFill/>
          </a:ln>
        </p:spPr>
        <p:txBody>
          <a:bodyPr spcFirstLastPara="1" wrap="square" lIns="0" tIns="12700" rIns="0" bIns="0" anchor="t" anchorCtr="0">
            <a:spAutoFit/>
          </a:bodyPr>
          <a:lstStyle/>
          <a:p>
            <a:pPr marL="12065" marR="5080" lvl="0" indent="-635" algn="ctr" rtl="0">
              <a:lnSpc>
                <a:spcPct val="100000"/>
              </a:lnSpc>
              <a:spcBef>
                <a:spcPts val="0"/>
              </a:spcBef>
              <a:spcAft>
                <a:spcPts val="0"/>
              </a:spcAft>
              <a:buNone/>
            </a:pPr>
            <a:r>
              <a:rPr lang="en-US" sz="1800" b="1">
                <a:solidFill>
                  <a:schemeClr val="dk1"/>
                </a:solidFill>
                <a:latin typeface="Calibri"/>
                <a:ea typeface="Calibri"/>
                <a:cs typeface="Calibri"/>
                <a:sym typeface="Calibri"/>
              </a:rPr>
              <a:t>Tax Shield Due  to Depreciation  Expense</a:t>
            </a:r>
            <a:endParaRPr sz="1800">
              <a:solidFill>
                <a:schemeClr val="dk1"/>
              </a:solidFill>
              <a:latin typeface="Calibri"/>
              <a:ea typeface="Calibri"/>
              <a:cs typeface="Calibri"/>
              <a:sym typeface="Calibri"/>
            </a:endParaRPr>
          </a:p>
        </p:txBody>
      </p:sp>
      <p:sp>
        <p:nvSpPr>
          <p:cNvPr id="224" name="Google Shape;224;p10"/>
          <p:cNvSpPr/>
          <p:nvPr/>
        </p:nvSpPr>
        <p:spPr>
          <a:xfrm>
            <a:off x="3328415" y="2423147"/>
            <a:ext cx="1661160" cy="371868"/>
          </a:xfrm>
          <a:prstGeom prst="rect">
            <a:avLst/>
          </a:prstGeom>
          <a:blipFill rotWithShape="1">
            <a:blip r:embed="rId12">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5" name="Google Shape;225;p10"/>
          <p:cNvSpPr txBox="1"/>
          <p:nvPr/>
        </p:nvSpPr>
        <p:spPr>
          <a:xfrm>
            <a:off x="3621151" y="2443734"/>
            <a:ext cx="107632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Fixed Costs</a:t>
            </a:r>
            <a:endParaRPr sz="1800">
              <a:solidFill>
                <a:schemeClr val="dk1"/>
              </a:solidFill>
              <a:latin typeface="Calibri"/>
              <a:ea typeface="Calibri"/>
              <a:cs typeface="Calibri"/>
              <a:sym typeface="Calibri"/>
            </a:endParaRPr>
          </a:p>
        </p:txBody>
      </p:sp>
      <p:sp>
        <p:nvSpPr>
          <p:cNvPr id="226" name="Google Shape;226;p10"/>
          <p:cNvSpPr/>
          <p:nvPr/>
        </p:nvSpPr>
        <p:spPr>
          <a:xfrm>
            <a:off x="2561082" y="2259329"/>
            <a:ext cx="0" cy="1079500"/>
          </a:xfrm>
          <a:custGeom>
            <a:avLst/>
            <a:gdLst/>
            <a:ahLst/>
            <a:cxnLst/>
            <a:rect l="l" t="t" r="r" b="b"/>
            <a:pathLst>
              <a:path w="120000" h="1079500" extrusionOk="0">
                <a:moveTo>
                  <a:pt x="0" y="0"/>
                </a:moveTo>
                <a:lnTo>
                  <a:pt x="0" y="1078992"/>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7" name="Google Shape;227;p10"/>
          <p:cNvSpPr/>
          <p:nvPr/>
        </p:nvSpPr>
        <p:spPr>
          <a:xfrm>
            <a:off x="5694426" y="2192273"/>
            <a:ext cx="0" cy="1167130"/>
          </a:xfrm>
          <a:custGeom>
            <a:avLst/>
            <a:gdLst/>
            <a:ahLst/>
            <a:cxnLst/>
            <a:rect l="l" t="t" r="r" b="b"/>
            <a:pathLst>
              <a:path w="120000" h="1167129" extrusionOk="0">
                <a:moveTo>
                  <a:pt x="0" y="0"/>
                </a:moveTo>
                <a:lnTo>
                  <a:pt x="0" y="1166876"/>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10"/>
          <p:cNvSpPr/>
          <p:nvPr/>
        </p:nvSpPr>
        <p:spPr>
          <a:xfrm>
            <a:off x="3833621" y="2859785"/>
            <a:ext cx="0" cy="448309"/>
          </a:xfrm>
          <a:custGeom>
            <a:avLst/>
            <a:gdLst/>
            <a:ahLst/>
            <a:cxnLst/>
            <a:rect l="l" t="t" r="r" b="b"/>
            <a:pathLst>
              <a:path w="120000" h="448310" extrusionOk="0">
                <a:moveTo>
                  <a:pt x="0" y="0"/>
                </a:moveTo>
                <a:lnTo>
                  <a:pt x="0" y="448055"/>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0"/>
          <p:cNvSpPr/>
          <p:nvPr/>
        </p:nvSpPr>
        <p:spPr>
          <a:xfrm>
            <a:off x="3135629" y="3606546"/>
            <a:ext cx="0" cy="462280"/>
          </a:xfrm>
          <a:custGeom>
            <a:avLst/>
            <a:gdLst/>
            <a:ahLst/>
            <a:cxnLst/>
            <a:rect l="l" t="t" r="r" b="b"/>
            <a:pathLst>
              <a:path w="120000" h="462279" extrusionOk="0">
                <a:moveTo>
                  <a:pt x="0" y="0"/>
                </a:moveTo>
                <a:lnTo>
                  <a:pt x="0" y="461771"/>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0" name="Google Shape;230;p10"/>
          <p:cNvSpPr/>
          <p:nvPr/>
        </p:nvSpPr>
        <p:spPr>
          <a:xfrm>
            <a:off x="4705350" y="3601973"/>
            <a:ext cx="0" cy="466725"/>
          </a:xfrm>
          <a:custGeom>
            <a:avLst/>
            <a:gdLst/>
            <a:ahLst/>
            <a:cxnLst/>
            <a:rect l="l" t="t" r="r" b="b"/>
            <a:pathLst>
              <a:path w="120000" h="466725" extrusionOk="0">
                <a:moveTo>
                  <a:pt x="0" y="0"/>
                </a:moveTo>
                <a:lnTo>
                  <a:pt x="0" y="466344"/>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1" name="Google Shape;231;p10"/>
          <p:cNvSpPr/>
          <p:nvPr/>
        </p:nvSpPr>
        <p:spPr>
          <a:xfrm>
            <a:off x="7527797" y="3601973"/>
            <a:ext cx="0" cy="704850"/>
          </a:xfrm>
          <a:custGeom>
            <a:avLst/>
            <a:gdLst/>
            <a:ahLst/>
            <a:cxnLst/>
            <a:rect l="l" t="t" r="r" b="b"/>
            <a:pathLst>
              <a:path w="120000" h="704850" extrusionOk="0">
                <a:moveTo>
                  <a:pt x="0" y="0"/>
                </a:moveTo>
                <a:lnTo>
                  <a:pt x="0" y="704342"/>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10"/>
          <p:cNvSpPr/>
          <p:nvPr/>
        </p:nvSpPr>
        <p:spPr>
          <a:xfrm>
            <a:off x="11377421" y="3705605"/>
            <a:ext cx="0" cy="464184"/>
          </a:xfrm>
          <a:custGeom>
            <a:avLst/>
            <a:gdLst/>
            <a:ahLst/>
            <a:cxnLst/>
            <a:rect l="l" t="t" r="r" b="b"/>
            <a:pathLst>
              <a:path w="120000" h="464185" extrusionOk="0">
                <a:moveTo>
                  <a:pt x="0" y="0"/>
                </a:moveTo>
                <a:lnTo>
                  <a:pt x="0" y="464185"/>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10"/>
          <p:cNvSpPr/>
          <p:nvPr/>
        </p:nvSpPr>
        <p:spPr>
          <a:xfrm>
            <a:off x="2231898" y="2859785"/>
            <a:ext cx="0" cy="445134"/>
          </a:xfrm>
          <a:custGeom>
            <a:avLst/>
            <a:gdLst/>
            <a:ahLst/>
            <a:cxnLst/>
            <a:rect l="l" t="t" r="r" b="b"/>
            <a:pathLst>
              <a:path w="120000" h="445135" extrusionOk="0">
                <a:moveTo>
                  <a:pt x="0" y="0"/>
                </a:moveTo>
                <a:lnTo>
                  <a:pt x="0" y="444753"/>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4" name="Google Shape;234;p10"/>
          <p:cNvSpPr txBox="1"/>
          <p:nvPr/>
        </p:nvSpPr>
        <p:spPr>
          <a:xfrm>
            <a:off x="243941" y="5601411"/>
            <a:ext cx="3358515" cy="3302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Eisdorfer, Goyal, and Alexei Zhdanov, 2019, “Equity Misvaluation</a:t>
            </a:r>
            <a:endParaRPr sz="10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1000">
                <a:solidFill>
                  <a:schemeClr val="dk1"/>
                </a:solidFill>
                <a:latin typeface="Calibri"/>
                <a:ea typeface="Calibri"/>
                <a:cs typeface="Calibri"/>
                <a:sym typeface="Calibri"/>
              </a:rPr>
              <a:t>and Default Options”, The </a:t>
            </a:r>
            <a:r>
              <a:rPr lang="en-US" sz="1000" i="1">
                <a:solidFill>
                  <a:schemeClr val="dk1"/>
                </a:solidFill>
                <a:latin typeface="Calibri"/>
                <a:ea typeface="Calibri"/>
                <a:cs typeface="Calibri"/>
                <a:sym typeface="Calibri"/>
              </a:rPr>
              <a:t>Journal of Finance 74</a:t>
            </a:r>
            <a:r>
              <a:rPr lang="en-US" sz="1000">
                <a:solidFill>
                  <a:schemeClr val="dk1"/>
                </a:solidFill>
                <a:latin typeface="Calibri"/>
                <a:ea typeface="Calibri"/>
                <a:cs typeface="Calibri"/>
                <a:sym typeface="Calibri"/>
              </a:rPr>
              <a:t>, 845–898.</a:t>
            </a:r>
            <a:endParaRPr sz="1000">
              <a:solidFill>
                <a:schemeClr val="dk1"/>
              </a:solidFill>
              <a:latin typeface="Calibri"/>
              <a:ea typeface="Calibri"/>
              <a:cs typeface="Calibri"/>
              <a:sym typeface="Calibri"/>
            </a:endParaRPr>
          </a:p>
        </p:txBody>
      </p:sp>
      <p:sp>
        <p:nvSpPr>
          <p:cNvPr id="235" name="Google Shape;235;p10"/>
          <p:cNvSpPr txBox="1"/>
          <p:nvPr/>
        </p:nvSpPr>
        <p:spPr>
          <a:xfrm>
            <a:off x="142452" y="6232500"/>
            <a:ext cx="48471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236" name="Google Shape;236;p10"/>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83"/>
        <p:cNvGrpSpPr/>
        <p:nvPr/>
      </p:nvGrpSpPr>
      <p:grpSpPr>
        <a:xfrm>
          <a:off x="0" y="0"/>
          <a:ext cx="0" cy="0"/>
          <a:chOff x="0" y="0"/>
          <a:chExt cx="0" cy="0"/>
        </a:xfrm>
      </p:grpSpPr>
      <p:sp>
        <p:nvSpPr>
          <p:cNvPr id="84" name="Google Shape;84;p3"/>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3"/>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3"/>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3"/>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3"/>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3"/>
          <p:cNvSpPr txBox="1"/>
          <p:nvPr/>
        </p:nvSpPr>
        <p:spPr>
          <a:xfrm>
            <a:off x="250342" y="1470786"/>
            <a:ext cx="11609070" cy="2495550"/>
          </a:xfrm>
          <a:prstGeom prst="rect">
            <a:avLst/>
          </a:prstGeom>
          <a:noFill/>
          <a:ln>
            <a:noFill/>
          </a:ln>
        </p:spPr>
        <p:txBody>
          <a:bodyPr spcFirstLastPara="1" wrap="square" lIns="0" tIns="12050" rIns="0" bIns="0" anchor="t" anchorCtr="0">
            <a:spAutoFit/>
          </a:bodyPr>
          <a:lstStyle/>
          <a:p>
            <a:pPr marL="283845" marR="0" lvl="0" indent="-271780" algn="l" rtl="0">
              <a:lnSpc>
                <a:spcPct val="100000"/>
              </a:lnSpc>
              <a:spcBef>
                <a:spcPts val="0"/>
              </a:spcBef>
              <a:spcAft>
                <a:spcPts val="0"/>
              </a:spcAft>
              <a:buClr>
                <a:schemeClr val="dk1"/>
              </a:buClr>
              <a:buSzPts val="2800"/>
              <a:buFont typeface="Calibri"/>
              <a:buAutoNum type="romanUcPeriod"/>
            </a:pPr>
            <a:r>
              <a:rPr lang="en-US" sz="2800" b="1" dirty="0">
                <a:solidFill>
                  <a:schemeClr val="dk1"/>
                </a:solidFill>
                <a:latin typeface="Calibri"/>
                <a:ea typeface="Calibri"/>
                <a:cs typeface="Calibri"/>
                <a:sym typeface="Calibri"/>
              </a:rPr>
              <a:t>Investment Thesis</a:t>
            </a:r>
            <a:endParaRPr sz="2800" dirty="0">
              <a:solidFill>
                <a:schemeClr val="dk1"/>
              </a:solidFill>
              <a:latin typeface="Calibri"/>
              <a:ea typeface="Calibri"/>
              <a:cs typeface="Calibri"/>
              <a:sym typeface="Calibri"/>
            </a:endParaRPr>
          </a:p>
          <a:p>
            <a:pPr marL="0" marR="0" lvl="0" indent="0" algn="l" rtl="0">
              <a:lnSpc>
                <a:spcPct val="100000"/>
              </a:lnSpc>
              <a:spcBef>
                <a:spcPts val="40"/>
              </a:spcBef>
              <a:spcAft>
                <a:spcPts val="0"/>
              </a:spcAft>
              <a:buClr>
                <a:schemeClr val="dk1"/>
              </a:buClr>
              <a:buSzPts val="3800"/>
              <a:buFont typeface="Calibri"/>
              <a:buNone/>
            </a:pPr>
            <a:endParaRPr sz="380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2800" u="sng" dirty="0">
                <a:solidFill>
                  <a:schemeClr val="dk1"/>
                </a:solidFill>
                <a:latin typeface="Calibri"/>
                <a:ea typeface="Calibri"/>
                <a:cs typeface="Calibri"/>
                <a:sym typeface="Calibri"/>
              </a:rPr>
              <a:t> </a:t>
            </a:r>
            <a:endParaRPr sz="2800" dirty="0">
              <a:solidFill>
                <a:schemeClr val="dk1"/>
              </a:solidFill>
              <a:latin typeface="Calibri"/>
              <a:ea typeface="Calibri"/>
              <a:cs typeface="Calibri"/>
              <a:sym typeface="Calibri"/>
            </a:endParaRPr>
          </a:p>
          <a:p>
            <a:pPr marL="0" marR="0" lvl="0" indent="0" algn="l" rtl="0">
              <a:lnSpc>
                <a:spcPct val="100000"/>
              </a:lnSpc>
              <a:spcBef>
                <a:spcPts val="55"/>
              </a:spcBef>
              <a:spcAft>
                <a:spcPts val="0"/>
              </a:spcAft>
              <a:buNone/>
            </a:pPr>
            <a:endParaRPr sz="3800" dirty="0">
              <a:solidFill>
                <a:schemeClr val="dk1"/>
              </a:solidFill>
              <a:latin typeface="Calibri"/>
              <a:ea typeface="Calibri"/>
              <a:cs typeface="Calibri"/>
              <a:sym typeface="Calibri"/>
            </a:endParaRPr>
          </a:p>
          <a:p>
            <a:pPr marL="379730" marR="0" lvl="0" indent="-367665" algn="l" rtl="0">
              <a:lnSpc>
                <a:spcPct val="100000"/>
              </a:lnSpc>
              <a:spcBef>
                <a:spcPts val="0"/>
              </a:spcBef>
              <a:spcAft>
                <a:spcPts val="0"/>
              </a:spcAft>
              <a:buClr>
                <a:schemeClr val="dk1"/>
              </a:buClr>
              <a:buSzPts val="2800"/>
              <a:buFont typeface="Calibri"/>
              <a:buAutoNum type="romanUcPeriod" startAt="2"/>
            </a:pPr>
            <a:r>
              <a:rPr lang="en-US" sz="2800" b="1" dirty="0">
                <a:solidFill>
                  <a:schemeClr val="dk1"/>
                </a:solidFill>
                <a:latin typeface="Calibri"/>
                <a:ea typeface="Calibri"/>
                <a:cs typeface="Calibri"/>
                <a:sym typeface="Calibri"/>
              </a:rPr>
              <a:t>Strategy Implementation</a:t>
            </a:r>
            <a:endParaRPr sz="2800" dirty="0">
              <a:solidFill>
                <a:schemeClr val="dk1"/>
              </a:solidFill>
              <a:latin typeface="Calibri"/>
              <a:ea typeface="Calibri"/>
              <a:cs typeface="Calibri"/>
              <a:sym typeface="Calibri"/>
            </a:endParaRPr>
          </a:p>
        </p:txBody>
      </p:sp>
      <p:sp>
        <p:nvSpPr>
          <p:cNvPr id="90" name="Google Shape;90;p3"/>
          <p:cNvSpPr txBox="1">
            <a:spLocks noGrp="1"/>
          </p:cNvSpPr>
          <p:nvPr>
            <p:ph type="title"/>
          </p:nvPr>
        </p:nvSpPr>
        <p:spPr>
          <a:xfrm>
            <a:off x="250353" y="38225"/>
            <a:ext cx="53694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Table of Contents</a:t>
            </a:r>
            <a:endParaRPr sz="4400"/>
          </a:p>
        </p:txBody>
      </p:sp>
      <p:sp>
        <p:nvSpPr>
          <p:cNvPr id="91" name="Google Shape;91;p3"/>
          <p:cNvSpPr txBox="1"/>
          <p:nvPr/>
        </p:nvSpPr>
        <p:spPr>
          <a:xfrm>
            <a:off x="142452" y="6232500"/>
            <a:ext cx="49800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92" name="Google Shape;92;p3"/>
          <p:cNvSpPr txBox="1"/>
          <p:nvPr/>
        </p:nvSpPr>
        <p:spPr>
          <a:xfrm>
            <a:off x="6019800" y="6387185"/>
            <a:ext cx="153670"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6"/>
        <p:cNvGrpSpPr/>
        <p:nvPr/>
      </p:nvGrpSpPr>
      <p:grpSpPr>
        <a:xfrm>
          <a:off x="0" y="0"/>
          <a:ext cx="0" cy="0"/>
          <a:chOff x="0" y="0"/>
          <a:chExt cx="0" cy="0"/>
        </a:xfrm>
      </p:grpSpPr>
      <p:sp>
        <p:nvSpPr>
          <p:cNvPr id="97" name="Google Shape;97;p4"/>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4"/>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4"/>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4"/>
          <p:cNvSpPr/>
          <p:nvPr/>
        </p:nvSpPr>
        <p:spPr>
          <a:xfrm>
            <a:off x="316988" y="3472688"/>
            <a:ext cx="11462025"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4"/>
          <p:cNvSpPr/>
          <p:nvPr/>
        </p:nvSpPr>
        <p:spPr>
          <a:xfrm>
            <a:off x="333756" y="3509771"/>
            <a:ext cx="11386820" cy="0"/>
          </a:xfrm>
          <a:custGeom>
            <a:avLst/>
            <a:gdLst/>
            <a:ahLst/>
            <a:cxnLst/>
            <a:rect l="l" t="t" r="r" b="b"/>
            <a:pathLst>
              <a:path w="11386820" h="120000" extrusionOk="0">
                <a:moveTo>
                  <a:pt x="0" y="0"/>
                </a:moveTo>
                <a:lnTo>
                  <a:pt x="11386312"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4"/>
          <p:cNvSpPr txBox="1">
            <a:spLocks noGrp="1"/>
          </p:cNvSpPr>
          <p:nvPr>
            <p:ph type="title"/>
          </p:nvPr>
        </p:nvSpPr>
        <p:spPr>
          <a:xfrm>
            <a:off x="412800" y="2443100"/>
            <a:ext cx="7270800" cy="9399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6000"/>
              <a:t>Investment Thesis</a:t>
            </a:r>
            <a:endParaRPr sz="6000"/>
          </a:p>
        </p:txBody>
      </p:sp>
      <p:sp>
        <p:nvSpPr>
          <p:cNvPr id="103" name="Google Shape;103;p4"/>
          <p:cNvSpPr txBox="1"/>
          <p:nvPr/>
        </p:nvSpPr>
        <p:spPr>
          <a:xfrm>
            <a:off x="142452" y="6232500"/>
            <a:ext cx="49905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07"/>
        <p:cNvGrpSpPr/>
        <p:nvPr/>
      </p:nvGrpSpPr>
      <p:grpSpPr>
        <a:xfrm>
          <a:off x="0" y="0"/>
          <a:ext cx="0" cy="0"/>
          <a:chOff x="0" y="0"/>
          <a:chExt cx="0" cy="0"/>
        </a:xfrm>
      </p:grpSpPr>
      <p:sp>
        <p:nvSpPr>
          <p:cNvPr id="108" name="Google Shape;108;p5"/>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5"/>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5"/>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5"/>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5"/>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5"/>
          <p:cNvSpPr txBox="1"/>
          <p:nvPr/>
        </p:nvSpPr>
        <p:spPr>
          <a:xfrm>
            <a:off x="250350" y="874390"/>
            <a:ext cx="11263630" cy="991682"/>
          </a:xfrm>
          <a:prstGeom prst="rect">
            <a:avLst/>
          </a:prstGeom>
          <a:noFill/>
          <a:ln>
            <a:noFill/>
          </a:ln>
        </p:spPr>
        <p:txBody>
          <a:bodyPr spcFirstLastPara="1" wrap="square" lIns="0" tIns="60325" rIns="0" bIns="0" anchor="t" anchorCtr="0">
            <a:spAutoFit/>
          </a:bodyPr>
          <a:lstStyle/>
          <a:p>
            <a:pPr marL="12700" marR="5080" lvl="0" indent="0" algn="l" rtl="0">
              <a:lnSpc>
                <a:spcPct val="108214"/>
              </a:lnSpc>
              <a:spcBef>
                <a:spcPts val="0"/>
              </a:spcBef>
              <a:spcAft>
                <a:spcPts val="0"/>
              </a:spcAft>
              <a:buNone/>
            </a:pPr>
            <a:r>
              <a:rPr lang="en-US" sz="2800" b="1" dirty="0">
                <a:solidFill>
                  <a:schemeClr val="dk1"/>
                </a:solidFill>
                <a:latin typeface="Calibri"/>
                <a:ea typeface="Calibri"/>
                <a:cs typeface="Calibri"/>
                <a:sym typeface="Calibri"/>
              </a:rPr>
              <a:t>Equity of a firm with debt in its capital structure is analogous to a call option written on the assets of the firm.</a:t>
            </a:r>
            <a:endParaRPr sz="2800" dirty="0">
              <a:solidFill>
                <a:schemeClr val="dk1"/>
              </a:solidFill>
              <a:latin typeface="Calibri"/>
              <a:ea typeface="Calibri"/>
              <a:cs typeface="Calibri"/>
              <a:sym typeface="Calibri"/>
            </a:endParaRPr>
          </a:p>
        </p:txBody>
      </p:sp>
      <p:sp>
        <p:nvSpPr>
          <p:cNvPr id="114" name="Google Shape;114;p5"/>
          <p:cNvSpPr/>
          <p:nvPr/>
        </p:nvSpPr>
        <p:spPr>
          <a:xfrm>
            <a:off x="4054602" y="1899666"/>
            <a:ext cx="0" cy="3264535"/>
          </a:xfrm>
          <a:custGeom>
            <a:avLst/>
            <a:gdLst/>
            <a:ahLst/>
            <a:cxnLst/>
            <a:rect l="l" t="t" r="r" b="b"/>
            <a:pathLst>
              <a:path w="120000" h="3264535" extrusionOk="0">
                <a:moveTo>
                  <a:pt x="0" y="3264408"/>
                </a:moveTo>
                <a:lnTo>
                  <a:pt x="0" y="0"/>
                </a:lnTo>
              </a:path>
            </a:pathLst>
          </a:custGeom>
          <a:noFill/>
          <a:ln w="381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5"/>
          <p:cNvSpPr/>
          <p:nvPr/>
        </p:nvSpPr>
        <p:spPr>
          <a:xfrm>
            <a:off x="4054602" y="5164073"/>
            <a:ext cx="3926204" cy="0"/>
          </a:xfrm>
          <a:custGeom>
            <a:avLst/>
            <a:gdLst/>
            <a:ahLst/>
            <a:cxnLst/>
            <a:rect l="l" t="t" r="r" b="b"/>
            <a:pathLst>
              <a:path w="3926204" h="120000" extrusionOk="0">
                <a:moveTo>
                  <a:pt x="0" y="0"/>
                </a:moveTo>
                <a:lnTo>
                  <a:pt x="3925824" y="0"/>
                </a:lnTo>
              </a:path>
            </a:pathLst>
          </a:custGeom>
          <a:noFill/>
          <a:ln w="381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5"/>
          <p:cNvSpPr/>
          <p:nvPr/>
        </p:nvSpPr>
        <p:spPr>
          <a:xfrm>
            <a:off x="4054268" y="2072420"/>
            <a:ext cx="3860291" cy="3122675"/>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5"/>
          <p:cNvSpPr txBox="1"/>
          <p:nvPr/>
        </p:nvSpPr>
        <p:spPr>
          <a:xfrm>
            <a:off x="3626404" y="1867704"/>
            <a:ext cx="295275" cy="268859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400</a:t>
            </a:r>
            <a:endParaRPr sz="1400" dirty="0">
              <a:solidFill>
                <a:schemeClr val="dk1"/>
              </a:solidFill>
              <a:latin typeface="Calibri"/>
              <a:ea typeface="Calibri"/>
              <a:cs typeface="Calibri"/>
              <a:sym typeface="Calibri"/>
            </a:endParaRPr>
          </a:p>
          <a:p>
            <a:pPr marL="0" marR="0" lvl="0" indent="0" algn="l" rtl="0">
              <a:lnSpc>
                <a:spcPct val="100000"/>
              </a:lnSpc>
              <a:spcBef>
                <a:spcPts val="5"/>
              </a:spcBef>
              <a:spcAft>
                <a:spcPts val="0"/>
              </a:spcAft>
              <a:buNone/>
            </a:pPr>
            <a:endParaRPr sz="125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350</a:t>
            </a:r>
            <a:endParaRPr sz="1400" dirty="0">
              <a:solidFill>
                <a:schemeClr val="dk1"/>
              </a:solidFill>
              <a:latin typeface="Calibri"/>
              <a:ea typeface="Calibri"/>
              <a:cs typeface="Calibri"/>
              <a:sym typeface="Calibri"/>
            </a:endParaRPr>
          </a:p>
          <a:p>
            <a:pPr marL="0" marR="0" lvl="0" indent="0" algn="l" rtl="0">
              <a:lnSpc>
                <a:spcPct val="100000"/>
              </a:lnSpc>
              <a:spcBef>
                <a:spcPts val="10"/>
              </a:spcBef>
              <a:spcAft>
                <a:spcPts val="0"/>
              </a:spcAft>
              <a:buNone/>
            </a:pPr>
            <a:endParaRPr sz="125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300</a:t>
            </a:r>
            <a:endParaRPr sz="1400" dirty="0">
              <a:solidFill>
                <a:schemeClr val="dk1"/>
              </a:solidFill>
              <a:latin typeface="Calibri"/>
              <a:ea typeface="Calibri"/>
              <a:cs typeface="Calibri"/>
              <a:sym typeface="Calibri"/>
            </a:endParaRPr>
          </a:p>
          <a:p>
            <a:pPr marL="0" marR="0" lvl="0" indent="0" algn="l" rtl="0">
              <a:lnSpc>
                <a:spcPct val="100000"/>
              </a:lnSpc>
              <a:spcBef>
                <a:spcPts val="5"/>
              </a:spcBef>
              <a:spcAft>
                <a:spcPts val="0"/>
              </a:spcAft>
              <a:buNone/>
            </a:pPr>
            <a:endParaRPr sz="125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250</a:t>
            </a:r>
            <a:endParaRPr sz="1400" dirty="0">
              <a:solidFill>
                <a:schemeClr val="dk1"/>
              </a:solidFill>
              <a:latin typeface="Calibri"/>
              <a:ea typeface="Calibri"/>
              <a:cs typeface="Calibri"/>
              <a:sym typeface="Calibri"/>
            </a:endParaRPr>
          </a:p>
          <a:p>
            <a:pPr marL="0" marR="0" lvl="0" indent="0" algn="l" rtl="0">
              <a:lnSpc>
                <a:spcPct val="100000"/>
              </a:lnSpc>
              <a:spcBef>
                <a:spcPts val="10"/>
              </a:spcBef>
              <a:spcAft>
                <a:spcPts val="0"/>
              </a:spcAft>
              <a:buNone/>
            </a:pPr>
            <a:endParaRPr sz="125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200</a:t>
            </a:r>
            <a:endParaRPr sz="1400" dirty="0">
              <a:solidFill>
                <a:schemeClr val="dk1"/>
              </a:solidFill>
              <a:latin typeface="Calibri"/>
              <a:ea typeface="Calibri"/>
              <a:cs typeface="Calibri"/>
              <a:sym typeface="Calibri"/>
            </a:endParaRPr>
          </a:p>
          <a:p>
            <a:pPr marL="0" marR="0" lvl="0" indent="0" algn="l" rtl="0">
              <a:lnSpc>
                <a:spcPct val="100000"/>
              </a:lnSpc>
              <a:spcBef>
                <a:spcPts val="5"/>
              </a:spcBef>
              <a:spcAft>
                <a:spcPts val="0"/>
              </a:spcAft>
              <a:buNone/>
            </a:pPr>
            <a:endParaRPr sz="125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150</a:t>
            </a:r>
            <a:endParaRPr sz="1400" dirty="0">
              <a:solidFill>
                <a:schemeClr val="dk1"/>
              </a:solidFill>
              <a:latin typeface="Calibri"/>
              <a:ea typeface="Calibri"/>
              <a:cs typeface="Calibri"/>
              <a:sym typeface="Calibri"/>
            </a:endParaRPr>
          </a:p>
          <a:p>
            <a:pPr marL="0" marR="0" lvl="0" indent="0" algn="l" rtl="0">
              <a:lnSpc>
                <a:spcPct val="100000"/>
              </a:lnSpc>
              <a:spcBef>
                <a:spcPts val="10"/>
              </a:spcBef>
              <a:spcAft>
                <a:spcPts val="0"/>
              </a:spcAft>
              <a:buNone/>
            </a:pPr>
            <a:endParaRPr sz="1250" dirty="0">
              <a:solidFill>
                <a:schemeClr val="dk1"/>
              </a:solidFill>
              <a:latin typeface="Calibri"/>
              <a:ea typeface="Calibri"/>
              <a:cs typeface="Calibri"/>
              <a:sym typeface="Calibri"/>
            </a:endParaRPr>
          </a:p>
          <a:p>
            <a:pPr marL="1270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100</a:t>
            </a:r>
            <a:endParaRPr sz="1400" dirty="0">
              <a:solidFill>
                <a:schemeClr val="dk1"/>
              </a:solidFill>
              <a:latin typeface="Calibri"/>
              <a:ea typeface="Calibri"/>
              <a:cs typeface="Calibri"/>
              <a:sym typeface="Calibri"/>
            </a:endParaRPr>
          </a:p>
        </p:txBody>
      </p:sp>
      <p:sp>
        <p:nvSpPr>
          <p:cNvPr id="118" name="Google Shape;118;p5"/>
          <p:cNvSpPr txBox="1"/>
          <p:nvPr/>
        </p:nvSpPr>
        <p:spPr>
          <a:xfrm rot="-5400000">
            <a:off x="2792285" y="3790598"/>
            <a:ext cx="1125220" cy="194945"/>
          </a:xfrm>
          <a:prstGeom prst="rect">
            <a:avLst/>
          </a:prstGeom>
          <a:noFill/>
          <a:ln>
            <a:noFill/>
          </a:ln>
        </p:spPr>
        <p:txBody>
          <a:bodyPr spcFirstLastPara="1" wrap="square" lIns="0" tIns="0" rIns="0" bIns="0" anchor="t" anchorCtr="0">
            <a:spAutoFit/>
          </a:bodyPr>
          <a:lstStyle/>
          <a:p>
            <a:pPr marL="12700" marR="0" lvl="0" indent="0" algn="l" rtl="0">
              <a:lnSpc>
                <a:spcPct val="104615"/>
              </a:lnSpc>
              <a:spcBef>
                <a:spcPts val="0"/>
              </a:spcBef>
              <a:spcAft>
                <a:spcPts val="0"/>
              </a:spcAft>
              <a:buNone/>
            </a:pPr>
            <a:r>
              <a:rPr lang="en-US" sz="1300" b="1" dirty="0">
                <a:solidFill>
                  <a:schemeClr val="dk1"/>
                </a:solidFill>
                <a:latin typeface="Calibri"/>
                <a:ea typeface="Calibri"/>
                <a:cs typeface="Calibri"/>
                <a:sym typeface="Calibri"/>
              </a:rPr>
              <a:t>Equity Value ($)</a:t>
            </a:r>
            <a:endParaRPr sz="1300" dirty="0">
              <a:solidFill>
                <a:schemeClr val="dk1"/>
              </a:solidFill>
              <a:latin typeface="Calibri"/>
              <a:ea typeface="Calibri"/>
              <a:cs typeface="Calibri"/>
              <a:sym typeface="Calibri"/>
            </a:endParaRPr>
          </a:p>
        </p:txBody>
      </p:sp>
      <p:sp>
        <p:nvSpPr>
          <p:cNvPr id="119" name="Google Shape;119;p5"/>
          <p:cNvSpPr txBox="1">
            <a:spLocks noGrp="1"/>
          </p:cNvSpPr>
          <p:nvPr>
            <p:ph type="title"/>
          </p:nvPr>
        </p:nvSpPr>
        <p:spPr>
          <a:xfrm>
            <a:off x="250350" y="38225"/>
            <a:ext cx="117300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Graphical Representation of Equity as a Call Option</a:t>
            </a:r>
            <a:endParaRPr sz="4400"/>
          </a:p>
        </p:txBody>
      </p:sp>
      <p:sp>
        <p:nvSpPr>
          <p:cNvPr id="120" name="Google Shape;120;p5"/>
          <p:cNvSpPr/>
          <p:nvPr/>
        </p:nvSpPr>
        <p:spPr>
          <a:xfrm>
            <a:off x="7182611" y="4133075"/>
            <a:ext cx="2823972" cy="807732"/>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5"/>
          <p:cNvSpPr/>
          <p:nvPr/>
        </p:nvSpPr>
        <p:spPr>
          <a:xfrm>
            <a:off x="7171943" y="4317453"/>
            <a:ext cx="2843783" cy="475526"/>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5"/>
          <p:cNvSpPr/>
          <p:nvPr/>
        </p:nvSpPr>
        <p:spPr>
          <a:xfrm>
            <a:off x="7205473" y="4169062"/>
            <a:ext cx="2710180" cy="693420"/>
          </a:xfrm>
          <a:custGeom>
            <a:avLst/>
            <a:gdLst/>
            <a:ahLst/>
            <a:cxnLst/>
            <a:rect l="l" t="t" r="r" b="b"/>
            <a:pathLst>
              <a:path w="2710179" h="693420" extrusionOk="0">
                <a:moveTo>
                  <a:pt x="0" y="693419"/>
                </a:moveTo>
                <a:lnTo>
                  <a:pt x="2709672" y="693419"/>
                </a:lnTo>
                <a:lnTo>
                  <a:pt x="2709672" y="0"/>
                </a:lnTo>
                <a:lnTo>
                  <a:pt x="0" y="0"/>
                </a:lnTo>
                <a:lnTo>
                  <a:pt x="0" y="693419"/>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5"/>
          <p:cNvSpPr/>
          <p:nvPr/>
        </p:nvSpPr>
        <p:spPr>
          <a:xfrm>
            <a:off x="7214616" y="4234071"/>
            <a:ext cx="2710180" cy="624440"/>
          </a:xfrm>
          <a:custGeom>
            <a:avLst/>
            <a:gdLst/>
            <a:ahLst/>
            <a:cxnLst/>
            <a:rect l="l" t="t" r="r" b="b"/>
            <a:pathLst>
              <a:path w="2710179" h="693420" extrusionOk="0">
                <a:moveTo>
                  <a:pt x="0" y="693419"/>
                </a:moveTo>
                <a:lnTo>
                  <a:pt x="2709672" y="693419"/>
                </a:lnTo>
                <a:lnTo>
                  <a:pt x="2709672" y="0"/>
                </a:lnTo>
                <a:lnTo>
                  <a:pt x="0" y="0"/>
                </a:lnTo>
                <a:lnTo>
                  <a:pt x="0" y="693419"/>
                </a:lnTo>
                <a:close/>
              </a:path>
            </a:pathLst>
          </a:custGeom>
          <a:noFill/>
          <a:ln w="12175" cap="flat" cmpd="sng">
            <a:solidFill>
              <a:srgbClr val="FF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5"/>
          <p:cNvSpPr txBox="1"/>
          <p:nvPr/>
        </p:nvSpPr>
        <p:spPr>
          <a:xfrm>
            <a:off x="7214616" y="4372736"/>
            <a:ext cx="2710180" cy="443711"/>
          </a:xfrm>
          <a:prstGeom prst="rect">
            <a:avLst/>
          </a:prstGeom>
          <a:noFill/>
          <a:ln>
            <a:noFill/>
          </a:ln>
        </p:spPr>
        <p:txBody>
          <a:bodyPr spcFirstLastPara="1" wrap="square" lIns="0" tIns="12700" rIns="0" bIns="0" anchor="t" anchorCtr="0">
            <a:spAutoFit/>
          </a:bodyPr>
          <a:lstStyle/>
          <a:p>
            <a:pPr marL="90805" marR="0" lvl="0" indent="0" algn="l" rtl="0">
              <a:lnSpc>
                <a:spcPct val="100000"/>
              </a:lnSpc>
              <a:spcBef>
                <a:spcPts val="0"/>
              </a:spcBef>
              <a:spcAft>
                <a:spcPts val="0"/>
              </a:spcAft>
              <a:buNone/>
            </a:pPr>
            <a:r>
              <a:rPr lang="en-US" sz="1400" b="1" i="1" dirty="0">
                <a:solidFill>
                  <a:srgbClr val="FFFFFF"/>
                </a:solidFill>
                <a:latin typeface="Calibri"/>
                <a:ea typeface="Calibri"/>
                <a:cs typeface="Calibri"/>
                <a:sym typeface="Calibri"/>
              </a:rPr>
              <a:t>Firm asset value = Face Value of Debt</a:t>
            </a:r>
            <a:endParaRPr sz="1400" dirty="0">
              <a:solidFill>
                <a:schemeClr val="dk1"/>
              </a:solidFill>
              <a:latin typeface="Calibri"/>
              <a:ea typeface="Calibri"/>
              <a:cs typeface="Calibri"/>
              <a:sym typeface="Calibri"/>
            </a:endParaRPr>
          </a:p>
        </p:txBody>
      </p:sp>
      <p:sp>
        <p:nvSpPr>
          <p:cNvPr id="125" name="Google Shape;125;p5"/>
          <p:cNvSpPr/>
          <p:nvPr/>
        </p:nvSpPr>
        <p:spPr>
          <a:xfrm>
            <a:off x="6143244" y="4418088"/>
            <a:ext cx="1062240" cy="774179"/>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5"/>
          <p:cNvSpPr/>
          <p:nvPr/>
        </p:nvSpPr>
        <p:spPr>
          <a:xfrm>
            <a:off x="6333744" y="4471161"/>
            <a:ext cx="785495" cy="497840"/>
          </a:xfrm>
          <a:custGeom>
            <a:avLst/>
            <a:gdLst/>
            <a:ahLst/>
            <a:cxnLst/>
            <a:rect l="l" t="t" r="r" b="b"/>
            <a:pathLst>
              <a:path w="785495" h="497839" extrusionOk="0">
                <a:moveTo>
                  <a:pt x="102615" y="332739"/>
                </a:moveTo>
                <a:lnTo>
                  <a:pt x="0" y="497713"/>
                </a:lnTo>
                <a:lnTo>
                  <a:pt x="193548" y="480821"/>
                </a:lnTo>
                <a:lnTo>
                  <a:pt x="172569" y="446658"/>
                </a:lnTo>
                <a:lnTo>
                  <a:pt x="138556" y="446658"/>
                </a:lnTo>
                <a:lnTo>
                  <a:pt x="108203" y="397256"/>
                </a:lnTo>
                <a:lnTo>
                  <a:pt x="132916" y="382084"/>
                </a:lnTo>
                <a:lnTo>
                  <a:pt x="102615" y="332739"/>
                </a:lnTo>
                <a:close/>
              </a:path>
              <a:path w="785495" h="497839" extrusionOk="0">
                <a:moveTo>
                  <a:pt x="132916" y="382084"/>
                </a:moveTo>
                <a:lnTo>
                  <a:pt x="108203" y="397256"/>
                </a:lnTo>
                <a:lnTo>
                  <a:pt x="138556" y="446658"/>
                </a:lnTo>
                <a:lnTo>
                  <a:pt x="163254" y="431488"/>
                </a:lnTo>
                <a:lnTo>
                  <a:pt x="132916" y="382084"/>
                </a:lnTo>
                <a:close/>
              </a:path>
              <a:path w="785495" h="497839" extrusionOk="0">
                <a:moveTo>
                  <a:pt x="163254" y="431488"/>
                </a:moveTo>
                <a:lnTo>
                  <a:pt x="138556" y="446658"/>
                </a:lnTo>
                <a:lnTo>
                  <a:pt x="172569" y="446658"/>
                </a:lnTo>
                <a:lnTo>
                  <a:pt x="163254" y="431488"/>
                </a:lnTo>
                <a:close/>
              </a:path>
              <a:path w="785495" h="497839" extrusionOk="0">
                <a:moveTo>
                  <a:pt x="755269" y="0"/>
                </a:moveTo>
                <a:lnTo>
                  <a:pt x="132916" y="382084"/>
                </a:lnTo>
                <a:lnTo>
                  <a:pt x="163254" y="431488"/>
                </a:lnTo>
                <a:lnTo>
                  <a:pt x="785495" y="49275"/>
                </a:lnTo>
                <a:lnTo>
                  <a:pt x="755269" y="0"/>
                </a:lnTo>
                <a:close/>
              </a:path>
            </a:pathLst>
          </a:custGeom>
          <a:solidFill>
            <a:srgbClr val="7E7E7E"/>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5"/>
          <p:cNvSpPr/>
          <p:nvPr/>
        </p:nvSpPr>
        <p:spPr>
          <a:xfrm>
            <a:off x="5878067" y="5023103"/>
            <a:ext cx="300355" cy="239395"/>
          </a:xfrm>
          <a:custGeom>
            <a:avLst/>
            <a:gdLst/>
            <a:ahLst/>
            <a:cxnLst/>
            <a:rect l="l" t="t" r="r" b="b"/>
            <a:pathLst>
              <a:path w="300354" h="239395" extrusionOk="0">
                <a:moveTo>
                  <a:pt x="300228" y="91440"/>
                </a:moveTo>
                <a:lnTo>
                  <a:pt x="0" y="91440"/>
                </a:lnTo>
                <a:lnTo>
                  <a:pt x="92837" y="147828"/>
                </a:lnTo>
                <a:lnTo>
                  <a:pt x="57277" y="239268"/>
                </a:lnTo>
                <a:lnTo>
                  <a:pt x="150114" y="182753"/>
                </a:lnTo>
                <a:lnTo>
                  <a:pt x="220972" y="182753"/>
                </a:lnTo>
                <a:lnTo>
                  <a:pt x="207391" y="147828"/>
                </a:lnTo>
                <a:lnTo>
                  <a:pt x="300228" y="91440"/>
                </a:lnTo>
                <a:close/>
              </a:path>
              <a:path w="300354" h="239395" extrusionOk="0">
                <a:moveTo>
                  <a:pt x="220972" y="182753"/>
                </a:moveTo>
                <a:lnTo>
                  <a:pt x="150114" y="182753"/>
                </a:lnTo>
                <a:lnTo>
                  <a:pt x="242951" y="239268"/>
                </a:lnTo>
                <a:lnTo>
                  <a:pt x="220972" y="182753"/>
                </a:lnTo>
                <a:close/>
              </a:path>
              <a:path w="300354" h="239395" extrusionOk="0">
                <a:moveTo>
                  <a:pt x="150114" y="0"/>
                </a:moveTo>
                <a:lnTo>
                  <a:pt x="114681" y="91440"/>
                </a:lnTo>
                <a:lnTo>
                  <a:pt x="185547" y="91440"/>
                </a:lnTo>
                <a:lnTo>
                  <a:pt x="150114" y="0"/>
                </a:lnTo>
                <a:close/>
              </a:path>
            </a:pathLst>
          </a:custGeom>
          <a:solidFill>
            <a:srgbClr val="FFC52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5"/>
          <p:cNvSpPr txBox="1"/>
          <p:nvPr/>
        </p:nvSpPr>
        <p:spPr>
          <a:xfrm>
            <a:off x="151587" y="4616958"/>
            <a:ext cx="11628120" cy="1438275"/>
          </a:xfrm>
          <a:prstGeom prst="rect">
            <a:avLst/>
          </a:prstGeom>
          <a:noFill/>
          <a:ln>
            <a:noFill/>
          </a:ln>
        </p:spPr>
        <p:txBody>
          <a:bodyPr spcFirstLastPara="1" wrap="square" lIns="0" tIns="12700" rIns="0" bIns="0" anchor="t" anchorCtr="0">
            <a:spAutoFit/>
          </a:bodyPr>
          <a:lstStyle/>
          <a:p>
            <a:pPr marL="3557270" marR="0" lvl="0" indent="0" algn="l" rtl="0">
              <a:lnSpc>
                <a:spcPct val="100000"/>
              </a:lnSpc>
              <a:spcBef>
                <a:spcPts val="0"/>
              </a:spcBef>
              <a:spcAft>
                <a:spcPts val="0"/>
              </a:spcAft>
              <a:buNone/>
            </a:pPr>
            <a:r>
              <a:rPr lang="en-US" sz="1400" b="1" dirty="0">
                <a:solidFill>
                  <a:schemeClr val="dk1"/>
                </a:solidFill>
                <a:latin typeface="Calibri"/>
                <a:ea typeface="Calibri"/>
                <a:cs typeface="Calibri"/>
                <a:sym typeface="Calibri"/>
              </a:rPr>
              <a:t>50</a:t>
            </a:r>
            <a:endParaRPr sz="1400" dirty="0">
              <a:solidFill>
                <a:schemeClr val="dk1"/>
              </a:solidFill>
              <a:latin typeface="Calibri"/>
              <a:ea typeface="Calibri"/>
              <a:cs typeface="Calibri"/>
              <a:sym typeface="Calibri"/>
            </a:endParaRPr>
          </a:p>
          <a:p>
            <a:pPr marL="0" marR="0" lvl="0" indent="0" algn="l" rtl="0">
              <a:lnSpc>
                <a:spcPct val="100000"/>
              </a:lnSpc>
              <a:spcBef>
                <a:spcPts val="10"/>
              </a:spcBef>
              <a:spcAft>
                <a:spcPts val="0"/>
              </a:spcAft>
              <a:buNone/>
            </a:pPr>
            <a:endParaRPr sz="1250" dirty="0">
              <a:solidFill>
                <a:schemeClr val="dk1"/>
              </a:solidFill>
              <a:latin typeface="Calibri"/>
              <a:ea typeface="Calibri"/>
              <a:cs typeface="Calibri"/>
              <a:sym typeface="Calibri"/>
            </a:endParaRPr>
          </a:p>
          <a:p>
            <a:pPr marL="0" marR="4233545" lvl="0" indent="0" algn="ctr" rtl="0">
              <a:lnSpc>
                <a:spcPct val="100000"/>
              </a:lnSpc>
              <a:spcBef>
                <a:spcPts val="0"/>
              </a:spcBef>
              <a:spcAft>
                <a:spcPts val="0"/>
              </a:spcAft>
              <a:buNone/>
            </a:pPr>
            <a:r>
              <a:rPr lang="en-US" sz="1400" b="1" dirty="0">
                <a:solidFill>
                  <a:schemeClr val="dk1"/>
                </a:solidFill>
                <a:latin typeface="Calibri"/>
                <a:ea typeface="Calibri"/>
                <a:cs typeface="Calibri"/>
                <a:sym typeface="Calibri"/>
              </a:rPr>
              <a:t>0</a:t>
            </a:r>
            <a:endParaRPr sz="1400" dirty="0">
              <a:solidFill>
                <a:schemeClr val="dk1"/>
              </a:solidFill>
              <a:latin typeface="Calibri"/>
              <a:ea typeface="Calibri"/>
              <a:cs typeface="Calibri"/>
              <a:sym typeface="Calibri"/>
            </a:endParaRPr>
          </a:p>
          <a:p>
            <a:pPr marL="194310" marR="0" lvl="0" indent="0" algn="ctr" rtl="0">
              <a:lnSpc>
                <a:spcPct val="100000"/>
              </a:lnSpc>
              <a:spcBef>
                <a:spcPts val="140"/>
              </a:spcBef>
              <a:spcAft>
                <a:spcPts val="0"/>
              </a:spcAft>
              <a:buNone/>
            </a:pPr>
            <a:r>
              <a:rPr lang="en-US" sz="1400" b="1" dirty="0">
                <a:solidFill>
                  <a:schemeClr val="dk1"/>
                </a:solidFill>
                <a:latin typeface="Calibri"/>
                <a:ea typeface="Calibri"/>
                <a:cs typeface="Calibri"/>
                <a:sym typeface="Calibri"/>
              </a:rPr>
              <a:t>0	250	500	750</a:t>
            </a:r>
            <a:endParaRPr sz="1400" dirty="0">
              <a:solidFill>
                <a:schemeClr val="dk1"/>
              </a:solidFill>
              <a:latin typeface="Calibri"/>
              <a:ea typeface="Calibri"/>
              <a:cs typeface="Calibri"/>
              <a:sym typeface="Calibri"/>
            </a:endParaRPr>
          </a:p>
          <a:p>
            <a:pPr marL="102870" marR="0" lvl="0" indent="0" algn="ctr" rtl="0">
              <a:lnSpc>
                <a:spcPct val="100000"/>
              </a:lnSpc>
              <a:spcBef>
                <a:spcPts val="370"/>
              </a:spcBef>
              <a:spcAft>
                <a:spcPts val="0"/>
              </a:spcAft>
              <a:buNone/>
            </a:pPr>
            <a:r>
              <a:rPr lang="en-US" sz="1300" b="1" dirty="0">
                <a:solidFill>
                  <a:schemeClr val="dk1"/>
                </a:solidFill>
                <a:latin typeface="Calibri"/>
                <a:ea typeface="Calibri"/>
                <a:cs typeface="Calibri"/>
                <a:sym typeface="Calibri"/>
              </a:rPr>
              <a:t>Firm Asset Value ($)</a:t>
            </a:r>
            <a:endParaRPr sz="1300" dirty="0">
              <a:solidFill>
                <a:schemeClr val="dk1"/>
              </a:solidFill>
              <a:latin typeface="Calibri"/>
              <a:ea typeface="Calibri"/>
              <a:cs typeface="Calibri"/>
              <a:sym typeface="Calibri"/>
            </a:endParaRPr>
          </a:p>
          <a:p>
            <a:pPr marL="12700" marR="5080" lvl="0" indent="0" algn="l" rtl="0">
              <a:lnSpc>
                <a:spcPct val="100000"/>
              </a:lnSpc>
              <a:spcBef>
                <a:spcPts val="75"/>
              </a:spcBef>
              <a:spcAft>
                <a:spcPts val="0"/>
              </a:spcAft>
              <a:buNone/>
            </a:pPr>
            <a:r>
              <a:rPr lang="en-US" sz="1000" dirty="0">
                <a:solidFill>
                  <a:schemeClr val="dk1"/>
                </a:solidFill>
                <a:latin typeface="Calibri"/>
                <a:ea typeface="Calibri"/>
                <a:cs typeface="Calibri"/>
                <a:sym typeface="Calibri"/>
              </a:rPr>
              <a:t>Black, Fischer, and Myron Scholes, 1973, “The Pricing of Options and Corporate Liabilities”, </a:t>
            </a:r>
            <a:r>
              <a:rPr lang="en-US" sz="1000" i="1" dirty="0">
                <a:solidFill>
                  <a:schemeClr val="dk1"/>
                </a:solidFill>
                <a:latin typeface="Calibri"/>
                <a:ea typeface="Calibri"/>
                <a:cs typeface="Calibri"/>
                <a:sym typeface="Calibri"/>
              </a:rPr>
              <a:t>Journal of Political Economy </a:t>
            </a:r>
            <a:r>
              <a:rPr lang="en-US" sz="1000" dirty="0">
                <a:solidFill>
                  <a:schemeClr val="dk1"/>
                </a:solidFill>
                <a:latin typeface="Calibri"/>
                <a:ea typeface="Calibri"/>
                <a:cs typeface="Calibri"/>
                <a:sym typeface="Calibri"/>
              </a:rPr>
              <a:t>81, 637–654. &amp; Merton, Robert C., 1974, "On the Pricing of Corporate Debt: The Risk Structure of Interest  Rates", </a:t>
            </a:r>
            <a:r>
              <a:rPr lang="en-US" sz="1000" i="1" dirty="0">
                <a:solidFill>
                  <a:schemeClr val="dk1"/>
                </a:solidFill>
                <a:latin typeface="Calibri"/>
                <a:ea typeface="Calibri"/>
                <a:cs typeface="Calibri"/>
                <a:sym typeface="Calibri"/>
              </a:rPr>
              <a:t>Journal of Finance </a:t>
            </a:r>
            <a:r>
              <a:rPr lang="en-US" sz="1000" dirty="0">
                <a:solidFill>
                  <a:schemeClr val="dk1"/>
                </a:solidFill>
                <a:latin typeface="Calibri"/>
                <a:ea typeface="Calibri"/>
                <a:cs typeface="Calibri"/>
                <a:sym typeface="Calibri"/>
              </a:rPr>
              <a:t>29, 449–470.</a:t>
            </a:r>
            <a:endParaRPr sz="1000" dirty="0">
              <a:solidFill>
                <a:schemeClr val="dk1"/>
              </a:solidFill>
              <a:latin typeface="Calibri"/>
              <a:ea typeface="Calibri"/>
              <a:cs typeface="Calibri"/>
              <a:sym typeface="Calibri"/>
            </a:endParaRPr>
          </a:p>
        </p:txBody>
      </p:sp>
      <p:sp>
        <p:nvSpPr>
          <p:cNvPr id="129" name="Google Shape;129;p5"/>
          <p:cNvSpPr txBox="1"/>
          <p:nvPr/>
        </p:nvSpPr>
        <p:spPr>
          <a:xfrm>
            <a:off x="142452" y="6232500"/>
            <a:ext cx="46518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130" name="Google Shape;130;p5"/>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92F33DB3-51AB-43B4-B48D-621EDA1871A7}"/>
              </a:ext>
            </a:extLst>
          </p:cNvPr>
          <p:cNvSpPr txBox="1"/>
          <p:nvPr/>
        </p:nvSpPr>
        <p:spPr>
          <a:xfrm rot="18178440">
            <a:off x="5672833" y="3400578"/>
            <a:ext cx="2092187" cy="307777"/>
          </a:xfrm>
          <a:prstGeom prst="rect">
            <a:avLst/>
          </a:prstGeom>
          <a:solidFill>
            <a:schemeClr val="bg1"/>
          </a:solidFill>
        </p:spPr>
        <p:txBody>
          <a:bodyPr wrap="square" rtlCol="0">
            <a:spAutoFit/>
          </a:bodyPr>
          <a:lstStyle/>
          <a:p>
            <a:r>
              <a:rPr lang="en-US" dirty="0"/>
              <a:t>Pay off to equity holder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Shape 134"/>
        <p:cNvGrpSpPr/>
        <p:nvPr/>
      </p:nvGrpSpPr>
      <p:grpSpPr>
        <a:xfrm>
          <a:off x="0" y="0"/>
          <a:ext cx="0" cy="0"/>
          <a:chOff x="0" y="0"/>
          <a:chExt cx="0" cy="0"/>
        </a:xfrm>
      </p:grpSpPr>
      <p:sp>
        <p:nvSpPr>
          <p:cNvPr id="135" name="Google Shape;135;p6"/>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6"/>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6"/>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6"/>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6"/>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6"/>
          <p:cNvSpPr txBox="1">
            <a:spLocks noGrp="1"/>
          </p:cNvSpPr>
          <p:nvPr>
            <p:ph type="title"/>
          </p:nvPr>
        </p:nvSpPr>
        <p:spPr>
          <a:xfrm>
            <a:off x="250353" y="38225"/>
            <a:ext cx="65547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Call Option Replicated</a:t>
            </a:r>
            <a:endParaRPr sz="4400"/>
          </a:p>
        </p:txBody>
      </p:sp>
      <p:sp>
        <p:nvSpPr>
          <p:cNvPr id="141" name="Google Shape;141;p6"/>
          <p:cNvSpPr txBox="1"/>
          <p:nvPr/>
        </p:nvSpPr>
        <p:spPr>
          <a:xfrm>
            <a:off x="250342" y="962608"/>
            <a:ext cx="11494135" cy="922550"/>
          </a:xfrm>
          <a:prstGeom prst="rect">
            <a:avLst/>
          </a:prstGeom>
          <a:noFill/>
          <a:ln>
            <a:noFill/>
          </a:ln>
        </p:spPr>
        <p:txBody>
          <a:bodyPr spcFirstLastPara="1" wrap="square" lIns="0" tIns="57775" rIns="0" bIns="0" anchor="t" anchorCtr="0">
            <a:spAutoFit/>
          </a:bodyPr>
          <a:lstStyle/>
          <a:p>
            <a:pPr marL="12700" marR="5080" lvl="0" indent="0" algn="l" rtl="0">
              <a:lnSpc>
                <a:spcPct val="108076"/>
              </a:lnSpc>
              <a:spcBef>
                <a:spcPts val="0"/>
              </a:spcBef>
              <a:spcAft>
                <a:spcPts val="0"/>
              </a:spcAft>
              <a:buNone/>
            </a:pPr>
            <a:r>
              <a:rPr lang="en-US" sz="2600" b="1" dirty="0">
                <a:solidFill>
                  <a:schemeClr val="dk1"/>
                </a:solidFill>
                <a:latin typeface="Calibri"/>
                <a:ea typeface="Calibri"/>
                <a:cs typeface="Calibri"/>
                <a:sym typeface="Calibri"/>
              </a:rPr>
              <a:t>Traditional valuation models do not adequately reflect the embedded option that equity holders enjoy.</a:t>
            </a:r>
            <a:endParaRPr sz="2600" dirty="0">
              <a:solidFill>
                <a:schemeClr val="dk1"/>
              </a:solidFill>
              <a:latin typeface="Calibri"/>
              <a:ea typeface="Calibri"/>
              <a:cs typeface="Calibri"/>
              <a:sym typeface="Calibri"/>
            </a:endParaRPr>
          </a:p>
        </p:txBody>
      </p:sp>
      <p:sp>
        <p:nvSpPr>
          <p:cNvPr id="145" name="Google Shape;145;p6"/>
          <p:cNvSpPr txBox="1"/>
          <p:nvPr/>
        </p:nvSpPr>
        <p:spPr>
          <a:xfrm>
            <a:off x="142452" y="6232500"/>
            <a:ext cx="48801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146" name="Google Shape;146;p6"/>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
        <p:nvSpPr>
          <p:cNvPr id="147" name="Google Shape;147;p6"/>
          <p:cNvSpPr txBox="1"/>
          <p:nvPr/>
        </p:nvSpPr>
        <p:spPr>
          <a:xfrm>
            <a:off x="1422607" y="3002960"/>
            <a:ext cx="7539851" cy="401382"/>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500" i="1" dirty="0">
                <a:solidFill>
                  <a:schemeClr val="dk1"/>
                </a:solidFill>
                <a:latin typeface="Cambria Math"/>
                <a:ea typeface="Cambria Math"/>
                <a:cs typeface="Cambria Math"/>
                <a:sym typeface="Cambria Math"/>
              </a:rPr>
              <a:t>Equity = Assets – Debt</a:t>
            </a:r>
            <a:endParaRPr sz="2500" dirty="0">
              <a:solidFill>
                <a:schemeClr val="dk1"/>
              </a:solidFill>
              <a:latin typeface="Cambria Math"/>
              <a:ea typeface="Cambria Math"/>
              <a:cs typeface="Cambria Math"/>
              <a:sym typeface="Cambria Math"/>
            </a:endParaRPr>
          </a:p>
        </p:txBody>
      </p:sp>
      <p:sp>
        <p:nvSpPr>
          <p:cNvPr id="15" name="Google Shape;147;p6">
            <a:extLst>
              <a:ext uri="{FF2B5EF4-FFF2-40B4-BE49-F238E27FC236}">
                <a16:creationId xmlns:a16="http://schemas.microsoft.com/office/drawing/2014/main" id="{B8824957-7F13-4C02-92AA-913830C55AB8}"/>
              </a:ext>
            </a:extLst>
          </p:cNvPr>
          <p:cNvSpPr txBox="1"/>
          <p:nvPr/>
        </p:nvSpPr>
        <p:spPr>
          <a:xfrm>
            <a:off x="1422607" y="4263389"/>
            <a:ext cx="7539851" cy="401382"/>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500" i="1" dirty="0">
                <a:solidFill>
                  <a:schemeClr val="dk1"/>
                </a:solidFill>
                <a:latin typeface="Cambria Math"/>
                <a:ea typeface="Cambria Math"/>
                <a:cs typeface="Cambria Math"/>
                <a:sym typeface="Cambria Math"/>
              </a:rPr>
              <a:t>Equity = Assets + Put Option – Safe Debt</a:t>
            </a:r>
            <a:endParaRPr sz="2500" dirty="0">
              <a:solidFill>
                <a:schemeClr val="dk1"/>
              </a:solidFill>
              <a:latin typeface="Cambria Math"/>
              <a:ea typeface="Cambria Math"/>
              <a:cs typeface="Cambria Math"/>
              <a:sym typeface="Cambria Math"/>
            </a:endParaRPr>
          </a:p>
        </p:txBody>
      </p:sp>
      <p:sp>
        <p:nvSpPr>
          <p:cNvPr id="2" name="TextBox 1">
            <a:extLst>
              <a:ext uri="{FF2B5EF4-FFF2-40B4-BE49-F238E27FC236}">
                <a16:creationId xmlns:a16="http://schemas.microsoft.com/office/drawing/2014/main" id="{74115008-7E3F-4CFC-BC44-EDFAC8145A80}"/>
              </a:ext>
            </a:extLst>
          </p:cNvPr>
          <p:cNvSpPr txBox="1"/>
          <p:nvPr/>
        </p:nvSpPr>
        <p:spPr>
          <a:xfrm>
            <a:off x="808382" y="3605602"/>
            <a:ext cx="5049078"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Structural model</a:t>
            </a:r>
          </a:p>
        </p:txBody>
      </p:sp>
      <p:sp>
        <p:nvSpPr>
          <p:cNvPr id="17" name="TextBox 16">
            <a:extLst>
              <a:ext uri="{FF2B5EF4-FFF2-40B4-BE49-F238E27FC236}">
                <a16:creationId xmlns:a16="http://schemas.microsoft.com/office/drawing/2014/main" id="{95D11BF9-289A-495B-8728-1B61C1B8E18B}"/>
              </a:ext>
            </a:extLst>
          </p:cNvPr>
          <p:cNvSpPr txBox="1"/>
          <p:nvPr/>
        </p:nvSpPr>
        <p:spPr>
          <a:xfrm>
            <a:off x="808382" y="2388699"/>
            <a:ext cx="5049078"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Traditional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51"/>
        <p:cNvGrpSpPr/>
        <p:nvPr/>
      </p:nvGrpSpPr>
      <p:grpSpPr>
        <a:xfrm>
          <a:off x="0" y="0"/>
          <a:ext cx="0" cy="0"/>
          <a:chOff x="0" y="0"/>
          <a:chExt cx="0" cy="0"/>
        </a:xfrm>
      </p:grpSpPr>
      <p:sp>
        <p:nvSpPr>
          <p:cNvPr id="152" name="Google Shape;152;p7"/>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7"/>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7"/>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7"/>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7"/>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7"/>
          <p:cNvSpPr txBox="1"/>
          <p:nvPr/>
        </p:nvSpPr>
        <p:spPr>
          <a:xfrm>
            <a:off x="250342" y="958037"/>
            <a:ext cx="11155045" cy="836294"/>
          </a:xfrm>
          <a:prstGeom prst="rect">
            <a:avLst/>
          </a:prstGeom>
          <a:noFill/>
          <a:ln>
            <a:noFill/>
          </a:ln>
        </p:spPr>
        <p:txBody>
          <a:bodyPr spcFirstLastPara="1" wrap="square" lIns="0" tIns="60325" rIns="0" bIns="0" anchor="t" anchorCtr="0">
            <a:spAutoFit/>
          </a:bodyPr>
          <a:lstStyle/>
          <a:p>
            <a:pPr marL="12700" marR="5080" lvl="0" indent="0" algn="l" rtl="0">
              <a:lnSpc>
                <a:spcPct val="108214"/>
              </a:lnSpc>
              <a:spcBef>
                <a:spcPts val="0"/>
              </a:spcBef>
              <a:spcAft>
                <a:spcPts val="0"/>
              </a:spcAft>
              <a:buNone/>
            </a:pPr>
            <a:r>
              <a:rPr lang="en-US" sz="2800" b="1">
                <a:solidFill>
                  <a:schemeClr val="dk1"/>
                </a:solidFill>
                <a:latin typeface="Calibri"/>
                <a:ea typeface="Calibri"/>
                <a:cs typeface="Calibri"/>
                <a:sym typeface="Calibri"/>
              </a:rPr>
              <a:t>Eisdorfer, Goyal, and Zhdanov hypothesize that if investors do not value the  default option, misvaluation can occur.</a:t>
            </a:r>
            <a:endParaRPr sz="2800">
              <a:solidFill>
                <a:schemeClr val="dk1"/>
              </a:solidFill>
              <a:latin typeface="Calibri"/>
              <a:ea typeface="Calibri"/>
              <a:cs typeface="Calibri"/>
              <a:sym typeface="Calibri"/>
            </a:endParaRPr>
          </a:p>
        </p:txBody>
      </p:sp>
      <p:sp>
        <p:nvSpPr>
          <p:cNvPr id="158" name="Google Shape;158;p7"/>
          <p:cNvSpPr txBox="1"/>
          <p:nvPr/>
        </p:nvSpPr>
        <p:spPr>
          <a:xfrm>
            <a:off x="142452" y="6232500"/>
            <a:ext cx="45693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159" name="Google Shape;159;p7"/>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
        <p:nvSpPr>
          <p:cNvPr id="160" name="Google Shape;160;p7"/>
          <p:cNvSpPr txBox="1">
            <a:spLocks noGrp="1"/>
          </p:cNvSpPr>
          <p:nvPr>
            <p:ph type="title"/>
          </p:nvPr>
        </p:nvSpPr>
        <p:spPr>
          <a:xfrm>
            <a:off x="207378" y="0"/>
            <a:ext cx="52641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Investment Thesis</a:t>
            </a:r>
            <a:endParaRPr sz="4400"/>
          </a:p>
        </p:txBody>
      </p:sp>
      <p:graphicFrame>
        <p:nvGraphicFramePr>
          <p:cNvPr id="161" name="Google Shape;161;p7"/>
          <p:cNvGraphicFramePr/>
          <p:nvPr/>
        </p:nvGraphicFramePr>
        <p:xfrm>
          <a:off x="1362202" y="2351785"/>
          <a:ext cx="8750300" cy="2758272"/>
        </p:xfrm>
        <a:graphic>
          <a:graphicData uri="http://schemas.openxmlformats.org/drawingml/2006/table">
            <a:tbl>
              <a:tblPr firstRow="1" bandRow="1">
                <a:noFill/>
                <a:tableStyleId>{0611CAC0-AF7D-44E3-ADF0-C91355163A40}</a:tableStyleId>
              </a:tblPr>
              <a:tblGrid>
                <a:gridCol w="3349625">
                  <a:extLst>
                    <a:ext uri="{9D8B030D-6E8A-4147-A177-3AD203B41FA5}">
                      <a16:colId xmlns:a16="http://schemas.microsoft.com/office/drawing/2014/main" val="20000"/>
                    </a:ext>
                  </a:extLst>
                </a:gridCol>
                <a:gridCol w="2613025">
                  <a:extLst>
                    <a:ext uri="{9D8B030D-6E8A-4147-A177-3AD203B41FA5}">
                      <a16:colId xmlns:a16="http://schemas.microsoft.com/office/drawing/2014/main" val="20001"/>
                    </a:ext>
                  </a:extLst>
                </a:gridCol>
                <a:gridCol w="174625">
                  <a:extLst>
                    <a:ext uri="{9D8B030D-6E8A-4147-A177-3AD203B41FA5}">
                      <a16:colId xmlns:a16="http://schemas.microsoft.com/office/drawing/2014/main" val="20002"/>
                    </a:ext>
                  </a:extLst>
                </a:gridCol>
                <a:gridCol w="2613025">
                  <a:extLst>
                    <a:ext uri="{9D8B030D-6E8A-4147-A177-3AD203B41FA5}">
                      <a16:colId xmlns:a16="http://schemas.microsoft.com/office/drawing/2014/main" val="20003"/>
                    </a:ext>
                  </a:extLst>
                </a:gridCol>
              </a:tblGrid>
              <a:tr h="796525">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ctr" rtl="0">
                        <a:lnSpc>
                          <a:spcPct val="95250"/>
                        </a:lnSpc>
                        <a:spcBef>
                          <a:spcPts val="0"/>
                        </a:spcBef>
                        <a:spcAft>
                          <a:spcPts val="0"/>
                        </a:spcAft>
                        <a:buNone/>
                      </a:pPr>
                      <a:r>
                        <a:rPr lang="en-US" sz="2000" b="1" u="sng" strike="noStrike" cap="none">
                          <a:latin typeface="Calibri"/>
                          <a:ea typeface="Calibri"/>
                          <a:cs typeface="Calibri"/>
                          <a:sym typeface="Calibri"/>
                        </a:rPr>
                        <a:t>High Default Option</a:t>
                      </a:r>
                      <a:endParaRPr sz="2000" u="none" strike="noStrike" cap="none">
                        <a:latin typeface="Calibri"/>
                        <a:ea typeface="Calibri"/>
                        <a:cs typeface="Calibri"/>
                        <a:sym typeface="Calibri"/>
                      </a:endParaRPr>
                    </a:p>
                  </a:txBody>
                  <a:tcPr marL="0" marR="0" marT="0" marB="0"/>
                </a:tc>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tc>
                  <a:txBody>
                    <a:bodyPr/>
                    <a:lstStyle/>
                    <a:p>
                      <a:pPr marL="635" marR="0" lvl="0" indent="0" algn="ctr" rtl="0">
                        <a:lnSpc>
                          <a:spcPct val="95250"/>
                        </a:lnSpc>
                        <a:spcBef>
                          <a:spcPts val="0"/>
                        </a:spcBef>
                        <a:spcAft>
                          <a:spcPts val="0"/>
                        </a:spcAft>
                        <a:buNone/>
                      </a:pPr>
                      <a:r>
                        <a:rPr lang="en-US" sz="2000" b="1" u="sng" strike="noStrike" cap="none">
                          <a:latin typeface="Calibri"/>
                          <a:ea typeface="Calibri"/>
                          <a:cs typeface="Calibri"/>
                          <a:sym typeface="Calibri"/>
                        </a:rPr>
                        <a:t>Low Default Option</a:t>
                      </a:r>
                      <a:endParaRPr sz="2000" u="none" strike="noStrike" cap="none">
                        <a:latin typeface="Calibri"/>
                        <a:ea typeface="Calibri"/>
                        <a:cs typeface="Calibri"/>
                        <a:sym typeface="Calibri"/>
                      </a:endParaRPr>
                    </a:p>
                  </a:txBody>
                  <a:tcPr marL="0" marR="0" marT="0" marB="0"/>
                </a:tc>
                <a:extLst>
                  <a:ext uri="{0D108BD9-81ED-4DB2-BD59-A6C34878D82A}">
                    <a16:rowId xmlns:a16="http://schemas.microsoft.com/office/drawing/2014/main" val="10000"/>
                  </a:ext>
                </a:extLst>
              </a:tr>
              <a:tr h="619125">
                <a:tc>
                  <a:txBody>
                    <a:bodyPr/>
                    <a:lstStyle/>
                    <a:p>
                      <a:pPr marL="127000" marR="1019175" lvl="0" indent="0" algn="l" rtl="0">
                        <a:lnSpc>
                          <a:spcPct val="120000"/>
                        </a:lnSpc>
                        <a:spcBef>
                          <a:spcPts val="0"/>
                        </a:spcBef>
                        <a:spcAft>
                          <a:spcPts val="0"/>
                        </a:spcAft>
                        <a:buNone/>
                      </a:pPr>
                      <a:r>
                        <a:rPr lang="en-US" sz="2000" b="1" u="none" strike="noStrike" cap="none">
                          <a:latin typeface="Calibri"/>
                          <a:ea typeface="Calibri"/>
                          <a:cs typeface="Calibri"/>
                          <a:sym typeface="Calibri"/>
                        </a:rPr>
                        <a:t>Traditional Valuation  (e.g. DCF)</a:t>
                      </a:r>
                      <a:endParaRPr sz="2000" u="none" strike="noStrike" cap="none">
                        <a:latin typeface="Calibri"/>
                        <a:ea typeface="Calibri"/>
                        <a:cs typeface="Calibri"/>
                        <a:sym typeface="Calibri"/>
                      </a:endParaRPr>
                    </a:p>
                  </a:txBody>
                  <a:tcPr marL="0" marR="0" marT="3800" marB="0"/>
                </a:tc>
                <a:tc>
                  <a:txBody>
                    <a:bodyPr/>
                    <a:lstStyle/>
                    <a:p>
                      <a:pPr marL="635" marR="0" lvl="0" indent="0" algn="ctr" rtl="0">
                        <a:lnSpc>
                          <a:spcPct val="100000"/>
                        </a:lnSpc>
                        <a:spcBef>
                          <a:spcPts val="0"/>
                        </a:spcBef>
                        <a:spcAft>
                          <a:spcPts val="0"/>
                        </a:spcAft>
                        <a:buNone/>
                      </a:pPr>
                      <a:r>
                        <a:rPr lang="en-US" sz="2000" u="none" strike="noStrike" cap="none">
                          <a:solidFill>
                            <a:srgbClr val="FFFFFF"/>
                          </a:solidFill>
                          <a:latin typeface="Calibri"/>
                          <a:ea typeface="Calibri"/>
                          <a:cs typeface="Calibri"/>
                          <a:sym typeface="Calibri"/>
                        </a:rPr>
                        <a:t>Misvalued</a:t>
                      </a:r>
                      <a:endParaRPr sz="2000" u="none" strike="noStrike" cap="none">
                        <a:latin typeface="Calibri"/>
                        <a:ea typeface="Calibri"/>
                        <a:cs typeface="Calibri"/>
                        <a:sym typeface="Calibri"/>
                      </a:endParaRPr>
                    </a:p>
                  </a:txBody>
                  <a:tcPr marL="0" marR="0" marT="146050" marB="0">
                    <a:solidFill>
                      <a:srgbClr val="CC9900"/>
                    </a:solidFill>
                  </a:tcPr>
                </a:tc>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tc>
                  <a:txBody>
                    <a:bodyPr/>
                    <a:lstStyle/>
                    <a:p>
                      <a:pPr marL="1270" marR="0" lvl="0" indent="0" algn="ctr" rtl="0">
                        <a:lnSpc>
                          <a:spcPct val="100000"/>
                        </a:lnSpc>
                        <a:spcBef>
                          <a:spcPts val="0"/>
                        </a:spcBef>
                        <a:spcAft>
                          <a:spcPts val="0"/>
                        </a:spcAft>
                        <a:buNone/>
                      </a:pPr>
                      <a:r>
                        <a:rPr lang="en-US" sz="2000" u="none" strike="noStrike" cap="none">
                          <a:solidFill>
                            <a:srgbClr val="FFFFFF"/>
                          </a:solidFill>
                          <a:latin typeface="Calibri"/>
                          <a:ea typeface="Calibri"/>
                          <a:cs typeface="Calibri"/>
                          <a:sym typeface="Calibri"/>
                        </a:rPr>
                        <a:t>Appropriate Valuation</a:t>
                      </a:r>
                      <a:endParaRPr sz="2000" u="none" strike="noStrike" cap="none">
                        <a:latin typeface="Calibri"/>
                        <a:ea typeface="Calibri"/>
                        <a:cs typeface="Calibri"/>
                        <a:sym typeface="Calibri"/>
                      </a:endParaRPr>
                    </a:p>
                  </a:txBody>
                  <a:tcPr marL="0" marR="0" marT="146050" marB="0">
                    <a:solidFill>
                      <a:srgbClr val="8B1D40"/>
                    </a:solidFill>
                  </a:tcPr>
                </a:tc>
                <a:extLst>
                  <a:ext uri="{0D108BD9-81ED-4DB2-BD59-A6C34878D82A}">
                    <a16:rowId xmlns:a16="http://schemas.microsoft.com/office/drawing/2014/main" val="10001"/>
                  </a:ext>
                </a:extLst>
              </a:tr>
              <a:tr h="539225">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extLst>
                  <a:ext uri="{0D108BD9-81ED-4DB2-BD59-A6C34878D82A}">
                    <a16:rowId xmlns:a16="http://schemas.microsoft.com/office/drawing/2014/main" val="10002"/>
                  </a:ext>
                </a:extLst>
              </a:tr>
              <a:tr h="619125">
                <a:tc>
                  <a:txBody>
                    <a:bodyPr/>
                    <a:lstStyle/>
                    <a:p>
                      <a:pPr marL="127000" marR="842644" lvl="0" indent="0" algn="l" rtl="0">
                        <a:lnSpc>
                          <a:spcPct val="120000"/>
                        </a:lnSpc>
                        <a:spcBef>
                          <a:spcPts val="0"/>
                        </a:spcBef>
                        <a:spcAft>
                          <a:spcPts val="0"/>
                        </a:spcAft>
                        <a:buNone/>
                      </a:pPr>
                      <a:r>
                        <a:rPr lang="en-US" sz="2000" b="1" u="none" strike="noStrike" cap="none">
                          <a:latin typeface="Calibri"/>
                          <a:ea typeface="Calibri"/>
                          <a:cs typeface="Calibri"/>
                          <a:sym typeface="Calibri"/>
                        </a:rPr>
                        <a:t>Valuation with Default  Option</a:t>
                      </a:r>
                      <a:endParaRPr sz="2000" u="none" strike="noStrike" cap="none">
                        <a:latin typeface="Calibri"/>
                        <a:ea typeface="Calibri"/>
                        <a:cs typeface="Calibri"/>
                        <a:sym typeface="Calibri"/>
                      </a:endParaRPr>
                    </a:p>
                  </a:txBody>
                  <a:tcPr marL="0" marR="0" marT="4450" marB="0"/>
                </a:tc>
                <a:tc>
                  <a:txBody>
                    <a:bodyPr/>
                    <a:lstStyle/>
                    <a:p>
                      <a:pPr marL="635" marR="0" lvl="0" indent="0" algn="ctr" rtl="0">
                        <a:lnSpc>
                          <a:spcPct val="100000"/>
                        </a:lnSpc>
                        <a:spcBef>
                          <a:spcPts val="0"/>
                        </a:spcBef>
                        <a:spcAft>
                          <a:spcPts val="0"/>
                        </a:spcAft>
                        <a:buNone/>
                      </a:pPr>
                      <a:r>
                        <a:rPr lang="en-US" sz="2000" u="none" strike="noStrike" cap="none">
                          <a:solidFill>
                            <a:srgbClr val="FFFFFF"/>
                          </a:solidFill>
                          <a:latin typeface="Calibri"/>
                          <a:ea typeface="Calibri"/>
                          <a:cs typeface="Calibri"/>
                          <a:sym typeface="Calibri"/>
                        </a:rPr>
                        <a:t>Appropriate Valuation</a:t>
                      </a:r>
                      <a:endParaRPr sz="2000" u="none" strike="noStrike" cap="none">
                        <a:latin typeface="Calibri"/>
                        <a:ea typeface="Calibri"/>
                        <a:cs typeface="Calibri"/>
                        <a:sym typeface="Calibri"/>
                      </a:endParaRPr>
                    </a:p>
                  </a:txBody>
                  <a:tcPr marL="0" marR="0" marT="146675" marB="0">
                    <a:solidFill>
                      <a:srgbClr val="8B1D40"/>
                    </a:solidFill>
                  </a:tcPr>
                </a:tc>
                <a:tc>
                  <a:txBody>
                    <a:bodyPr/>
                    <a:lstStyle/>
                    <a:p>
                      <a:pPr marL="0" marR="0" lvl="0" indent="0" algn="l" rtl="0">
                        <a:lnSpc>
                          <a:spcPct val="100000"/>
                        </a:lnSpc>
                        <a:spcBef>
                          <a:spcPts val="0"/>
                        </a:spcBef>
                        <a:spcAft>
                          <a:spcPts val="0"/>
                        </a:spcAft>
                        <a:buNone/>
                      </a:pPr>
                      <a:endParaRPr sz="1800" u="none" strike="noStrike" cap="none">
                        <a:latin typeface="Times New Roman"/>
                        <a:ea typeface="Times New Roman"/>
                        <a:cs typeface="Times New Roman"/>
                        <a:sym typeface="Times New Roman"/>
                      </a:endParaRPr>
                    </a:p>
                  </a:txBody>
                  <a:tcPr marL="0" marR="0" marT="0" marB="0"/>
                </a:tc>
                <a:tc>
                  <a:txBody>
                    <a:bodyPr/>
                    <a:lstStyle/>
                    <a:p>
                      <a:pPr marL="1270" marR="0" lvl="0" indent="0" algn="ctr" rtl="0">
                        <a:lnSpc>
                          <a:spcPct val="100000"/>
                        </a:lnSpc>
                        <a:spcBef>
                          <a:spcPts val="0"/>
                        </a:spcBef>
                        <a:spcAft>
                          <a:spcPts val="0"/>
                        </a:spcAft>
                        <a:buNone/>
                      </a:pPr>
                      <a:r>
                        <a:rPr lang="en-US" sz="2000" u="none" strike="noStrike" cap="none">
                          <a:solidFill>
                            <a:srgbClr val="FFFFFF"/>
                          </a:solidFill>
                          <a:latin typeface="Calibri"/>
                          <a:ea typeface="Calibri"/>
                          <a:cs typeface="Calibri"/>
                          <a:sym typeface="Calibri"/>
                        </a:rPr>
                        <a:t>Appropriate Valuation</a:t>
                      </a:r>
                      <a:endParaRPr sz="2000" u="none" strike="noStrike" cap="none">
                        <a:latin typeface="Calibri"/>
                        <a:ea typeface="Calibri"/>
                        <a:cs typeface="Calibri"/>
                        <a:sym typeface="Calibri"/>
                      </a:endParaRPr>
                    </a:p>
                  </a:txBody>
                  <a:tcPr marL="0" marR="0" marT="146675" marB="0">
                    <a:solidFill>
                      <a:srgbClr val="8B1D40"/>
                    </a:solidFill>
                  </a:tcPr>
                </a:tc>
                <a:extLst>
                  <a:ext uri="{0D108BD9-81ED-4DB2-BD59-A6C34878D82A}">
                    <a16:rowId xmlns:a16="http://schemas.microsoft.com/office/drawing/2014/main" val="10003"/>
                  </a:ext>
                </a:extLst>
              </a:tr>
            </a:tbl>
          </a:graphicData>
        </a:graphic>
      </p:graphicFrame>
      <p:sp>
        <p:nvSpPr>
          <p:cNvPr id="162" name="Google Shape;162;p7"/>
          <p:cNvSpPr txBox="1"/>
          <p:nvPr/>
        </p:nvSpPr>
        <p:spPr>
          <a:xfrm>
            <a:off x="243941" y="5601411"/>
            <a:ext cx="3359785" cy="3302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Eisdorfer, Goyal, and Alexei Zhdanov, 2019, “Equity Misvaluation</a:t>
            </a:r>
            <a:endParaRPr sz="10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1000">
                <a:solidFill>
                  <a:schemeClr val="dk1"/>
                </a:solidFill>
                <a:latin typeface="Calibri"/>
                <a:ea typeface="Calibri"/>
                <a:cs typeface="Calibri"/>
                <a:sym typeface="Calibri"/>
              </a:rPr>
              <a:t>and Default Options”, The </a:t>
            </a:r>
            <a:r>
              <a:rPr lang="en-US" sz="1000" i="1">
                <a:solidFill>
                  <a:schemeClr val="dk1"/>
                </a:solidFill>
                <a:latin typeface="Calibri"/>
                <a:ea typeface="Calibri"/>
                <a:cs typeface="Calibri"/>
                <a:sym typeface="Calibri"/>
              </a:rPr>
              <a:t>Journal of Finance 74</a:t>
            </a:r>
            <a:r>
              <a:rPr lang="en-US" sz="1000">
                <a:solidFill>
                  <a:schemeClr val="dk1"/>
                </a:solidFill>
                <a:latin typeface="Calibri"/>
                <a:ea typeface="Calibri"/>
                <a:cs typeface="Calibri"/>
                <a:sym typeface="Calibri"/>
              </a:rPr>
              <a:t>, 845–898.</a:t>
            </a:r>
            <a:endParaRPr sz="10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show="0">
  <p:cSld>
    <p:spTree>
      <p:nvGrpSpPr>
        <p:cNvPr id="1" name="Shape 166"/>
        <p:cNvGrpSpPr/>
        <p:nvPr/>
      </p:nvGrpSpPr>
      <p:grpSpPr>
        <a:xfrm>
          <a:off x="0" y="0"/>
          <a:ext cx="0" cy="0"/>
          <a:chOff x="0" y="0"/>
          <a:chExt cx="0" cy="0"/>
        </a:xfrm>
      </p:grpSpPr>
      <p:sp>
        <p:nvSpPr>
          <p:cNvPr id="167" name="Google Shape;167;p8"/>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8"/>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8"/>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8"/>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8"/>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8"/>
          <p:cNvSpPr txBox="1">
            <a:spLocks noGrp="1"/>
          </p:cNvSpPr>
          <p:nvPr>
            <p:ph type="title"/>
          </p:nvPr>
        </p:nvSpPr>
        <p:spPr>
          <a:xfrm>
            <a:off x="250352" y="38225"/>
            <a:ext cx="88830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Valuation of Equity in the Model</a:t>
            </a:r>
            <a:endParaRPr sz="4400"/>
          </a:p>
        </p:txBody>
      </p:sp>
      <p:sp>
        <p:nvSpPr>
          <p:cNvPr id="173" name="Google Shape;173;p8"/>
          <p:cNvSpPr txBox="1"/>
          <p:nvPr/>
        </p:nvSpPr>
        <p:spPr>
          <a:xfrm>
            <a:off x="142452" y="6232500"/>
            <a:ext cx="47259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174" name="Google Shape;174;p8"/>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
        <p:nvSpPr>
          <p:cNvPr id="175" name="Google Shape;175;p8"/>
          <p:cNvSpPr txBox="1"/>
          <p:nvPr/>
        </p:nvSpPr>
        <p:spPr>
          <a:xfrm>
            <a:off x="250342" y="958037"/>
            <a:ext cx="11482070" cy="2673350"/>
          </a:xfrm>
          <a:prstGeom prst="rect">
            <a:avLst/>
          </a:prstGeom>
          <a:noFill/>
          <a:ln>
            <a:noFill/>
          </a:ln>
        </p:spPr>
        <p:txBody>
          <a:bodyPr spcFirstLastPara="1" wrap="square" lIns="0" tIns="55225" rIns="0" bIns="0" anchor="t" anchorCtr="0">
            <a:spAutoFit/>
          </a:bodyPr>
          <a:lstStyle/>
          <a:p>
            <a:pPr marL="12700" marR="5080" lvl="0" indent="0" algn="l" rtl="0">
              <a:lnSpc>
                <a:spcPct val="90000"/>
              </a:lnSpc>
              <a:spcBef>
                <a:spcPts val="0"/>
              </a:spcBef>
              <a:spcAft>
                <a:spcPts val="0"/>
              </a:spcAft>
              <a:buNone/>
            </a:pPr>
            <a:r>
              <a:rPr lang="en-US" sz="2800" b="1">
                <a:solidFill>
                  <a:schemeClr val="dk1"/>
                </a:solidFill>
                <a:latin typeface="Calibri"/>
                <a:ea typeface="Calibri"/>
                <a:cs typeface="Calibri"/>
                <a:sym typeface="Calibri"/>
              </a:rPr>
              <a:t>There are two components to valuing equity within the model, 1) value to the  equity holders (if they were to operate into perpetuity), 2) value of default  option.</a:t>
            </a:r>
            <a:endParaRPr sz="2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0" marR="0" lvl="0" indent="0" algn="l" rtl="0">
              <a:lnSpc>
                <a:spcPct val="100000"/>
              </a:lnSpc>
              <a:spcBef>
                <a:spcPts val="20"/>
              </a:spcBef>
              <a:spcAft>
                <a:spcPts val="0"/>
              </a:spcAft>
              <a:buNone/>
            </a:pPr>
            <a:endParaRPr sz="3800">
              <a:solidFill>
                <a:schemeClr val="dk1"/>
              </a:solidFill>
              <a:latin typeface="Calibri"/>
              <a:ea typeface="Calibri"/>
              <a:cs typeface="Calibri"/>
              <a:sym typeface="Calibri"/>
            </a:endParaRPr>
          </a:p>
          <a:p>
            <a:pPr marL="1006475" marR="0" lvl="0" indent="0" algn="l" rtl="0">
              <a:lnSpc>
                <a:spcPct val="100000"/>
              </a:lnSpc>
              <a:spcBef>
                <a:spcPts val="0"/>
              </a:spcBef>
              <a:spcAft>
                <a:spcPts val="0"/>
              </a:spcAft>
              <a:buNone/>
            </a:pPr>
            <a:r>
              <a:rPr lang="en-US" sz="2800" i="1">
                <a:solidFill>
                  <a:schemeClr val="dk1"/>
                </a:solidFill>
                <a:latin typeface="Calibri"/>
                <a:ea typeface="Calibri"/>
                <a:cs typeface="Calibri"/>
                <a:sym typeface="Calibri"/>
              </a:rPr>
              <a:t>Value of Equity = Value to Equity Holders + Value of Default Option</a:t>
            </a:r>
            <a:endParaRPr sz="2800">
              <a:solidFill>
                <a:schemeClr val="dk1"/>
              </a:solidFill>
              <a:latin typeface="Calibri"/>
              <a:ea typeface="Calibri"/>
              <a:cs typeface="Calibri"/>
              <a:sym typeface="Calibri"/>
            </a:endParaRPr>
          </a:p>
        </p:txBody>
      </p:sp>
      <p:sp>
        <p:nvSpPr>
          <p:cNvPr id="176" name="Google Shape;176;p8"/>
          <p:cNvSpPr txBox="1"/>
          <p:nvPr/>
        </p:nvSpPr>
        <p:spPr>
          <a:xfrm>
            <a:off x="243941" y="5601411"/>
            <a:ext cx="3358515" cy="3302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Eisdorfer, Goyal, and Alexei Zhdanov, 2019, “Equity Misvaluation</a:t>
            </a:r>
            <a:endParaRPr sz="10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1000">
                <a:solidFill>
                  <a:schemeClr val="dk1"/>
                </a:solidFill>
                <a:latin typeface="Calibri"/>
                <a:ea typeface="Calibri"/>
                <a:cs typeface="Calibri"/>
                <a:sym typeface="Calibri"/>
              </a:rPr>
              <a:t>and Default Options”, The </a:t>
            </a:r>
            <a:r>
              <a:rPr lang="en-US" sz="1000" i="1">
                <a:solidFill>
                  <a:schemeClr val="dk1"/>
                </a:solidFill>
                <a:latin typeface="Calibri"/>
                <a:ea typeface="Calibri"/>
                <a:cs typeface="Calibri"/>
                <a:sym typeface="Calibri"/>
              </a:rPr>
              <a:t>Journal of Finance 74</a:t>
            </a:r>
            <a:r>
              <a:rPr lang="en-US" sz="1000">
                <a:solidFill>
                  <a:schemeClr val="dk1"/>
                </a:solidFill>
                <a:latin typeface="Calibri"/>
                <a:ea typeface="Calibri"/>
                <a:cs typeface="Calibri"/>
                <a:sym typeface="Calibri"/>
              </a:rPr>
              <a:t>, 845–898.</a:t>
            </a:r>
            <a:endParaRPr sz="10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80"/>
        <p:cNvGrpSpPr/>
        <p:nvPr/>
      </p:nvGrpSpPr>
      <p:grpSpPr>
        <a:xfrm>
          <a:off x="0" y="0"/>
          <a:ext cx="0" cy="0"/>
          <a:chOff x="0" y="0"/>
          <a:chExt cx="0" cy="0"/>
        </a:xfrm>
      </p:grpSpPr>
      <p:sp>
        <p:nvSpPr>
          <p:cNvPr id="181" name="Google Shape;181;p9"/>
          <p:cNvSpPr/>
          <p:nvPr/>
        </p:nvSpPr>
        <p:spPr>
          <a:xfrm>
            <a:off x="0" y="5990623"/>
            <a:ext cx="12191999" cy="867373"/>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9"/>
          <p:cNvSpPr/>
          <p:nvPr/>
        </p:nvSpPr>
        <p:spPr>
          <a:xfrm>
            <a:off x="0" y="6063996"/>
            <a:ext cx="12192000" cy="794385"/>
          </a:xfrm>
          <a:custGeom>
            <a:avLst/>
            <a:gdLst/>
            <a:ahLst/>
            <a:cxnLst/>
            <a:rect l="l" t="t" r="r" b="b"/>
            <a:pathLst>
              <a:path w="12192000" h="794384" extrusionOk="0">
                <a:moveTo>
                  <a:pt x="0" y="794003"/>
                </a:moveTo>
                <a:lnTo>
                  <a:pt x="12192000" y="794003"/>
                </a:lnTo>
                <a:lnTo>
                  <a:pt x="12192000" y="0"/>
                </a:lnTo>
                <a:lnTo>
                  <a:pt x="0" y="0"/>
                </a:lnTo>
                <a:lnTo>
                  <a:pt x="0" y="794003"/>
                </a:lnTo>
                <a:close/>
              </a:path>
            </a:pathLst>
          </a:custGeom>
          <a:solidFill>
            <a:srgbClr val="8B1D40"/>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9"/>
          <p:cNvSpPr/>
          <p:nvPr/>
        </p:nvSpPr>
        <p:spPr>
          <a:xfrm>
            <a:off x="10233659" y="6214871"/>
            <a:ext cx="1808988" cy="492252"/>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9"/>
          <p:cNvSpPr/>
          <p:nvPr/>
        </p:nvSpPr>
        <p:spPr>
          <a:xfrm>
            <a:off x="0" y="837691"/>
            <a:ext cx="12191999" cy="13335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9"/>
          <p:cNvSpPr/>
          <p:nvPr/>
        </p:nvSpPr>
        <p:spPr>
          <a:xfrm>
            <a:off x="0" y="874775"/>
            <a:ext cx="12192000" cy="0"/>
          </a:xfrm>
          <a:custGeom>
            <a:avLst/>
            <a:gdLst/>
            <a:ahLst/>
            <a:cxnLst/>
            <a:rect l="l" t="t" r="r" b="b"/>
            <a:pathLst>
              <a:path w="12192000" h="120000" extrusionOk="0">
                <a:moveTo>
                  <a:pt x="0" y="0"/>
                </a:moveTo>
                <a:lnTo>
                  <a:pt x="12192000" y="0"/>
                </a:lnTo>
              </a:path>
            </a:pathLst>
          </a:custGeom>
          <a:noFill/>
          <a:ln w="57900" cap="flat" cmpd="sng">
            <a:solidFill>
              <a:srgbClr val="7E7E7E"/>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9"/>
          <p:cNvSpPr txBox="1">
            <a:spLocks noGrp="1"/>
          </p:cNvSpPr>
          <p:nvPr>
            <p:ph type="title"/>
          </p:nvPr>
        </p:nvSpPr>
        <p:spPr>
          <a:xfrm>
            <a:off x="250352" y="38225"/>
            <a:ext cx="6371400" cy="696600"/>
          </a:xfrm>
          <a:prstGeom prst="rect">
            <a:avLst/>
          </a:prstGeom>
          <a:noFill/>
          <a:ln>
            <a:noFill/>
          </a:ln>
        </p:spPr>
        <p:txBody>
          <a:bodyPr spcFirstLastPara="1" wrap="square" lIns="0" tIns="12700" rIns="0" bIns="0" anchor="t" anchorCtr="0">
            <a:spAutoFit/>
          </a:bodyPr>
          <a:lstStyle/>
          <a:p>
            <a:pPr marL="12700" lvl="0" indent="0" algn="l" rtl="0">
              <a:lnSpc>
                <a:spcPct val="100000"/>
              </a:lnSpc>
              <a:spcBef>
                <a:spcPts val="0"/>
              </a:spcBef>
              <a:spcAft>
                <a:spcPts val="0"/>
              </a:spcAft>
              <a:buNone/>
            </a:pPr>
            <a:r>
              <a:rPr lang="en-US" sz="4400"/>
              <a:t>Value of Default Option</a:t>
            </a:r>
            <a:endParaRPr sz="4400"/>
          </a:p>
        </p:txBody>
      </p:sp>
      <p:sp>
        <p:nvSpPr>
          <p:cNvPr id="187" name="Google Shape;187;p9"/>
          <p:cNvSpPr/>
          <p:nvPr/>
        </p:nvSpPr>
        <p:spPr>
          <a:xfrm>
            <a:off x="2154860" y="3342888"/>
            <a:ext cx="8046291" cy="762367"/>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9"/>
          <p:cNvSpPr/>
          <p:nvPr/>
        </p:nvSpPr>
        <p:spPr>
          <a:xfrm>
            <a:off x="4960620" y="2217420"/>
            <a:ext cx="1661160" cy="64770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9"/>
          <p:cNvSpPr txBox="1"/>
          <p:nvPr/>
        </p:nvSpPr>
        <p:spPr>
          <a:xfrm>
            <a:off x="250342" y="958037"/>
            <a:ext cx="10999470" cy="1853564"/>
          </a:xfrm>
          <a:prstGeom prst="rect">
            <a:avLst/>
          </a:prstGeom>
          <a:noFill/>
          <a:ln>
            <a:noFill/>
          </a:ln>
        </p:spPr>
        <p:txBody>
          <a:bodyPr spcFirstLastPara="1" wrap="square" lIns="0" tIns="55225" rIns="0" bIns="0" anchor="t" anchorCtr="0">
            <a:spAutoFit/>
          </a:bodyPr>
          <a:lstStyle/>
          <a:p>
            <a:pPr marL="12700" marR="5080" lvl="0" indent="0" algn="just" rtl="0">
              <a:lnSpc>
                <a:spcPct val="90000"/>
              </a:lnSpc>
              <a:spcBef>
                <a:spcPts val="0"/>
              </a:spcBef>
              <a:spcAft>
                <a:spcPts val="0"/>
              </a:spcAft>
              <a:buNone/>
            </a:pPr>
            <a:r>
              <a:rPr lang="en-US" sz="2800" b="1">
                <a:solidFill>
                  <a:schemeClr val="dk1"/>
                </a:solidFill>
                <a:latin typeface="Calibri"/>
                <a:ea typeface="Calibri"/>
                <a:cs typeface="Calibri"/>
                <a:sym typeface="Calibri"/>
              </a:rPr>
              <a:t>The default option can be deconstructed into two parts: 1) discounting the  cash flows of a firm until an optimal stopping time, 2) discounting the cash  flows of a firm into perpetuity.</a:t>
            </a:r>
            <a:endParaRPr sz="2800">
              <a:solidFill>
                <a:schemeClr val="dk1"/>
              </a:solidFill>
              <a:latin typeface="Calibri"/>
              <a:ea typeface="Calibri"/>
              <a:cs typeface="Calibri"/>
              <a:sym typeface="Calibri"/>
            </a:endParaRPr>
          </a:p>
          <a:p>
            <a:pPr marL="4862195" marR="4768850" lvl="0" indent="1270" algn="ctr" rtl="0">
              <a:lnSpc>
                <a:spcPct val="100000"/>
              </a:lnSpc>
              <a:spcBef>
                <a:spcPts val="660"/>
              </a:spcBef>
              <a:spcAft>
                <a:spcPts val="0"/>
              </a:spcAft>
              <a:buNone/>
            </a:pPr>
            <a:r>
              <a:rPr lang="en-US" sz="1800" b="1">
                <a:solidFill>
                  <a:schemeClr val="dk1"/>
                </a:solidFill>
                <a:latin typeface="Calibri"/>
                <a:ea typeface="Calibri"/>
                <a:cs typeface="Calibri"/>
                <a:sym typeface="Calibri"/>
              </a:rPr>
              <a:t>Optimal  Stopping Time</a:t>
            </a:r>
            <a:endParaRPr sz="1800">
              <a:solidFill>
                <a:schemeClr val="dk1"/>
              </a:solidFill>
              <a:latin typeface="Calibri"/>
              <a:ea typeface="Calibri"/>
              <a:cs typeface="Calibri"/>
              <a:sym typeface="Calibri"/>
            </a:endParaRPr>
          </a:p>
        </p:txBody>
      </p:sp>
      <p:sp>
        <p:nvSpPr>
          <p:cNvPr id="190" name="Google Shape;190;p9"/>
          <p:cNvSpPr/>
          <p:nvPr/>
        </p:nvSpPr>
        <p:spPr>
          <a:xfrm>
            <a:off x="5750814" y="2949701"/>
            <a:ext cx="0" cy="384175"/>
          </a:xfrm>
          <a:custGeom>
            <a:avLst/>
            <a:gdLst/>
            <a:ahLst/>
            <a:cxnLst/>
            <a:rect l="l" t="t" r="r" b="b"/>
            <a:pathLst>
              <a:path w="120000" h="384175" extrusionOk="0">
                <a:moveTo>
                  <a:pt x="0" y="0"/>
                </a:moveTo>
                <a:lnTo>
                  <a:pt x="0" y="384175"/>
                </a:lnTo>
              </a:path>
            </a:pathLst>
          </a:custGeom>
          <a:noFill/>
          <a:ln w="28950"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9"/>
          <p:cNvSpPr txBox="1"/>
          <p:nvPr/>
        </p:nvSpPr>
        <p:spPr>
          <a:xfrm>
            <a:off x="5757164" y="5260340"/>
            <a:ext cx="62420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Equity</a:t>
            </a:r>
            <a:endParaRPr sz="1800">
              <a:solidFill>
                <a:schemeClr val="dk1"/>
              </a:solidFill>
              <a:latin typeface="Calibri"/>
              <a:ea typeface="Calibri"/>
              <a:cs typeface="Calibri"/>
              <a:sym typeface="Calibri"/>
            </a:endParaRPr>
          </a:p>
        </p:txBody>
      </p:sp>
      <p:sp>
        <p:nvSpPr>
          <p:cNvPr id="192" name="Google Shape;192;p9"/>
          <p:cNvSpPr txBox="1"/>
          <p:nvPr/>
        </p:nvSpPr>
        <p:spPr>
          <a:xfrm>
            <a:off x="8248015" y="5260340"/>
            <a:ext cx="1762125" cy="299720"/>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n-US" sz="1800" b="1">
                <a:solidFill>
                  <a:schemeClr val="dk1"/>
                </a:solidFill>
                <a:latin typeface="Calibri"/>
                <a:ea typeface="Calibri"/>
                <a:cs typeface="Calibri"/>
                <a:sym typeface="Calibri"/>
              </a:rPr>
              <a:t>Assets – Safe Debt</a:t>
            </a:r>
            <a:endParaRPr sz="1800">
              <a:solidFill>
                <a:schemeClr val="dk1"/>
              </a:solidFill>
              <a:latin typeface="Calibri"/>
              <a:ea typeface="Calibri"/>
              <a:cs typeface="Calibri"/>
              <a:sym typeface="Calibri"/>
            </a:endParaRPr>
          </a:p>
        </p:txBody>
      </p:sp>
      <p:sp>
        <p:nvSpPr>
          <p:cNvPr id="193" name="Google Shape;193;p9"/>
          <p:cNvSpPr/>
          <p:nvPr/>
        </p:nvSpPr>
        <p:spPr>
          <a:xfrm>
            <a:off x="4891278" y="4094226"/>
            <a:ext cx="2306320" cy="866140"/>
          </a:xfrm>
          <a:custGeom>
            <a:avLst/>
            <a:gdLst/>
            <a:ahLst/>
            <a:cxnLst/>
            <a:rect l="l" t="t" r="r" b="b"/>
            <a:pathLst>
              <a:path w="2306320" h="866139" extrusionOk="0">
                <a:moveTo>
                  <a:pt x="2305812" y="0"/>
                </a:moveTo>
                <a:lnTo>
                  <a:pt x="2303825" y="63953"/>
                </a:lnTo>
                <a:lnTo>
                  <a:pt x="2298053" y="124994"/>
                </a:lnTo>
                <a:lnTo>
                  <a:pt x="2288780" y="182454"/>
                </a:lnTo>
                <a:lnTo>
                  <a:pt x="2276289" y="235662"/>
                </a:lnTo>
                <a:lnTo>
                  <a:pt x="2260863" y="283949"/>
                </a:lnTo>
                <a:lnTo>
                  <a:pt x="2242786" y="326645"/>
                </a:lnTo>
                <a:lnTo>
                  <a:pt x="2222341" y="363080"/>
                </a:lnTo>
                <a:lnTo>
                  <a:pt x="2175481" y="414489"/>
                </a:lnTo>
                <a:lnTo>
                  <a:pt x="2122551" y="432816"/>
                </a:lnTo>
                <a:lnTo>
                  <a:pt x="1344168" y="432816"/>
                </a:lnTo>
                <a:lnTo>
                  <a:pt x="1317085" y="437509"/>
                </a:lnTo>
                <a:lnTo>
                  <a:pt x="1266906" y="473046"/>
                </a:lnTo>
                <a:lnTo>
                  <a:pt x="1223932" y="538986"/>
                </a:lnTo>
                <a:lnTo>
                  <a:pt x="1205855" y="581682"/>
                </a:lnTo>
                <a:lnTo>
                  <a:pt x="1190429" y="629969"/>
                </a:lnTo>
                <a:lnTo>
                  <a:pt x="1177938" y="683177"/>
                </a:lnTo>
                <a:lnTo>
                  <a:pt x="1168665" y="740637"/>
                </a:lnTo>
                <a:lnTo>
                  <a:pt x="1162893" y="801678"/>
                </a:lnTo>
                <a:lnTo>
                  <a:pt x="1160907" y="865632"/>
                </a:lnTo>
                <a:lnTo>
                  <a:pt x="1158917" y="801678"/>
                </a:lnTo>
                <a:lnTo>
                  <a:pt x="1153137" y="740637"/>
                </a:lnTo>
                <a:lnTo>
                  <a:pt x="1143852" y="683177"/>
                </a:lnTo>
                <a:lnTo>
                  <a:pt x="1131346" y="629969"/>
                </a:lnTo>
                <a:lnTo>
                  <a:pt x="1115903" y="581682"/>
                </a:lnTo>
                <a:lnTo>
                  <a:pt x="1097809" y="538986"/>
                </a:lnTo>
                <a:lnTo>
                  <a:pt x="1077347" y="502551"/>
                </a:lnTo>
                <a:lnTo>
                  <a:pt x="1030460" y="451142"/>
                </a:lnTo>
                <a:lnTo>
                  <a:pt x="977519" y="432816"/>
                </a:lnTo>
                <a:lnTo>
                  <a:pt x="183261" y="432816"/>
                </a:lnTo>
                <a:lnTo>
                  <a:pt x="156178" y="428122"/>
                </a:lnTo>
                <a:lnTo>
                  <a:pt x="105999" y="392585"/>
                </a:lnTo>
                <a:lnTo>
                  <a:pt x="63025" y="326645"/>
                </a:lnTo>
                <a:lnTo>
                  <a:pt x="44948" y="283949"/>
                </a:lnTo>
                <a:lnTo>
                  <a:pt x="29522" y="235662"/>
                </a:lnTo>
                <a:lnTo>
                  <a:pt x="17031" y="182454"/>
                </a:lnTo>
                <a:lnTo>
                  <a:pt x="7758" y="124994"/>
                </a:lnTo>
                <a:lnTo>
                  <a:pt x="1986" y="63953"/>
                </a:lnTo>
                <a:lnTo>
                  <a:pt x="0" y="0"/>
                </a:lnTo>
              </a:path>
            </a:pathLst>
          </a:custGeom>
          <a:noFill/>
          <a:ln w="38075"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9"/>
          <p:cNvSpPr/>
          <p:nvPr/>
        </p:nvSpPr>
        <p:spPr>
          <a:xfrm>
            <a:off x="7975854" y="4091178"/>
            <a:ext cx="2306320" cy="866140"/>
          </a:xfrm>
          <a:custGeom>
            <a:avLst/>
            <a:gdLst/>
            <a:ahLst/>
            <a:cxnLst/>
            <a:rect l="l" t="t" r="r" b="b"/>
            <a:pathLst>
              <a:path w="2306320" h="866139" extrusionOk="0">
                <a:moveTo>
                  <a:pt x="2305812" y="0"/>
                </a:moveTo>
                <a:lnTo>
                  <a:pt x="2303825" y="63953"/>
                </a:lnTo>
                <a:lnTo>
                  <a:pt x="2298053" y="124994"/>
                </a:lnTo>
                <a:lnTo>
                  <a:pt x="2288780" y="182454"/>
                </a:lnTo>
                <a:lnTo>
                  <a:pt x="2276289" y="235662"/>
                </a:lnTo>
                <a:lnTo>
                  <a:pt x="2260863" y="283949"/>
                </a:lnTo>
                <a:lnTo>
                  <a:pt x="2242786" y="326645"/>
                </a:lnTo>
                <a:lnTo>
                  <a:pt x="2222341" y="363080"/>
                </a:lnTo>
                <a:lnTo>
                  <a:pt x="2175481" y="414489"/>
                </a:lnTo>
                <a:lnTo>
                  <a:pt x="2122551" y="432816"/>
                </a:lnTo>
                <a:lnTo>
                  <a:pt x="1344168" y="432816"/>
                </a:lnTo>
                <a:lnTo>
                  <a:pt x="1317085" y="437509"/>
                </a:lnTo>
                <a:lnTo>
                  <a:pt x="1266906" y="473046"/>
                </a:lnTo>
                <a:lnTo>
                  <a:pt x="1223932" y="538986"/>
                </a:lnTo>
                <a:lnTo>
                  <a:pt x="1205855" y="581682"/>
                </a:lnTo>
                <a:lnTo>
                  <a:pt x="1190429" y="629969"/>
                </a:lnTo>
                <a:lnTo>
                  <a:pt x="1177938" y="683177"/>
                </a:lnTo>
                <a:lnTo>
                  <a:pt x="1168665" y="740637"/>
                </a:lnTo>
                <a:lnTo>
                  <a:pt x="1162893" y="801678"/>
                </a:lnTo>
                <a:lnTo>
                  <a:pt x="1160906" y="865632"/>
                </a:lnTo>
                <a:lnTo>
                  <a:pt x="1158917" y="801678"/>
                </a:lnTo>
                <a:lnTo>
                  <a:pt x="1153137" y="740637"/>
                </a:lnTo>
                <a:lnTo>
                  <a:pt x="1143852" y="683177"/>
                </a:lnTo>
                <a:lnTo>
                  <a:pt x="1131346" y="629969"/>
                </a:lnTo>
                <a:lnTo>
                  <a:pt x="1115903" y="581682"/>
                </a:lnTo>
                <a:lnTo>
                  <a:pt x="1097809" y="538986"/>
                </a:lnTo>
                <a:lnTo>
                  <a:pt x="1077347" y="502551"/>
                </a:lnTo>
                <a:lnTo>
                  <a:pt x="1030460" y="451142"/>
                </a:lnTo>
                <a:lnTo>
                  <a:pt x="977519" y="432816"/>
                </a:lnTo>
                <a:lnTo>
                  <a:pt x="183261" y="432816"/>
                </a:lnTo>
                <a:lnTo>
                  <a:pt x="156178" y="428122"/>
                </a:lnTo>
                <a:lnTo>
                  <a:pt x="105999" y="392585"/>
                </a:lnTo>
                <a:lnTo>
                  <a:pt x="63025" y="326645"/>
                </a:lnTo>
                <a:lnTo>
                  <a:pt x="44948" y="283949"/>
                </a:lnTo>
                <a:lnTo>
                  <a:pt x="29522" y="235662"/>
                </a:lnTo>
                <a:lnTo>
                  <a:pt x="17031" y="182454"/>
                </a:lnTo>
                <a:lnTo>
                  <a:pt x="7758" y="124994"/>
                </a:lnTo>
                <a:lnTo>
                  <a:pt x="1986" y="63953"/>
                </a:lnTo>
                <a:lnTo>
                  <a:pt x="0" y="0"/>
                </a:lnTo>
              </a:path>
            </a:pathLst>
          </a:custGeom>
          <a:noFill/>
          <a:ln w="38100" cap="flat" cmpd="sng">
            <a:solidFill>
              <a:srgbClr val="0D0D0D"/>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9"/>
          <p:cNvSpPr txBox="1"/>
          <p:nvPr/>
        </p:nvSpPr>
        <p:spPr>
          <a:xfrm>
            <a:off x="243941" y="5601411"/>
            <a:ext cx="3358515" cy="330200"/>
          </a:xfrm>
          <a:prstGeom prst="rect">
            <a:avLst/>
          </a:prstGeom>
          <a:noFill/>
          <a:ln>
            <a:noFill/>
          </a:ln>
        </p:spPr>
        <p:txBody>
          <a:bodyPr spcFirstLastPara="1" wrap="square" lIns="0" tIns="12050" rIns="0" bIns="0" anchor="t" anchorCtr="0">
            <a:spAutoFit/>
          </a:bodyPr>
          <a:lstStyle/>
          <a:p>
            <a:pPr marL="12700" marR="0" lvl="0" indent="0" algn="l" rtl="0">
              <a:lnSpc>
                <a:spcPct val="100000"/>
              </a:lnSpc>
              <a:spcBef>
                <a:spcPts val="0"/>
              </a:spcBef>
              <a:spcAft>
                <a:spcPts val="0"/>
              </a:spcAft>
              <a:buNone/>
            </a:pPr>
            <a:r>
              <a:rPr lang="en-US" sz="1000">
                <a:solidFill>
                  <a:schemeClr val="dk1"/>
                </a:solidFill>
                <a:latin typeface="Calibri"/>
                <a:ea typeface="Calibri"/>
                <a:cs typeface="Calibri"/>
                <a:sym typeface="Calibri"/>
              </a:rPr>
              <a:t>Eisdorfer, Goyal, and Alexei Zhdanov, 2019, “Equity Misvaluation</a:t>
            </a:r>
            <a:endParaRPr sz="1000">
              <a:solidFill>
                <a:schemeClr val="dk1"/>
              </a:solidFill>
              <a:latin typeface="Calibri"/>
              <a:ea typeface="Calibri"/>
              <a:cs typeface="Calibri"/>
              <a:sym typeface="Calibri"/>
            </a:endParaRPr>
          </a:p>
          <a:p>
            <a:pPr marL="12700" marR="0" lvl="0" indent="0" algn="l" rtl="0">
              <a:lnSpc>
                <a:spcPct val="100000"/>
              </a:lnSpc>
              <a:spcBef>
                <a:spcPts val="5"/>
              </a:spcBef>
              <a:spcAft>
                <a:spcPts val="0"/>
              </a:spcAft>
              <a:buNone/>
            </a:pPr>
            <a:r>
              <a:rPr lang="en-US" sz="1000">
                <a:solidFill>
                  <a:schemeClr val="dk1"/>
                </a:solidFill>
                <a:latin typeface="Calibri"/>
                <a:ea typeface="Calibri"/>
                <a:cs typeface="Calibri"/>
                <a:sym typeface="Calibri"/>
              </a:rPr>
              <a:t>and Default Options”, The </a:t>
            </a:r>
            <a:r>
              <a:rPr lang="en-US" sz="1000" i="1">
                <a:solidFill>
                  <a:schemeClr val="dk1"/>
                </a:solidFill>
                <a:latin typeface="Calibri"/>
                <a:ea typeface="Calibri"/>
                <a:cs typeface="Calibri"/>
                <a:sym typeface="Calibri"/>
              </a:rPr>
              <a:t>Journal of Finance 74</a:t>
            </a:r>
            <a:r>
              <a:rPr lang="en-US" sz="1000">
                <a:solidFill>
                  <a:schemeClr val="dk1"/>
                </a:solidFill>
                <a:latin typeface="Calibri"/>
                <a:ea typeface="Calibri"/>
                <a:cs typeface="Calibri"/>
                <a:sym typeface="Calibri"/>
              </a:rPr>
              <a:t>, 845–898.</a:t>
            </a:r>
            <a:endParaRPr sz="1000">
              <a:solidFill>
                <a:schemeClr val="dk1"/>
              </a:solidFill>
              <a:latin typeface="Calibri"/>
              <a:ea typeface="Calibri"/>
              <a:cs typeface="Calibri"/>
              <a:sym typeface="Calibri"/>
            </a:endParaRPr>
          </a:p>
        </p:txBody>
      </p:sp>
      <p:sp>
        <p:nvSpPr>
          <p:cNvPr id="196" name="Google Shape;196;p9"/>
          <p:cNvSpPr txBox="1"/>
          <p:nvPr/>
        </p:nvSpPr>
        <p:spPr>
          <a:xfrm>
            <a:off x="142452" y="6232500"/>
            <a:ext cx="4545900" cy="499200"/>
          </a:xfrm>
          <a:prstGeom prst="rect">
            <a:avLst/>
          </a:prstGeom>
          <a:noFill/>
          <a:ln>
            <a:noFill/>
          </a:ln>
        </p:spPr>
        <p:txBody>
          <a:bodyPr spcFirstLastPara="1" wrap="square" lIns="0" tIns="0" rIns="0" bIns="0" anchor="t" anchorCtr="0">
            <a:spAutoFit/>
          </a:bodyPr>
          <a:lstStyle/>
          <a:p>
            <a:pPr marL="12700" marR="0" lvl="0" indent="0" algn="l" rtl="0">
              <a:lnSpc>
                <a:spcPct val="100555"/>
              </a:lnSpc>
              <a:spcBef>
                <a:spcPts val="0"/>
              </a:spcBef>
              <a:spcAft>
                <a:spcPts val="0"/>
              </a:spcAft>
              <a:buNone/>
            </a:pPr>
            <a:r>
              <a:rPr lang="en-US" sz="1800" b="1" i="1">
                <a:solidFill>
                  <a:schemeClr val="lt1"/>
                </a:solidFill>
                <a:latin typeface="Calibri"/>
                <a:ea typeface="Calibri"/>
                <a:cs typeface="Calibri"/>
                <a:sym typeface="Calibri"/>
              </a:rPr>
              <a:t>MBA </a:t>
            </a:r>
            <a:r>
              <a:rPr lang="en-US" sz="1800" b="1" i="1">
                <a:solidFill>
                  <a:srgbClr val="FFFFFF"/>
                </a:solidFill>
                <a:latin typeface="Calibri"/>
                <a:ea typeface="Calibri"/>
                <a:cs typeface="Calibri"/>
                <a:sym typeface="Calibri"/>
              </a:rPr>
              <a:t>Student Investment Management Fund</a:t>
            </a:r>
            <a:endParaRPr sz="1800">
              <a:solidFill>
                <a:schemeClr val="dk1"/>
              </a:solidFill>
              <a:latin typeface="Calibri"/>
              <a:ea typeface="Calibri"/>
              <a:cs typeface="Calibri"/>
              <a:sym typeface="Calibri"/>
            </a:endParaRPr>
          </a:p>
          <a:p>
            <a:pPr marL="12700" marR="0" lvl="0" indent="0" algn="l" rtl="0">
              <a:lnSpc>
                <a:spcPct val="100000"/>
              </a:lnSpc>
              <a:spcBef>
                <a:spcPts val="20"/>
              </a:spcBef>
              <a:spcAft>
                <a:spcPts val="0"/>
              </a:spcAft>
              <a:buNone/>
            </a:pPr>
            <a:r>
              <a:rPr lang="en-US" sz="1600">
                <a:solidFill>
                  <a:srgbClr val="FFFFFF"/>
                </a:solidFill>
                <a:latin typeface="Calibri"/>
                <a:ea typeface="Calibri"/>
                <a:cs typeface="Calibri"/>
                <a:sym typeface="Calibri"/>
              </a:rPr>
              <a:t>Arizona State University</a:t>
            </a:r>
            <a:endParaRPr sz="1600">
              <a:solidFill>
                <a:schemeClr val="dk1"/>
              </a:solidFill>
              <a:latin typeface="Calibri"/>
              <a:ea typeface="Calibri"/>
              <a:cs typeface="Calibri"/>
              <a:sym typeface="Calibri"/>
            </a:endParaRPr>
          </a:p>
        </p:txBody>
      </p:sp>
      <p:sp>
        <p:nvSpPr>
          <p:cNvPr id="197" name="Google Shape;197;p9"/>
          <p:cNvSpPr txBox="1"/>
          <p:nvPr/>
        </p:nvSpPr>
        <p:spPr>
          <a:xfrm>
            <a:off x="5980176" y="6387185"/>
            <a:ext cx="231775" cy="177800"/>
          </a:xfrm>
          <a:prstGeom prst="rect">
            <a:avLst/>
          </a:prstGeom>
          <a:noFill/>
          <a:ln>
            <a:noFill/>
          </a:ln>
        </p:spPr>
        <p:txBody>
          <a:bodyPr spcFirstLastPara="1" wrap="square" lIns="0" tIns="0" rIns="0" bIns="0" anchor="t" anchorCtr="0">
            <a:spAutoFit/>
          </a:bodyPr>
          <a:lstStyle/>
          <a:p>
            <a:pPr marL="38100" marR="0" lvl="0" indent="0" algn="l" rtl="0">
              <a:lnSpc>
                <a:spcPct val="103333"/>
              </a:lnSpc>
              <a:spcBef>
                <a:spcPts val="0"/>
              </a:spcBef>
              <a:spcAft>
                <a:spcPts val="0"/>
              </a:spcAft>
              <a:buNone/>
            </a:pPr>
            <a:fld id="{00000000-1234-1234-1234-123412341234}" type="slidenum">
              <a:rPr lang="en-US" sz="1200">
                <a:solidFill>
                  <a:srgbClr val="FFFFFF"/>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1814</Words>
  <Application>Microsoft Office PowerPoint</Application>
  <PresentationFormat>Widescreen</PresentationFormat>
  <Paragraphs>321</Paragraphs>
  <Slides>22</Slides>
  <Notes>22</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Times New Roman</vt:lpstr>
      <vt:lpstr>Arial</vt:lpstr>
      <vt:lpstr>Cambria Math</vt:lpstr>
      <vt:lpstr>Office Theme</vt:lpstr>
      <vt:lpstr>MBA Student Investment Management Fund</vt:lpstr>
      <vt:lpstr>MBA SIM Fund Team</vt:lpstr>
      <vt:lpstr>Table of Contents</vt:lpstr>
      <vt:lpstr>Investment Thesis</vt:lpstr>
      <vt:lpstr>Graphical Representation of Equity as a Call Option</vt:lpstr>
      <vt:lpstr>Call Option Replicated</vt:lpstr>
      <vt:lpstr>Investment Thesis</vt:lpstr>
      <vt:lpstr>Valuation of Equity in the Model</vt:lpstr>
      <vt:lpstr>Value of Default Option</vt:lpstr>
      <vt:lpstr>Comparing Model Value to Market Value</vt:lpstr>
      <vt:lpstr>Characteristics of firms with high default option</vt:lpstr>
      <vt:lpstr>Implementation</vt:lpstr>
      <vt:lpstr>Portfolio Construction Process Overview</vt:lpstr>
      <vt:lpstr>Portfolio Construction: Inputs &amp; Assumptions</vt:lpstr>
      <vt:lpstr>Decile Details and Construction</vt:lpstr>
      <vt:lpstr>Filtering for Investable Universe</vt:lpstr>
      <vt:lpstr>Sector Weighting Comparison</vt:lpstr>
      <vt:lpstr>Sector Weighting Comparison</vt:lpstr>
      <vt:lpstr>Rebalancing</vt:lpstr>
      <vt:lpstr>Task Allocation Process</vt:lpstr>
      <vt:lpstr>Thank You!</vt:lpstr>
      <vt:lpstr>Value of Default Option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MBA Student Investment Management Fund</dc:title>
  <dc:creator>Gabrielle DeGravina</dc:creator>
  <cp:lastModifiedBy>Maya Duebler</cp:lastModifiedBy>
  <cp:revision>32</cp:revision>
  <dcterms:created xsi:type="dcterms:W3CDTF">2020-12-01T00:22:01Z</dcterms:created>
  <dcterms:modified xsi:type="dcterms:W3CDTF">2021-07-28T02:14:04Z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2019-12-13T00:00:00Z</vt:filetime>
  </property>
  <property fmtid="{D5CDD505-2E9C-101B-9397-08002B2CF9AE}" pid="3" name="Creator">
    <vt:lpwstr>Adobe Acrobat Pro 11.0.23</vt:lpwstr>
  </property>
  <property fmtid="{D5CDD505-2E9C-101B-9397-08002B2CF9AE}" pid="4" name="LastSaved">
    <vt:filetime>2020-12-01T00:00:00Z</vt:filetime>
  </property>
</Properties>
</file>