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ZAR9iTjSsAhTRaEBb3Bdu+YTD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3358E3-E474-48F4-811A-2DF2C9FD48DC}">
  <a:tblStyle styleId="{5A3358E3-E474-48F4-811A-2DF2C9FD48D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C860E94-AB3A-4CB1-BAA6-D115BC8C6B6E}" styleName="Table_1">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wholeTbl>
    <a:band1H>
      <a:tcTxStyle/>
      <a:tcStyle>
        <a:tcBdr/>
        <a:fill>
          <a:solidFill>
            <a:srgbClr val="983F3D"/>
          </a:solidFill>
        </a:fill>
      </a:tcStyle>
    </a:band1H>
    <a:band2H>
      <a:tcTxStyle/>
      <a:tcStyle>
        <a:tcBdr/>
      </a:tcStyle>
    </a:band2H>
    <a:band1V>
      <a:tcTxStyle/>
      <a:tcStyle>
        <a:tcBdr/>
        <a:fill>
          <a:solidFill>
            <a:srgbClr val="983F3D"/>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983F3D"/>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983F3D"/>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7E3432"/>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45" name="Google Shape;45;p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22f3ec086_2_1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208" name="Google Shape;208;gd22f3ec086_2_121: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22f3ec086_2_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rgbClr val="333333"/>
                </a:solidFill>
              </a:rPr>
              <a:t>Performance </a:t>
            </a:r>
            <a:r>
              <a:rPr lang="en-US">
                <a:solidFill>
                  <a:schemeClr val="dk1"/>
                </a:solidFill>
              </a:rPr>
              <a:t>  </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rgbClr val="333333"/>
                </a:solidFill>
              </a:rPr>
              <a:t>Thank you Festus</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Every week we ran performance and attribution on our portfolio</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We analyzed total returns and compared it against the Russell 2000, Russell 3000, S&amp;P 500 and AVUV also knows as Avantis, a small cap value fund</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The reason We compared it to the The Russell 3000 because that is  our “official” benchmark so it is useful to look at performance relative to that.</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We looked at the S&amp;P 500 because it is a common large cap benchmark.</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We used the R2000 because we have a clear  size tilt in our portfolio towards small cap</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And AVUV was useful to look at because it is similar in  both size and value to our tilt.</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Our  portfolio realized 26.49%  return since seeding the fund on December 9th 2020</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rgbClr val="333333"/>
                </a:solidFill>
              </a:rPr>
              <a:t>Over the same time horizon:</a:t>
            </a:r>
            <a:endParaRPr>
              <a:solidFill>
                <a:srgbClr val="333333"/>
              </a:solidFill>
            </a:endParaRPr>
          </a:p>
          <a:p>
            <a:pPr marL="914400" lvl="1" indent="-298450" algn="l" rtl="0">
              <a:lnSpc>
                <a:spcPct val="115000"/>
              </a:lnSpc>
              <a:spcBef>
                <a:spcPts val="0"/>
              </a:spcBef>
              <a:spcAft>
                <a:spcPts val="0"/>
              </a:spcAft>
              <a:buClr>
                <a:schemeClr val="dk1"/>
              </a:buClr>
              <a:buSzPts val="1100"/>
              <a:buAutoNum type="alphaLcPeriod"/>
            </a:pPr>
            <a:r>
              <a:rPr lang="en-US">
                <a:solidFill>
                  <a:srgbClr val="333333"/>
                </a:solidFill>
              </a:rPr>
              <a:t>the S&amp;P realized a 12.88% return</a:t>
            </a:r>
            <a:endParaRPr>
              <a:solidFill>
                <a:srgbClr val="333333"/>
              </a:solidFill>
            </a:endParaRPr>
          </a:p>
          <a:p>
            <a:pPr marL="914400" lvl="1" indent="-298450" algn="l" rtl="0">
              <a:lnSpc>
                <a:spcPct val="115000"/>
              </a:lnSpc>
              <a:spcBef>
                <a:spcPts val="0"/>
              </a:spcBef>
              <a:spcAft>
                <a:spcPts val="0"/>
              </a:spcAft>
              <a:buClr>
                <a:schemeClr val="dk1"/>
              </a:buClr>
              <a:buSzPts val="1100"/>
              <a:buAutoNum type="alphaLcPeriod"/>
            </a:pPr>
            <a:r>
              <a:rPr lang="en-US">
                <a:solidFill>
                  <a:srgbClr val="333333"/>
                </a:solidFill>
              </a:rPr>
              <a:t>the Russell 3000 realized a 13.32% return </a:t>
            </a:r>
            <a:endParaRPr>
              <a:solidFill>
                <a:srgbClr val="333333"/>
              </a:solidFill>
            </a:endParaRPr>
          </a:p>
          <a:p>
            <a:pPr marL="914400" lvl="1" indent="-298450" algn="l" rtl="0">
              <a:lnSpc>
                <a:spcPct val="115000"/>
              </a:lnSpc>
              <a:spcBef>
                <a:spcPts val="0"/>
              </a:spcBef>
              <a:spcAft>
                <a:spcPts val="0"/>
              </a:spcAft>
              <a:buClr>
                <a:schemeClr val="dk1"/>
              </a:buClr>
              <a:buSzPts val="1100"/>
              <a:buAutoNum type="alphaLcPeriod"/>
            </a:pPr>
            <a:r>
              <a:rPr lang="en-US">
                <a:solidFill>
                  <a:srgbClr val="333333"/>
                </a:solidFill>
              </a:rPr>
              <a:t>the Russell 2000 realized a 24.76% return</a:t>
            </a:r>
            <a:endParaRPr>
              <a:solidFill>
                <a:srgbClr val="333333"/>
              </a:solidFill>
            </a:endParaRPr>
          </a:p>
          <a:p>
            <a:pPr marL="914400" lvl="1" indent="-298450" algn="l" rtl="0">
              <a:lnSpc>
                <a:spcPct val="115000"/>
              </a:lnSpc>
              <a:spcBef>
                <a:spcPts val="0"/>
              </a:spcBef>
              <a:spcAft>
                <a:spcPts val="0"/>
              </a:spcAft>
              <a:buClr>
                <a:schemeClr val="dk1"/>
              </a:buClr>
              <a:buSzPts val="1100"/>
              <a:buAutoNum type="alphaLcPeriod"/>
            </a:pPr>
            <a:r>
              <a:rPr lang="en-US">
                <a:solidFill>
                  <a:srgbClr val="333333"/>
                </a:solidFill>
              </a:rPr>
              <a:t>and AVUV realizing a 31.29% return </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Now that we've had a chance to talk about the returns, we'll know discuss some of the attribution both in terms of size and sector. </a:t>
            </a:r>
            <a:endParaRPr>
              <a:solidFill>
                <a:schemeClr val="dk1"/>
              </a:solidFill>
            </a:endParaRPr>
          </a:p>
          <a:p>
            <a:pPr marL="457200" lvl="0" indent="0" algn="l" rtl="0">
              <a:lnSpc>
                <a:spcPct val="115000"/>
              </a:lnSpc>
              <a:spcBef>
                <a:spcPts val="1200"/>
              </a:spcBef>
              <a:spcAft>
                <a:spcPts val="0"/>
              </a:spcAft>
              <a:buNone/>
            </a:pPr>
            <a:endParaRPr>
              <a:solidFill>
                <a:srgbClr val="333333"/>
              </a:solidFill>
            </a:endParaRPr>
          </a:p>
          <a:p>
            <a:pPr marL="0" marR="0" lvl="0" indent="0" algn="l" rtl="0">
              <a:lnSpc>
                <a:spcPct val="80000"/>
              </a:lnSpc>
              <a:spcBef>
                <a:spcPts val="1200"/>
              </a:spcBef>
              <a:spcAft>
                <a:spcPts val="0"/>
              </a:spcAft>
              <a:buSzPts val="1100"/>
              <a:buNone/>
            </a:pPr>
            <a:endParaRPr>
              <a:solidFill>
                <a:schemeClr val="dk1"/>
              </a:solidFill>
            </a:endParaRPr>
          </a:p>
        </p:txBody>
      </p:sp>
      <p:sp>
        <p:nvSpPr>
          <p:cNvPr id="220" name="Google Shape;220;gd22f3ec086_2_0: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22f3ec086_2_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chemeClr val="dk1"/>
                </a:solidFill>
              </a:rPr>
              <a:t>Market Cap Attribution - Russell 3000</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Lets look at size first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 relation to the Russell 3000, our portfollio is underweight large caps and overweight small caps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Considering that small caps did better over this  time period we benefit from the allocation to small caps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endParaRPr>
              <a:solidFill>
                <a:schemeClr val="dk1"/>
              </a:solidFill>
            </a:endParaRPr>
          </a:p>
          <a:p>
            <a:pPr marL="0" marR="0" lvl="0" indent="0" algn="l" rtl="0">
              <a:lnSpc>
                <a:spcPct val="80000"/>
              </a:lnSpc>
              <a:spcBef>
                <a:spcPts val="1200"/>
              </a:spcBef>
              <a:spcAft>
                <a:spcPts val="0"/>
              </a:spcAft>
              <a:buSzPts val="1100"/>
              <a:buNone/>
            </a:pPr>
            <a:endParaRPr sz="300">
              <a:solidFill>
                <a:schemeClr val="dk1"/>
              </a:solidFill>
              <a:latin typeface="Calibri"/>
              <a:ea typeface="Calibri"/>
              <a:cs typeface="Calibri"/>
              <a:sym typeface="Calibri"/>
            </a:endParaRPr>
          </a:p>
        </p:txBody>
      </p:sp>
      <p:sp>
        <p:nvSpPr>
          <p:cNvPr id="233" name="Google Shape;233;gd22f3ec086_2_14: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22f3ec086_2_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chemeClr val="dk1"/>
                </a:solidFill>
              </a:rPr>
              <a:t>Market Cap Attribution - Russell 2000</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In comparison to the Russell 2ooo, we have a little bit of allocation to large caps in our portfollio which is why we're larger than the R2 which doesnt have any large caps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 difference for small caps is not as sharp as in the R3 but as we  mentioned in the previous slide  we benefit from the allocation to small caps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endParaRPr>
              <a:solidFill>
                <a:schemeClr val="dk1"/>
              </a:solidFill>
            </a:endParaRPr>
          </a:p>
          <a:p>
            <a:pPr marL="0" marR="0" lvl="0" indent="0" algn="l" rtl="0">
              <a:lnSpc>
                <a:spcPct val="80000"/>
              </a:lnSpc>
              <a:spcBef>
                <a:spcPts val="1200"/>
              </a:spcBef>
              <a:spcAft>
                <a:spcPts val="0"/>
              </a:spcAft>
              <a:buSzPts val="1100"/>
              <a:buNone/>
            </a:pPr>
            <a:endParaRPr sz="300">
              <a:solidFill>
                <a:schemeClr val="dk1"/>
              </a:solidFill>
              <a:latin typeface="Calibri"/>
              <a:ea typeface="Calibri"/>
              <a:cs typeface="Calibri"/>
              <a:sym typeface="Calibri"/>
            </a:endParaRPr>
          </a:p>
        </p:txBody>
      </p:sp>
      <p:sp>
        <p:nvSpPr>
          <p:cNvPr id="246" name="Google Shape;246;gd22f3ec086_2_28: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22f3ec086_2_4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chemeClr val="dk1"/>
                </a:solidFill>
              </a:rPr>
              <a:t>Market Cap Attribution - AVUV</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As you can see we have a larger allocation to small caps than AVUV does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hold more small cap securties than AVUV which is why the attiribution is positive as it relates to small caps, but the effects in terms of actual returns is slightly negative caused by selection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endParaRPr>
              <a:solidFill>
                <a:schemeClr val="dk1"/>
              </a:solidFill>
            </a:endParaRPr>
          </a:p>
          <a:p>
            <a:pPr marL="0" marR="0" lvl="0" indent="0" algn="l" rtl="0">
              <a:lnSpc>
                <a:spcPct val="80000"/>
              </a:lnSpc>
              <a:spcBef>
                <a:spcPts val="1200"/>
              </a:spcBef>
              <a:spcAft>
                <a:spcPts val="0"/>
              </a:spcAft>
              <a:buSzPts val="1100"/>
              <a:buNone/>
            </a:pPr>
            <a:endParaRPr sz="300">
              <a:solidFill>
                <a:schemeClr val="dk1"/>
              </a:solidFill>
              <a:latin typeface="Calibri"/>
              <a:ea typeface="Calibri"/>
              <a:cs typeface="Calibri"/>
              <a:sym typeface="Calibri"/>
            </a:endParaRPr>
          </a:p>
        </p:txBody>
      </p:sp>
      <p:sp>
        <p:nvSpPr>
          <p:cNvPr id="259" name="Google Shape;259;gd22f3ec086_2_45: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22f3ec086_2_5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chemeClr val="dk1"/>
                </a:solidFill>
              </a:rPr>
              <a:t>Sector Allocation - Russell 3000</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We have some slight weight variation with respect to the R3</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There are some selection effects here in financials, health care, communications services, consumer discretionary, and information technology on the positive side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and real estate on the negative side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endParaRPr>
              <a:solidFill>
                <a:schemeClr val="dk1"/>
              </a:solidFill>
            </a:endParaRPr>
          </a:p>
          <a:p>
            <a:pPr marL="0" marR="0" lvl="0" indent="0" algn="l" rtl="0">
              <a:lnSpc>
                <a:spcPct val="80000"/>
              </a:lnSpc>
              <a:spcBef>
                <a:spcPts val="1200"/>
              </a:spcBef>
              <a:spcAft>
                <a:spcPts val="0"/>
              </a:spcAft>
              <a:buSzPts val="1100"/>
              <a:buNone/>
            </a:pPr>
            <a:endParaRPr sz="300">
              <a:solidFill>
                <a:schemeClr val="dk1"/>
              </a:solidFill>
              <a:latin typeface="Calibri"/>
              <a:ea typeface="Calibri"/>
              <a:cs typeface="Calibri"/>
              <a:sym typeface="Calibri"/>
            </a:endParaRPr>
          </a:p>
        </p:txBody>
      </p:sp>
      <p:sp>
        <p:nvSpPr>
          <p:cNvPr id="272" name="Google Shape;272;gd22f3ec086_2_57: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22f3ec086_2_6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chemeClr val="dk1"/>
                </a:solidFill>
              </a:rPr>
              <a:t>Sector Attribution - Russell 2000</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We start to see slightly larger  variation in sector weights in comparison to the R2</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And you can see there are some selection effects here as well,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Health care and financials  on the positive side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and Consumer staples and communication services on the negative side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 </a:t>
            </a:r>
            <a:endParaRPr>
              <a:solidFill>
                <a:schemeClr val="dk1"/>
              </a:solidFill>
            </a:endParaRPr>
          </a:p>
          <a:p>
            <a:pPr marL="0" marR="0" lvl="0" indent="0" algn="l" rtl="0">
              <a:lnSpc>
                <a:spcPct val="80000"/>
              </a:lnSpc>
              <a:spcBef>
                <a:spcPts val="1200"/>
              </a:spcBef>
              <a:spcAft>
                <a:spcPts val="0"/>
              </a:spcAft>
              <a:buSzPts val="1100"/>
              <a:buNone/>
            </a:pPr>
            <a:endParaRPr sz="300">
              <a:solidFill>
                <a:schemeClr val="dk1"/>
              </a:solidFill>
              <a:latin typeface="Calibri"/>
              <a:ea typeface="Calibri"/>
              <a:cs typeface="Calibri"/>
              <a:sym typeface="Calibri"/>
            </a:endParaRPr>
          </a:p>
        </p:txBody>
      </p:sp>
      <p:sp>
        <p:nvSpPr>
          <p:cNvPr id="285" name="Google Shape;285;gd22f3ec086_2_69: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22f3ec086_2_8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en-US" b="1">
                <a:solidFill>
                  <a:schemeClr val="dk1"/>
                </a:solidFill>
              </a:rPr>
              <a:t>Sector Attribution - AVUV</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Similar story by AVUV as well; however, the variances are even bigger and that again, is because in constructing our portfolio we tried to be sector neutral with respect to the R3 not with small cap value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have selection effects here caused by health care and financials on the positive side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and information technology and consumer staples on the negative side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Ill know pass it back over the Festus who will walk us through some of the Unusual Activity and Security Specific Exceptions that we encountered </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marR="0" lvl="0" indent="0" algn="l" rtl="0">
              <a:lnSpc>
                <a:spcPct val="80000"/>
              </a:lnSpc>
              <a:spcBef>
                <a:spcPts val="1200"/>
              </a:spcBef>
              <a:spcAft>
                <a:spcPts val="0"/>
              </a:spcAft>
              <a:buSzPts val="1100"/>
              <a:buNone/>
            </a:pPr>
            <a:endParaRPr sz="300">
              <a:solidFill>
                <a:schemeClr val="dk1"/>
              </a:solidFill>
              <a:latin typeface="Calibri"/>
              <a:ea typeface="Calibri"/>
              <a:cs typeface="Calibri"/>
              <a:sym typeface="Calibri"/>
            </a:endParaRPr>
          </a:p>
        </p:txBody>
      </p:sp>
      <p:sp>
        <p:nvSpPr>
          <p:cNvPr id="298" name="Google Shape;298;gd22f3ec086_2_81: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22f3ec086_2_13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311" name="Google Shape;311;gd22f3ec086_2_131: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22be216ce_0_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323" name="Google Shape;323;gd22be216ce_0_0: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59" name="Google Shape;59;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d22f3ec086_2_14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336" name="Google Shape;336;gd22f3ec086_2_141: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22f3ec086_2_9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348" name="Google Shape;348;gd22f3ec086_2_93: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e983953a2_0_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361" name="Google Shape;361;gae983953a2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0556c9d03_0_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375" name="Google Shape;375;gd0556c9d03_0_0: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c2e9b4c1a_0_0: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cc2e9b4c1a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US" sz="1400">
                <a:solidFill>
                  <a:schemeClr val="dk1"/>
                </a:solidFill>
              </a:rPr>
              <a:t>Every week we ran performance and attribution on our portfolio </a:t>
            </a:r>
            <a:endParaRPr sz="1400">
              <a:solidFill>
                <a:schemeClr val="dk1"/>
              </a:solidFill>
            </a:endParaRPr>
          </a:p>
          <a:p>
            <a:pPr marL="457200" lvl="0" indent="-317500" algn="l" rtl="0">
              <a:spcBef>
                <a:spcPts val="0"/>
              </a:spcBef>
              <a:spcAft>
                <a:spcPts val="0"/>
              </a:spcAft>
              <a:buClr>
                <a:schemeClr val="dk1"/>
              </a:buClr>
              <a:buSzPts val="1400"/>
              <a:buChar char="●"/>
            </a:pPr>
            <a:r>
              <a:rPr lang="en-US" sz="1400">
                <a:solidFill>
                  <a:schemeClr val="dk1"/>
                </a:solidFill>
              </a:rPr>
              <a:t>We analyzed total returns and used the Russell 2000, Russell 3000 and AVUV also knows as Avantis US Small Cap Value ETF as benchmarks</a:t>
            </a:r>
            <a:endParaRPr sz="1400">
              <a:solidFill>
                <a:schemeClr val="dk1"/>
              </a:solidFill>
            </a:endParaRPr>
          </a:p>
          <a:p>
            <a:pPr marL="457200" lvl="0" indent="-317500" algn="l" rtl="0">
              <a:spcBef>
                <a:spcPts val="0"/>
              </a:spcBef>
              <a:spcAft>
                <a:spcPts val="0"/>
              </a:spcAft>
              <a:buClr>
                <a:schemeClr val="dk1"/>
              </a:buClr>
              <a:buSzPts val="1400"/>
              <a:buChar char="●"/>
            </a:pPr>
            <a:r>
              <a:rPr lang="en-US" sz="1400">
                <a:solidFill>
                  <a:schemeClr val="dk1"/>
                </a:solidFill>
              </a:rPr>
              <a:t>We started doing comparative analysis to Avantis, which is a small cap value fund, towards the end of February because AVUV has similiar sector distribution as our portfolio and we were looking to get a more realistic comparison to our holdings </a:t>
            </a:r>
            <a:endParaRPr sz="1400">
              <a:solidFill>
                <a:schemeClr val="dk1"/>
              </a:solidFill>
            </a:endParaRPr>
          </a:p>
          <a:p>
            <a:pPr marL="457200" lvl="0" indent="-317500" algn="l" rtl="0">
              <a:spcBef>
                <a:spcPts val="0"/>
              </a:spcBef>
              <a:spcAft>
                <a:spcPts val="0"/>
              </a:spcAft>
              <a:buClr>
                <a:schemeClr val="dk1"/>
              </a:buClr>
              <a:buSzPts val="1400"/>
              <a:buChar char="●"/>
            </a:pPr>
            <a:endParaRPr sz="14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0fd4ba375_0_29: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d0fd4ba375_0_2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0fd4ba375_0_97: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d0fd4ba375_0_9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d0fd4ba375_0_10: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d0fd4ba375_0_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d0fd4ba375_0_121: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d0fd4ba375_0_12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22f3ec086_3_0: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d22f3ec086_3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81" name="Google Shape;81;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94" name="Google Shape;94;p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1200"/>
              </a:spcBef>
              <a:spcAft>
                <a:spcPts val="0"/>
              </a:spcAft>
              <a:buClr>
                <a:schemeClr val="dk1"/>
              </a:buClr>
              <a:buSzPts val="1100"/>
              <a:buFont typeface="Arial"/>
              <a:buNone/>
            </a:pPr>
            <a:r>
              <a:rPr lang="en-US">
                <a:solidFill>
                  <a:schemeClr val="dk1"/>
                </a:solidFill>
              </a:rPr>
              <a:t>Our investment thesis is built off the research work of Zhdanov and co in 2019. </a:t>
            </a:r>
            <a:r>
              <a:rPr lang="en-US">
                <a:solidFill>
                  <a:schemeClr val="dk1"/>
                </a:solidFill>
                <a:highlight>
                  <a:srgbClr val="FFFF00"/>
                </a:highlight>
              </a:rPr>
              <a:t>Their work is built on the premise that the equity of a firm with debt in its capital structure is synonymous to buying a call option on the assets of the firm</a:t>
            </a:r>
            <a:r>
              <a:rPr lang="en-US">
                <a:solidFill>
                  <a:schemeClr val="dk1"/>
                </a:solidFill>
              </a:rPr>
              <a:t>. They sought to find out if the market correctly accounts for this embedded option in valuation. And because holding an option is valuable, they hypothesize that traditional valuation methods do not adequately account for the embedded options component of the firm’s value.</a:t>
            </a:r>
            <a:endParaRPr>
              <a:solidFill>
                <a:schemeClr val="dk1"/>
              </a:solidFill>
            </a:endParaRPr>
          </a:p>
          <a:p>
            <a:pPr marL="0" lvl="0" indent="0" algn="just" rtl="0">
              <a:lnSpc>
                <a:spcPct val="115000"/>
              </a:lnSpc>
              <a:spcBef>
                <a:spcPts val="1200"/>
              </a:spcBef>
              <a:spcAft>
                <a:spcPts val="1200"/>
              </a:spcAft>
              <a:buSzPts val="1100"/>
              <a:buNone/>
            </a:pPr>
            <a:r>
              <a:rPr lang="en-US">
                <a:solidFill>
                  <a:schemeClr val="dk1"/>
                </a:solidFill>
                <a:highlight>
                  <a:srgbClr val="FFFF00"/>
                </a:highlight>
              </a:rPr>
              <a:t>The way went about implementing this strategy was to build a structural model that has the capacity to account for the value of the call option when discounting the future cashflows of the firm</a:t>
            </a:r>
            <a:r>
              <a:rPr lang="en-US">
                <a:solidFill>
                  <a:schemeClr val="dk1"/>
                </a:solidFill>
              </a:rPr>
              <a:t>. The output of this model is the implied value of the equity. Next, we compare the value of the equity implied by our model to the one we can observe in the market. We then sort the output into deciles and invest in the most undervalued decile.</a:t>
            </a:r>
            <a:endParaRPr sz="300">
              <a:solidFill>
                <a:schemeClr val="dk1"/>
              </a:solidFill>
              <a:latin typeface="Calibri"/>
              <a:ea typeface="Calibri"/>
              <a:cs typeface="Calibri"/>
              <a:sym typeface="Calibri"/>
            </a:endParaRPr>
          </a:p>
        </p:txBody>
      </p:sp>
      <p:sp>
        <p:nvSpPr>
          <p:cNvPr id="106" name="Google Shape;106;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SzPts val="1100"/>
              <a:buNone/>
            </a:pPr>
            <a:r>
              <a:rPr lang="en-US" sz="300">
                <a:solidFill>
                  <a:schemeClr val="dk1"/>
                </a:solidFill>
                <a:latin typeface="Calibri"/>
                <a:ea typeface="Calibri"/>
                <a:cs typeface="Calibri"/>
                <a:sym typeface="Calibri"/>
              </a:rPr>
              <a:t>Now I would like to talk about some inputs and assumptions that went into the algorithms to generate our valuation. The inputs include financial information extracted from Bloomberg including Liabilities, Fixed Cost, WACC, Capex data etc.. One thing to point out is that we considered SG&amp;A to be the fixed costs of the firm needed by the model. Similarly ROA was considered equal to WACC. The output of the model was the model equity value which we used to calculate the valuation ratios. So as Festus mentioned before we divided the model value with current market cap to find the ratio. If the ratio was above 1 the firm was undervalued, and if it is below 1 it is overvalued. </a:t>
            </a:r>
            <a:endParaRPr sz="300">
              <a:solidFill>
                <a:schemeClr val="dk1"/>
              </a:solidFill>
              <a:latin typeface="Calibri"/>
              <a:ea typeface="Calibri"/>
              <a:cs typeface="Calibri"/>
              <a:sym typeface="Calibri"/>
            </a:endParaRPr>
          </a:p>
        </p:txBody>
      </p:sp>
      <p:sp>
        <p:nvSpPr>
          <p:cNvPr id="121" name="Google Shape;121;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22f3ec086_2_1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endParaRPr sz="300">
              <a:solidFill>
                <a:schemeClr val="dk1"/>
              </a:solidFill>
              <a:latin typeface="Calibri"/>
              <a:ea typeface="Calibri"/>
              <a:cs typeface="Calibri"/>
              <a:sym typeface="Calibri"/>
            </a:endParaRPr>
          </a:p>
        </p:txBody>
      </p:sp>
      <p:sp>
        <p:nvSpPr>
          <p:cNvPr id="161" name="Google Shape;161;gd22f3ec086_2_111:notes"/>
          <p:cNvSpPr>
            <a:spLocks noGrp="1" noRot="1" noChangeAspect="1"/>
          </p:cNvSpPr>
          <p:nvPr>
            <p:ph type="sldImg" idx="2"/>
          </p:nvPr>
        </p:nvSpPr>
        <p:spPr>
          <a:xfrm>
            <a:off x="2032400" y="514350"/>
            <a:ext cx="8128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2a55c4c4b_1_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r>
              <a:rPr lang="en-US" sz="300">
                <a:solidFill>
                  <a:schemeClr val="dk1"/>
                </a:solidFill>
                <a:latin typeface="Calibri"/>
                <a:ea typeface="Calibri"/>
                <a:cs typeface="Calibri"/>
                <a:sym typeface="Calibri"/>
              </a:rPr>
              <a:t>This shows our portfolio in comparison to the Russel-3000. Our aim was to distribute the sector weights in out portfolio as close as possible to the Russell-3000. </a:t>
            </a:r>
            <a:endParaRPr sz="300">
              <a:solidFill>
                <a:schemeClr val="dk1"/>
              </a:solidFill>
              <a:latin typeface="Calibri"/>
              <a:ea typeface="Calibri"/>
              <a:cs typeface="Calibri"/>
              <a:sym typeface="Calibri"/>
            </a:endParaRPr>
          </a:p>
        </p:txBody>
      </p:sp>
      <p:sp>
        <p:nvSpPr>
          <p:cNvPr id="173" name="Google Shape;173;gd2a55c4c4b_1_7: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2a55c4c4b_1_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1100"/>
              <a:buNone/>
            </a:pPr>
            <a:r>
              <a:rPr lang="en-US" sz="300">
                <a:solidFill>
                  <a:schemeClr val="dk1"/>
                </a:solidFill>
                <a:latin typeface="Calibri"/>
                <a:ea typeface="Calibri"/>
                <a:cs typeface="Calibri"/>
                <a:sym typeface="Calibri"/>
              </a:rPr>
              <a:t>At this point in time we were not able to seed the portfolio due to challenges that we faced in the Covid environment. We are on schedule to seed the portfolio as per our plan in this presentation on Monday next week. </a:t>
            </a:r>
            <a:endParaRPr sz="300">
              <a:solidFill>
                <a:schemeClr val="dk1"/>
              </a:solidFill>
              <a:latin typeface="Calibri"/>
              <a:ea typeface="Calibri"/>
              <a:cs typeface="Calibri"/>
              <a:sym typeface="Calibri"/>
            </a:endParaRPr>
          </a:p>
        </p:txBody>
      </p:sp>
      <p:sp>
        <p:nvSpPr>
          <p:cNvPr id="191" name="Google Shape;191;gd2a55c4c4b_1_26: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6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402742" y="1110437"/>
            <a:ext cx="11386515" cy="189293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38100" marR="0" lvl="1"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38100" marR="0" lvl="2"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38100" marR="0" lvl="3"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38100" marR="0" lvl="4"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38100" marR="0" lvl="5"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38100" marR="0" lvl="6"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38100" marR="0" lvl="7"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38100" marR="0" lvl="8"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6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38100" marR="0" lvl="1"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38100" marR="0" lvl="2"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38100" marR="0" lvl="3"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38100" marR="0" lvl="4"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38100" marR="0" lvl="5"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38100" marR="0" lvl="6"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38100" marR="0" lvl="7"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38100" marR="0" lvl="8"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24"/>
          <p:cNvSpPr txBox="1">
            <a:spLocks noGrp="1"/>
          </p:cNvSpPr>
          <p:nvPr>
            <p:ph type="ctrTitle"/>
          </p:nvPr>
        </p:nvSpPr>
        <p:spPr>
          <a:xfrm>
            <a:off x="366121" y="105953"/>
            <a:ext cx="11459756" cy="4521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38100" marR="0" lvl="1"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38100" marR="0" lvl="2"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38100" marR="0" lvl="3"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38100" marR="0" lvl="4"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38100" marR="0" lvl="5"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38100" marR="0" lvl="6"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38100" marR="0" lvl="7"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38100" marR="0" lvl="8"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6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38100" marR="0" lvl="1"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38100" marR="0" lvl="2"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38100" marR="0" lvl="3"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38100" marR="0" lvl="4"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38100" marR="0" lvl="5"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38100" marR="0" lvl="6"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38100" marR="0" lvl="7"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38100" marR="0" lvl="8"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38100" marR="0" lvl="1"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38100" marR="0" lvl="2"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38100" marR="0" lvl="3"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38100" marR="0" lvl="4"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38100" marR="0" lvl="5"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38100" marR="0" lvl="6"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38100" marR="0" lvl="7"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38100" marR="0" lvl="8" indent="0" algn="l">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6176771"/>
            <a:ext cx="12192000" cy="681355"/>
          </a:xfrm>
          <a:custGeom>
            <a:avLst/>
            <a:gdLst/>
            <a:ahLst/>
            <a:cxnLst/>
            <a:rect l="l" t="t" r="r" b="b"/>
            <a:pathLst>
              <a:path w="12192000" h="681354" extrusionOk="0">
                <a:moveTo>
                  <a:pt x="0" y="681227"/>
                </a:moveTo>
                <a:lnTo>
                  <a:pt x="12192000" y="681227"/>
                </a:lnTo>
                <a:lnTo>
                  <a:pt x="12192000" y="0"/>
                </a:lnTo>
                <a:lnTo>
                  <a:pt x="0" y="0"/>
                </a:lnTo>
                <a:lnTo>
                  <a:pt x="0" y="681227"/>
                </a:lnTo>
                <a:close/>
              </a:path>
            </a:pathLst>
          </a:custGeom>
          <a:solidFill>
            <a:srgbClr val="74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21"/>
          <p:cNvSpPr/>
          <p:nvPr/>
        </p:nvSpPr>
        <p:spPr>
          <a:xfrm>
            <a:off x="761" y="671322"/>
            <a:ext cx="12192000" cy="0"/>
          </a:xfrm>
          <a:custGeom>
            <a:avLst/>
            <a:gdLst/>
            <a:ahLst/>
            <a:cxnLst/>
            <a:rect l="l" t="t" r="r" b="b"/>
            <a:pathLst>
              <a:path w="12192000" h="120000" extrusionOk="0">
                <a:moveTo>
                  <a:pt x="0" y="0"/>
                </a:moveTo>
                <a:lnTo>
                  <a:pt x="12192000" y="0"/>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8;p21"/>
          <p:cNvSpPr/>
          <p:nvPr/>
        </p:nvSpPr>
        <p:spPr>
          <a:xfrm>
            <a:off x="761" y="727709"/>
            <a:ext cx="12192000" cy="0"/>
          </a:xfrm>
          <a:custGeom>
            <a:avLst/>
            <a:gdLst/>
            <a:ahLst/>
            <a:cxnLst/>
            <a:rect l="l" t="t" r="r" b="b"/>
            <a:pathLst>
              <a:path w="12192000" h="120000" extrusionOk="0">
                <a:moveTo>
                  <a:pt x="0" y="0"/>
                </a:moveTo>
                <a:lnTo>
                  <a:pt x="12192000" y="0"/>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9;p21"/>
          <p:cNvSpPr/>
          <p:nvPr/>
        </p:nvSpPr>
        <p:spPr>
          <a:xfrm>
            <a:off x="10355580" y="175260"/>
            <a:ext cx="1394459" cy="32003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0;p21"/>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02742" y="1110437"/>
            <a:ext cx="11386515" cy="189293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2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38100" marR="0" lvl="1"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38100" marR="0" lvl="2"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38100" marR="0" lvl="3"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38100" marR="0" lvl="4"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38100" marR="0" lvl="5"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38100" marR="0" lvl="6"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38100" marR="0" lvl="7"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38100" marR="0" lvl="8" indent="0" algn="l" rtl="0">
              <a:lnSpc>
                <a:spcPct val="103333"/>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6"/>
        <p:cNvGrpSpPr/>
        <p:nvPr/>
      </p:nvGrpSpPr>
      <p:grpSpPr>
        <a:xfrm>
          <a:off x="0" y="0"/>
          <a:ext cx="0" cy="0"/>
          <a:chOff x="0" y="0"/>
          <a:chExt cx="0" cy="0"/>
        </a:xfrm>
      </p:grpSpPr>
      <p:sp>
        <p:nvSpPr>
          <p:cNvPr id="47" name="Google Shape;47;p1"/>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1"/>
          <p:cNvSpPr txBox="1"/>
          <p:nvPr/>
        </p:nvSpPr>
        <p:spPr>
          <a:xfrm>
            <a:off x="142451" y="6175350"/>
            <a:ext cx="4524900" cy="299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FFFFFF"/>
                </a:solidFill>
                <a:latin typeface="Calibri"/>
                <a:ea typeface="Calibri"/>
                <a:cs typeface="Calibri"/>
                <a:sym typeface="Calibri"/>
              </a:rPr>
              <a:t>MBA Student Investment Management Fund</a:t>
            </a:r>
            <a:endParaRPr sz="1800" b="0" i="0" u="none" strike="noStrike" cap="none">
              <a:solidFill>
                <a:schemeClr val="dk1"/>
              </a:solidFill>
              <a:latin typeface="Calibri"/>
              <a:ea typeface="Calibri"/>
              <a:cs typeface="Calibri"/>
              <a:sym typeface="Calibri"/>
            </a:endParaRPr>
          </a:p>
        </p:txBody>
      </p:sp>
      <p:sp>
        <p:nvSpPr>
          <p:cNvPr id="50" name="Google Shape;50;p1"/>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1"/>
          <p:cNvSpPr/>
          <p:nvPr/>
        </p:nvSpPr>
        <p:spPr>
          <a:xfrm>
            <a:off x="316988" y="3472688"/>
            <a:ext cx="11462025"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txBox="1">
            <a:spLocks noGrp="1"/>
          </p:cNvSpPr>
          <p:nvPr>
            <p:ph type="title"/>
          </p:nvPr>
        </p:nvSpPr>
        <p:spPr>
          <a:xfrm>
            <a:off x="412800" y="2087321"/>
            <a:ext cx="9923780" cy="57467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3600"/>
              <a:t>MBA Student Investment Management Fund</a:t>
            </a:r>
            <a:endParaRPr sz="3600"/>
          </a:p>
        </p:txBody>
      </p:sp>
      <p:sp>
        <p:nvSpPr>
          <p:cNvPr id="54" name="Google Shape;54;p1"/>
          <p:cNvSpPr txBox="1"/>
          <p:nvPr/>
        </p:nvSpPr>
        <p:spPr>
          <a:xfrm>
            <a:off x="142443" y="6503390"/>
            <a:ext cx="1988820" cy="228600"/>
          </a:xfrm>
          <a:prstGeom prst="rect">
            <a:avLst/>
          </a:prstGeom>
          <a:noFill/>
          <a:ln>
            <a:noFill/>
          </a:ln>
        </p:spPr>
        <p:txBody>
          <a:bodyPr spcFirstLastPara="1" wrap="square" lIns="0" tIns="0" rIns="0" bIns="0" anchor="t" anchorCtr="0">
            <a:spAutoFit/>
          </a:bodyPr>
          <a:lstStyle/>
          <a:p>
            <a:pPr marL="12700" marR="0" lvl="0" indent="0" algn="l" rtl="0">
              <a:lnSpc>
                <a:spcPct val="100875"/>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55" name="Google Shape;55;p1"/>
          <p:cNvSpPr txBox="1"/>
          <p:nvPr/>
        </p:nvSpPr>
        <p:spPr>
          <a:xfrm>
            <a:off x="412800" y="2907925"/>
            <a:ext cx="4413300" cy="105510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a:solidFill>
                  <a:schemeClr val="dk1"/>
                </a:solidFill>
                <a:latin typeface="Calibri"/>
                <a:ea typeface="Calibri"/>
                <a:cs typeface="Calibri"/>
                <a:sym typeface="Calibri"/>
              </a:rPr>
              <a:t>Final</a:t>
            </a:r>
            <a:r>
              <a:rPr lang="en-US" sz="2500" b="0" i="0" u="none" strike="noStrike" cap="none">
                <a:solidFill>
                  <a:schemeClr val="dk1"/>
                </a:solidFill>
                <a:latin typeface="Calibri"/>
                <a:ea typeface="Calibri"/>
                <a:cs typeface="Calibri"/>
                <a:sym typeface="Calibri"/>
              </a:rPr>
              <a:t> Presentation</a:t>
            </a:r>
            <a:endParaRPr sz="2500" b="0" i="0" u="none" strike="noStrike" cap="none">
              <a:solidFill>
                <a:schemeClr val="dk1"/>
              </a:solidFill>
              <a:latin typeface="Calibri"/>
              <a:ea typeface="Calibri"/>
              <a:cs typeface="Calibri"/>
              <a:sym typeface="Calibri"/>
            </a:endParaRPr>
          </a:p>
          <a:p>
            <a:pPr marL="0" marR="0" lvl="0" indent="0" algn="l" rtl="0">
              <a:lnSpc>
                <a:spcPct val="100000"/>
              </a:lnSpc>
              <a:spcBef>
                <a:spcPts val="30"/>
              </a:spcBef>
              <a:spcAft>
                <a:spcPts val="0"/>
              </a:spcAft>
              <a:buClr>
                <a:srgbClr val="000000"/>
              </a:buClr>
              <a:buSzPts val="1850"/>
              <a:buFont typeface="Arial"/>
              <a:buNone/>
            </a:pPr>
            <a:endParaRPr sz="1850" b="0" i="0" u="none" strike="noStrike" cap="none">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April </a:t>
            </a:r>
            <a:r>
              <a:rPr lang="en-US" sz="2400" b="0" i="0" u="none" strike="noStrike" cap="none">
                <a:solidFill>
                  <a:schemeClr val="dk1"/>
                </a:solidFill>
                <a:latin typeface="Calibri"/>
                <a:ea typeface="Calibri"/>
                <a:cs typeface="Calibri"/>
                <a:sym typeface="Calibri"/>
              </a:rPr>
              <a:t>202</a:t>
            </a:r>
            <a:r>
              <a:rPr lang="en-US" sz="2400">
                <a:solidFill>
                  <a:schemeClr val="dk1"/>
                </a:solidFill>
                <a:latin typeface="Calibri"/>
                <a:ea typeface="Calibri"/>
                <a:cs typeface="Calibri"/>
                <a:sym typeface="Calibri"/>
              </a:rPr>
              <a:t>1</a:t>
            </a:r>
            <a:endParaRPr sz="2400" b="0" i="0" u="none" strike="noStrike" cap="none">
              <a:solidFill>
                <a:schemeClr val="dk1"/>
              </a:solidFill>
              <a:latin typeface="Calibri"/>
              <a:ea typeface="Calibri"/>
              <a:cs typeface="Calibri"/>
              <a:sym typeface="Calibri"/>
            </a:endParaRPr>
          </a:p>
        </p:txBody>
      </p:sp>
      <p:sp>
        <p:nvSpPr>
          <p:cNvPr id="56" name="Google Shape;56;p1"/>
          <p:cNvSpPr txBox="1"/>
          <p:nvPr/>
        </p:nvSpPr>
        <p:spPr>
          <a:xfrm>
            <a:off x="5875659" y="6239663"/>
            <a:ext cx="303000" cy="369300"/>
          </a:xfrm>
          <a:prstGeom prst="rect">
            <a:avLst/>
          </a:prstGeom>
          <a:noFill/>
          <a:ln>
            <a:noFill/>
          </a:ln>
        </p:spPr>
        <p:txBody>
          <a:bodyPr spcFirstLastPara="1" wrap="square" lIns="91425" tIns="91425" rIns="91425" bIns="91425" anchor="t" anchorCtr="0">
            <a:spAutoFit/>
          </a:bodyPr>
          <a:lstStyle/>
          <a:p>
            <a:pPr marL="38100" lvl="0" indent="0" algn="l"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gd22f3ec086_2_121"/>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gd22f3ec086_2_121"/>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gd22f3ec086_2_121"/>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gd22f3ec086_2_121"/>
          <p:cNvSpPr/>
          <p:nvPr/>
        </p:nvSpPr>
        <p:spPr>
          <a:xfrm>
            <a:off x="316988" y="3472688"/>
            <a:ext cx="114621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gd22f3ec086_2_121"/>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gd22f3ec086_2_121"/>
          <p:cNvSpPr txBox="1">
            <a:spLocks noGrp="1"/>
          </p:cNvSpPr>
          <p:nvPr>
            <p:ph type="title"/>
          </p:nvPr>
        </p:nvSpPr>
        <p:spPr>
          <a:xfrm>
            <a:off x="412800" y="2443100"/>
            <a:ext cx="10016700" cy="936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000"/>
              <a:t>Performance and Attribution</a:t>
            </a:r>
            <a:endParaRPr sz="6000"/>
          </a:p>
        </p:txBody>
      </p:sp>
      <p:sp>
        <p:nvSpPr>
          <p:cNvPr id="216" name="Google Shape;216;gd22f3ec086_2_121"/>
          <p:cNvSpPr txBox="1"/>
          <p:nvPr/>
        </p:nvSpPr>
        <p:spPr>
          <a:xfrm>
            <a:off x="142452" y="6232500"/>
            <a:ext cx="49905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17" name="Google Shape;217;gd22f3ec086_2_121"/>
          <p:cNvSpPr txBox="1"/>
          <p:nvPr/>
        </p:nvSpPr>
        <p:spPr>
          <a:xfrm>
            <a:off x="4596000" y="6239625"/>
            <a:ext cx="3000000" cy="369300"/>
          </a:xfrm>
          <a:prstGeom prst="rect">
            <a:avLst/>
          </a:prstGeom>
          <a:noFill/>
          <a:ln>
            <a:noFill/>
          </a:ln>
        </p:spPr>
        <p:txBody>
          <a:bodyPr spcFirstLastPara="1" wrap="square" lIns="91425" tIns="91425" rIns="91425" bIns="91425" anchor="t" anchorCtr="0">
            <a:spAutoFit/>
          </a:bodyPr>
          <a:lstStyle/>
          <a:p>
            <a:pPr marL="38100" lvl="0" indent="0" algn="ctr"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gd22f3ec086_2_0"/>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gd22f3ec086_2_0"/>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gd22f3ec086_2_0"/>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gd22f3ec086_2_0"/>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gd22f3ec086_2_0"/>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gd22f3ec086_2_0"/>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28" name="Google Shape;228;gd22f3ec086_2_0"/>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
        <p:nvSpPr>
          <p:cNvPr id="229" name="Google Shape;229;gd22f3ec086_2_0"/>
          <p:cNvSpPr txBox="1">
            <a:spLocks noGrp="1"/>
          </p:cNvSpPr>
          <p:nvPr>
            <p:ph type="title"/>
          </p:nvPr>
        </p:nvSpPr>
        <p:spPr>
          <a:xfrm>
            <a:off x="207378" y="0"/>
            <a:ext cx="5264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Performance</a:t>
            </a:r>
            <a:endParaRPr sz="4400"/>
          </a:p>
        </p:txBody>
      </p:sp>
      <p:pic>
        <p:nvPicPr>
          <p:cNvPr id="230" name="Google Shape;230;gd22f3ec086_2_0" title="Chart"/>
          <p:cNvPicPr preferRelativeResize="0"/>
          <p:nvPr/>
        </p:nvPicPr>
        <p:blipFill>
          <a:blip r:embed="rId6">
            <a:alphaModFix/>
          </a:blip>
          <a:stretch>
            <a:fillRect/>
          </a:stretch>
        </p:blipFill>
        <p:spPr>
          <a:xfrm>
            <a:off x="2259013" y="1053725"/>
            <a:ext cx="7673976" cy="4750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5" name="Google Shape;235;gd22f3ec086_2_14"/>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gd22f3ec086_2_14"/>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gd22f3ec086_2_14"/>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gd22f3ec086_2_14"/>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gd22f3ec086_2_14"/>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gd22f3ec086_2_14"/>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41" name="Google Shape;241;gd22f3ec086_2_14"/>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
        <p:nvSpPr>
          <p:cNvPr id="242" name="Google Shape;242;gd22f3ec086_2_14"/>
          <p:cNvSpPr txBox="1">
            <a:spLocks noGrp="1"/>
          </p:cNvSpPr>
          <p:nvPr>
            <p:ph type="title"/>
          </p:nvPr>
        </p:nvSpPr>
        <p:spPr>
          <a:xfrm>
            <a:off x="207373" y="0"/>
            <a:ext cx="93408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Market Cap Attribution - Russell 3000</a:t>
            </a:r>
            <a:endParaRPr sz="4400"/>
          </a:p>
        </p:txBody>
      </p:sp>
      <p:pic>
        <p:nvPicPr>
          <p:cNvPr id="243" name="Google Shape;243;gd22f3ec086_2_14"/>
          <p:cNvPicPr preferRelativeResize="0"/>
          <p:nvPr/>
        </p:nvPicPr>
        <p:blipFill>
          <a:blip r:embed="rId6">
            <a:alphaModFix/>
          </a:blip>
          <a:stretch>
            <a:fillRect/>
          </a:stretch>
        </p:blipFill>
        <p:spPr>
          <a:xfrm>
            <a:off x="908975" y="950600"/>
            <a:ext cx="10401774" cy="495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p:nvSpPr>
          <p:cNvPr id="248" name="Google Shape;248;gd22f3ec086_2_28"/>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gd22f3ec086_2_28"/>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gd22f3ec086_2_28"/>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gd22f3ec086_2_28"/>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gd22f3ec086_2_28"/>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gd22f3ec086_2_28"/>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54" name="Google Shape;254;gd22f3ec086_2_28"/>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
        <p:nvSpPr>
          <p:cNvPr id="255" name="Google Shape;255;gd22f3ec086_2_28"/>
          <p:cNvSpPr txBox="1">
            <a:spLocks noGrp="1"/>
          </p:cNvSpPr>
          <p:nvPr>
            <p:ph type="title"/>
          </p:nvPr>
        </p:nvSpPr>
        <p:spPr>
          <a:xfrm>
            <a:off x="207372" y="0"/>
            <a:ext cx="109932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Market Cap Attribution - Russell 2000</a:t>
            </a:r>
            <a:endParaRPr sz="4400"/>
          </a:p>
        </p:txBody>
      </p:sp>
      <p:pic>
        <p:nvPicPr>
          <p:cNvPr id="256" name="Google Shape;256;gd22f3ec086_2_28"/>
          <p:cNvPicPr preferRelativeResize="0"/>
          <p:nvPr/>
        </p:nvPicPr>
        <p:blipFill>
          <a:blip r:embed="rId6">
            <a:alphaModFix/>
          </a:blip>
          <a:stretch>
            <a:fillRect/>
          </a:stretch>
        </p:blipFill>
        <p:spPr>
          <a:xfrm>
            <a:off x="927350" y="972000"/>
            <a:ext cx="10401751" cy="492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1" name="Google Shape;261;gd22f3ec086_2_45"/>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gd22f3ec086_2_45"/>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gd22f3ec086_2_45"/>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gd22f3ec086_2_45"/>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gd22f3ec086_2_45"/>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gd22f3ec086_2_45"/>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67" name="Google Shape;267;gd22f3ec086_2_45"/>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
        <p:nvSpPr>
          <p:cNvPr id="268" name="Google Shape;268;gd22f3ec086_2_45"/>
          <p:cNvSpPr txBox="1">
            <a:spLocks noGrp="1"/>
          </p:cNvSpPr>
          <p:nvPr>
            <p:ph type="title"/>
          </p:nvPr>
        </p:nvSpPr>
        <p:spPr>
          <a:xfrm>
            <a:off x="207372" y="0"/>
            <a:ext cx="10800300" cy="13674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Clr>
                <a:schemeClr val="dk1"/>
              </a:buClr>
              <a:buSzPts val="1400"/>
              <a:buFont typeface="Arial"/>
              <a:buNone/>
            </a:pPr>
            <a:r>
              <a:rPr lang="en-US" sz="4400"/>
              <a:t>Market Cap Attribution - AVUV</a:t>
            </a:r>
            <a:endParaRPr sz="4400"/>
          </a:p>
          <a:p>
            <a:pPr marL="12700" lvl="0" indent="0" algn="l" rtl="0">
              <a:lnSpc>
                <a:spcPct val="100000"/>
              </a:lnSpc>
              <a:spcBef>
                <a:spcPts val="0"/>
              </a:spcBef>
              <a:spcAft>
                <a:spcPts val="0"/>
              </a:spcAft>
              <a:buSzPts val="1400"/>
              <a:buNone/>
            </a:pPr>
            <a:endParaRPr sz="4400"/>
          </a:p>
        </p:txBody>
      </p:sp>
      <p:pic>
        <p:nvPicPr>
          <p:cNvPr id="269" name="Google Shape;269;gd22f3ec086_2_45"/>
          <p:cNvPicPr preferRelativeResize="0"/>
          <p:nvPr/>
        </p:nvPicPr>
        <p:blipFill>
          <a:blip r:embed="rId6">
            <a:alphaModFix/>
          </a:blip>
          <a:stretch>
            <a:fillRect/>
          </a:stretch>
        </p:blipFill>
        <p:spPr>
          <a:xfrm>
            <a:off x="918175" y="1003675"/>
            <a:ext cx="10374200" cy="501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gd22f3ec086_2_57"/>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gd22f3ec086_2_57"/>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gd22f3ec086_2_57"/>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gd22f3ec086_2_57"/>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gd22f3ec086_2_57"/>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gd22f3ec086_2_57"/>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80" name="Google Shape;280;gd22f3ec086_2_57"/>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
        <p:nvSpPr>
          <p:cNvPr id="281" name="Google Shape;281;gd22f3ec086_2_57"/>
          <p:cNvSpPr txBox="1">
            <a:spLocks noGrp="1"/>
          </p:cNvSpPr>
          <p:nvPr>
            <p:ph type="title"/>
          </p:nvPr>
        </p:nvSpPr>
        <p:spPr>
          <a:xfrm>
            <a:off x="207372" y="0"/>
            <a:ext cx="9965100" cy="13674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Clr>
                <a:schemeClr val="dk1"/>
              </a:buClr>
              <a:buSzPts val="1400"/>
              <a:buFont typeface="Arial"/>
              <a:buNone/>
            </a:pPr>
            <a:r>
              <a:rPr lang="en-US" sz="4400"/>
              <a:t>Sector Attribution - Russell 3000</a:t>
            </a:r>
            <a:endParaRPr sz="4400"/>
          </a:p>
          <a:p>
            <a:pPr marL="12700" lvl="0" indent="0" algn="l" rtl="0">
              <a:lnSpc>
                <a:spcPct val="100000"/>
              </a:lnSpc>
              <a:spcBef>
                <a:spcPts val="0"/>
              </a:spcBef>
              <a:spcAft>
                <a:spcPts val="0"/>
              </a:spcAft>
              <a:buSzPts val="1400"/>
              <a:buNone/>
            </a:pPr>
            <a:endParaRPr sz="4400"/>
          </a:p>
        </p:txBody>
      </p:sp>
      <p:pic>
        <p:nvPicPr>
          <p:cNvPr id="282" name="Google Shape;282;gd22f3ec086_2_57"/>
          <p:cNvPicPr preferRelativeResize="0"/>
          <p:nvPr/>
        </p:nvPicPr>
        <p:blipFill rotWithShape="1">
          <a:blip r:embed="rId6">
            <a:alphaModFix/>
          </a:blip>
          <a:srcRect r="2296"/>
          <a:stretch/>
        </p:blipFill>
        <p:spPr>
          <a:xfrm>
            <a:off x="918175" y="1134200"/>
            <a:ext cx="10172226" cy="459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gd22f3ec086_2_69"/>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gd22f3ec086_2_69"/>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d22f3ec086_2_69"/>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d22f3ec086_2_69"/>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gd22f3ec086_2_69"/>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gd22f3ec086_2_69"/>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93" name="Google Shape;293;gd22f3ec086_2_69"/>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
        <p:nvSpPr>
          <p:cNvPr id="294" name="Google Shape;294;gd22f3ec086_2_69"/>
          <p:cNvSpPr txBox="1">
            <a:spLocks noGrp="1"/>
          </p:cNvSpPr>
          <p:nvPr>
            <p:ph type="title"/>
          </p:nvPr>
        </p:nvSpPr>
        <p:spPr>
          <a:xfrm>
            <a:off x="207372" y="0"/>
            <a:ext cx="10763700" cy="13674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Clr>
                <a:schemeClr val="dk1"/>
              </a:buClr>
              <a:buSzPts val="1400"/>
              <a:buFont typeface="Arial"/>
              <a:buNone/>
            </a:pPr>
            <a:r>
              <a:rPr lang="en-US" sz="4400"/>
              <a:t>Sector Attribution - Russell 2000</a:t>
            </a:r>
            <a:endParaRPr sz="4400"/>
          </a:p>
          <a:p>
            <a:pPr marL="12700" lvl="0" indent="0" algn="l" rtl="0">
              <a:lnSpc>
                <a:spcPct val="100000"/>
              </a:lnSpc>
              <a:spcBef>
                <a:spcPts val="0"/>
              </a:spcBef>
              <a:spcAft>
                <a:spcPts val="0"/>
              </a:spcAft>
              <a:buSzPts val="1400"/>
              <a:buNone/>
            </a:pPr>
            <a:endParaRPr sz="4400"/>
          </a:p>
        </p:txBody>
      </p:sp>
      <p:pic>
        <p:nvPicPr>
          <p:cNvPr id="295" name="Google Shape;295;gd22f3ec086_2_69"/>
          <p:cNvPicPr preferRelativeResize="0"/>
          <p:nvPr/>
        </p:nvPicPr>
        <p:blipFill>
          <a:blip r:embed="rId6">
            <a:alphaModFix/>
          </a:blip>
          <a:stretch>
            <a:fillRect/>
          </a:stretch>
        </p:blipFill>
        <p:spPr>
          <a:xfrm>
            <a:off x="908975" y="970900"/>
            <a:ext cx="10420124" cy="5069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gd22f3ec086_2_81"/>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gd22f3ec086_2_81"/>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gd22f3ec086_2_81"/>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gd22f3ec086_2_81"/>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gd22f3ec086_2_81"/>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gd22f3ec086_2_81"/>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06" name="Google Shape;306;gd22f3ec086_2_81"/>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
        <p:nvSpPr>
          <p:cNvPr id="307" name="Google Shape;307;gd22f3ec086_2_81"/>
          <p:cNvSpPr txBox="1">
            <a:spLocks noGrp="1"/>
          </p:cNvSpPr>
          <p:nvPr>
            <p:ph type="title"/>
          </p:nvPr>
        </p:nvSpPr>
        <p:spPr>
          <a:xfrm>
            <a:off x="207373" y="0"/>
            <a:ext cx="8055300" cy="13674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Clr>
                <a:schemeClr val="dk1"/>
              </a:buClr>
              <a:buSzPts val="1400"/>
              <a:buFont typeface="Arial"/>
              <a:buNone/>
            </a:pPr>
            <a:r>
              <a:rPr lang="en-US" sz="4400"/>
              <a:t>Sector Attribution - AVUV</a:t>
            </a:r>
            <a:endParaRPr sz="4400"/>
          </a:p>
          <a:p>
            <a:pPr marL="12700" lvl="0" indent="0" algn="l" rtl="0">
              <a:lnSpc>
                <a:spcPct val="100000"/>
              </a:lnSpc>
              <a:spcBef>
                <a:spcPts val="0"/>
              </a:spcBef>
              <a:spcAft>
                <a:spcPts val="0"/>
              </a:spcAft>
              <a:buSzPts val="1400"/>
              <a:buNone/>
            </a:pPr>
            <a:endParaRPr sz="4400"/>
          </a:p>
        </p:txBody>
      </p:sp>
      <p:pic>
        <p:nvPicPr>
          <p:cNvPr id="308" name="Google Shape;308;gd22f3ec086_2_81"/>
          <p:cNvPicPr preferRelativeResize="0"/>
          <p:nvPr/>
        </p:nvPicPr>
        <p:blipFill>
          <a:blip r:embed="rId6">
            <a:alphaModFix/>
          </a:blip>
          <a:stretch>
            <a:fillRect/>
          </a:stretch>
        </p:blipFill>
        <p:spPr>
          <a:xfrm>
            <a:off x="890625" y="1032250"/>
            <a:ext cx="10410950" cy="488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Google Shape;313;gd22f3ec086_2_131"/>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gd22f3ec086_2_131"/>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gd22f3ec086_2_131"/>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gd22f3ec086_2_131"/>
          <p:cNvSpPr/>
          <p:nvPr/>
        </p:nvSpPr>
        <p:spPr>
          <a:xfrm>
            <a:off x="316988" y="3472688"/>
            <a:ext cx="114621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gd22f3ec086_2_131"/>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gd22f3ec086_2_131"/>
          <p:cNvSpPr txBox="1">
            <a:spLocks noGrp="1"/>
          </p:cNvSpPr>
          <p:nvPr>
            <p:ph type="title"/>
          </p:nvPr>
        </p:nvSpPr>
        <p:spPr>
          <a:xfrm>
            <a:off x="412800" y="2443100"/>
            <a:ext cx="11462100" cy="936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000"/>
              <a:t>Unusual Security Specific Exceptions</a:t>
            </a:r>
            <a:endParaRPr sz="6000"/>
          </a:p>
        </p:txBody>
      </p:sp>
      <p:sp>
        <p:nvSpPr>
          <p:cNvPr id="319" name="Google Shape;319;gd22f3ec086_2_131"/>
          <p:cNvSpPr txBox="1"/>
          <p:nvPr/>
        </p:nvSpPr>
        <p:spPr>
          <a:xfrm>
            <a:off x="142452" y="6232500"/>
            <a:ext cx="49905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20" name="Google Shape;320;gd22f3ec086_2_131"/>
          <p:cNvSpPr txBox="1"/>
          <p:nvPr/>
        </p:nvSpPr>
        <p:spPr>
          <a:xfrm>
            <a:off x="4596000" y="6239625"/>
            <a:ext cx="3000000" cy="369300"/>
          </a:xfrm>
          <a:prstGeom prst="rect">
            <a:avLst/>
          </a:prstGeom>
          <a:noFill/>
          <a:ln>
            <a:noFill/>
          </a:ln>
        </p:spPr>
        <p:txBody>
          <a:bodyPr spcFirstLastPara="1" wrap="square" lIns="91425" tIns="91425" rIns="91425" bIns="91425" anchor="t" anchorCtr="0">
            <a:spAutoFit/>
          </a:bodyPr>
          <a:lstStyle/>
          <a:p>
            <a:pPr marL="38100" lvl="0" indent="0" algn="ctr"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Google Shape;325;gd22be216ce_0_0"/>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gd22be216ce_0_0"/>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gd22be216ce_0_0"/>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gd22be216ce_0_0"/>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gd22be216ce_0_0"/>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gd22be216ce_0_0"/>
          <p:cNvSpPr txBox="1"/>
          <p:nvPr/>
        </p:nvSpPr>
        <p:spPr>
          <a:xfrm>
            <a:off x="250350" y="1080365"/>
            <a:ext cx="11263500" cy="5483700"/>
          </a:xfrm>
          <a:prstGeom prst="rect">
            <a:avLst/>
          </a:prstGeom>
          <a:noFill/>
          <a:ln>
            <a:noFill/>
          </a:ln>
        </p:spPr>
        <p:txBody>
          <a:bodyPr spcFirstLastPara="1" wrap="square" lIns="0" tIns="60325" rIns="0" bIns="0" anchor="t" anchorCtr="0">
            <a:spAutoFit/>
          </a:bodyPr>
          <a:lstStyle/>
          <a:p>
            <a:pPr marL="457200" marR="5080" lvl="0"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Archegos Capital Management/Viacom</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Held Both VIACA and VIAC</a:t>
            </a:r>
            <a:endParaRPr sz="2800" b="1">
              <a:solidFill>
                <a:schemeClr val="dk1"/>
              </a:solidFill>
              <a:highlight>
                <a:srgbClr val="FFFF00"/>
              </a:highlight>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Sold Off in Droves - Recoup a Fraction of the Losses</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Heavily Affected our Communications Allocations</a:t>
            </a:r>
            <a:endParaRPr sz="2800" b="1">
              <a:solidFill>
                <a:schemeClr val="dk1"/>
              </a:solidFill>
              <a:latin typeface="Calibri"/>
              <a:ea typeface="Calibri"/>
              <a:cs typeface="Calibri"/>
              <a:sym typeface="Calibri"/>
            </a:endParaRPr>
          </a:p>
          <a:p>
            <a:pPr marL="914400" marR="5080" lvl="0" indent="0" algn="l" rtl="0">
              <a:lnSpc>
                <a:spcPct val="150000"/>
              </a:lnSpc>
              <a:spcBef>
                <a:spcPts val="0"/>
              </a:spcBef>
              <a:spcAft>
                <a:spcPts val="0"/>
              </a:spcAft>
              <a:buNone/>
            </a:pPr>
            <a:endParaRPr sz="2800" b="1">
              <a:solidFill>
                <a:schemeClr val="dk1"/>
              </a:solidFill>
              <a:latin typeface="Calibri"/>
              <a:ea typeface="Calibri"/>
              <a:cs typeface="Calibri"/>
              <a:sym typeface="Calibri"/>
            </a:endParaRPr>
          </a:p>
          <a:p>
            <a:pPr marL="457200" marR="5080" lvl="0"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We Decided to Hold</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Results to Date</a:t>
            </a:r>
            <a:endParaRPr sz="2800" b="1">
              <a:solidFill>
                <a:schemeClr val="dk1"/>
              </a:solidFill>
              <a:latin typeface="Calibri"/>
              <a:ea typeface="Calibri"/>
              <a:cs typeface="Calibri"/>
              <a:sym typeface="Calibri"/>
            </a:endParaRPr>
          </a:p>
          <a:p>
            <a:pPr marL="0" marR="5080" lvl="0" indent="0" algn="l" rtl="0">
              <a:lnSpc>
                <a:spcPct val="108214"/>
              </a:lnSpc>
              <a:spcBef>
                <a:spcPts val="0"/>
              </a:spcBef>
              <a:spcAft>
                <a:spcPts val="0"/>
              </a:spcAft>
              <a:buNone/>
            </a:pPr>
            <a:endParaRPr sz="2800" b="1">
              <a:solidFill>
                <a:schemeClr val="dk1"/>
              </a:solidFill>
              <a:latin typeface="Calibri"/>
              <a:ea typeface="Calibri"/>
              <a:cs typeface="Calibri"/>
              <a:sym typeface="Calibri"/>
            </a:endParaRPr>
          </a:p>
          <a:p>
            <a:pPr marL="0" marR="5080" lvl="0" indent="0" algn="l" rtl="0">
              <a:lnSpc>
                <a:spcPct val="108214"/>
              </a:lnSpc>
              <a:spcBef>
                <a:spcPts val="0"/>
              </a:spcBef>
              <a:spcAft>
                <a:spcPts val="0"/>
              </a:spcAft>
              <a:buNone/>
            </a:pPr>
            <a:endParaRPr sz="2800" b="1">
              <a:solidFill>
                <a:schemeClr val="dk1"/>
              </a:solidFill>
              <a:latin typeface="Calibri"/>
              <a:ea typeface="Calibri"/>
              <a:cs typeface="Calibri"/>
              <a:sym typeface="Calibri"/>
            </a:endParaRPr>
          </a:p>
        </p:txBody>
      </p:sp>
      <p:sp>
        <p:nvSpPr>
          <p:cNvPr id="331" name="Google Shape;331;gd22be216ce_0_0"/>
          <p:cNvSpPr txBox="1">
            <a:spLocks noGrp="1"/>
          </p:cNvSpPr>
          <p:nvPr>
            <p:ph type="title"/>
          </p:nvPr>
        </p:nvSpPr>
        <p:spPr>
          <a:xfrm>
            <a:off x="250350" y="38225"/>
            <a:ext cx="117300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Unusual Activity/Security Specific Exceptions</a:t>
            </a:r>
            <a:endParaRPr sz="4400"/>
          </a:p>
        </p:txBody>
      </p:sp>
      <p:sp>
        <p:nvSpPr>
          <p:cNvPr id="332" name="Google Shape;332;gd22be216ce_0_0"/>
          <p:cNvSpPr txBox="1"/>
          <p:nvPr/>
        </p:nvSpPr>
        <p:spPr>
          <a:xfrm>
            <a:off x="142452" y="6232500"/>
            <a:ext cx="46518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33" name="Google Shape;333;gd22be216ce_0_0"/>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2"/>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2"/>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2"/>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2"/>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2"/>
          <p:cNvSpPr txBox="1">
            <a:spLocks noGrp="1"/>
          </p:cNvSpPr>
          <p:nvPr>
            <p:ph type="title"/>
          </p:nvPr>
        </p:nvSpPr>
        <p:spPr>
          <a:xfrm>
            <a:off x="250352" y="38225"/>
            <a:ext cx="55704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MBA SIM Fund Team</a:t>
            </a:r>
            <a:endParaRPr sz="4400"/>
          </a:p>
        </p:txBody>
      </p:sp>
      <p:sp>
        <p:nvSpPr>
          <p:cNvPr id="67" name="Google Shape;67;p2"/>
          <p:cNvSpPr txBox="1"/>
          <p:nvPr/>
        </p:nvSpPr>
        <p:spPr>
          <a:xfrm>
            <a:off x="142451" y="6232500"/>
            <a:ext cx="44313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68" name="Google Shape;68;p2"/>
          <p:cNvSpPr txBox="1"/>
          <p:nvPr/>
        </p:nvSpPr>
        <p:spPr>
          <a:xfrm>
            <a:off x="6019800" y="6387185"/>
            <a:ext cx="153670"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
        <p:nvSpPr>
          <p:cNvPr id="69" name="Google Shape;69;p2"/>
          <p:cNvSpPr txBox="1"/>
          <p:nvPr/>
        </p:nvSpPr>
        <p:spPr>
          <a:xfrm>
            <a:off x="8641459" y="2906360"/>
            <a:ext cx="15489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Aleksey Kim</a:t>
            </a:r>
            <a:endParaRPr sz="1200" b="0" i="0" u="none" strike="noStrike" cap="none">
              <a:solidFill>
                <a:schemeClr val="dk1"/>
              </a:solidFill>
              <a:latin typeface="Arial"/>
              <a:ea typeface="Arial"/>
              <a:cs typeface="Arial"/>
              <a:sym typeface="Arial"/>
            </a:endParaRPr>
          </a:p>
        </p:txBody>
      </p:sp>
      <p:sp>
        <p:nvSpPr>
          <p:cNvPr id="70" name="Google Shape;70;p2"/>
          <p:cNvSpPr txBox="1"/>
          <p:nvPr/>
        </p:nvSpPr>
        <p:spPr>
          <a:xfrm>
            <a:off x="5463436" y="2906352"/>
            <a:ext cx="13233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Festus Olatunde</a:t>
            </a:r>
            <a:endParaRPr sz="1200" b="0" i="0" u="none" strike="noStrike" cap="none">
              <a:solidFill>
                <a:schemeClr val="dk1"/>
              </a:solidFill>
              <a:latin typeface="Arial"/>
              <a:ea typeface="Arial"/>
              <a:cs typeface="Arial"/>
              <a:sym typeface="Arial"/>
            </a:endParaRPr>
          </a:p>
        </p:txBody>
      </p:sp>
      <p:sp>
        <p:nvSpPr>
          <p:cNvPr id="71" name="Google Shape;71;p2"/>
          <p:cNvSpPr txBox="1"/>
          <p:nvPr/>
        </p:nvSpPr>
        <p:spPr>
          <a:xfrm>
            <a:off x="3772999" y="4616450"/>
            <a:ext cx="14973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Makayla Ragnone</a:t>
            </a:r>
            <a:endParaRPr sz="1200" b="0" i="0" u="none" strike="noStrike" cap="none">
              <a:solidFill>
                <a:schemeClr val="dk1"/>
              </a:solidFill>
              <a:latin typeface="Arial"/>
              <a:ea typeface="Arial"/>
              <a:cs typeface="Arial"/>
              <a:sym typeface="Arial"/>
            </a:endParaRPr>
          </a:p>
        </p:txBody>
      </p:sp>
      <p:sp>
        <p:nvSpPr>
          <p:cNvPr id="72" name="Google Shape;72;p2"/>
          <p:cNvSpPr txBox="1"/>
          <p:nvPr/>
        </p:nvSpPr>
        <p:spPr>
          <a:xfrm>
            <a:off x="2041423" y="2906358"/>
            <a:ext cx="16041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Farrukh Solhail</a:t>
            </a:r>
            <a:endParaRPr sz="1200" b="0" i="0" u="none" strike="noStrike" cap="none">
              <a:solidFill>
                <a:schemeClr val="dk1"/>
              </a:solidFill>
              <a:latin typeface="Arial"/>
              <a:ea typeface="Arial"/>
              <a:cs typeface="Arial"/>
              <a:sym typeface="Arial"/>
            </a:endParaRPr>
          </a:p>
        </p:txBody>
      </p:sp>
      <p:sp>
        <p:nvSpPr>
          <p:cNvPr id="73" name="Google Shape;73;p2"/>
          <p:cNvSpPr txBox="1"/>
          <p:nvPr/>
        </p:nvSpPr>
        <p:spPr>
          <a:xfrm>
            <a:off x="7213525" y="4616450"/>
            <a:ext cx="1239600" cy="1974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Abraham Lev</a:t>
            </a:r>
            <a:r>
              <a:rPr lang="en-US" sz="1200" b="1">
                <a:solidFill>
                  <a:schemeClr val="dk1"/>
                </a:solidFill>
              </a:rPr>
              <a:t>y</a:t>
            </a:r>
            <a:endParaRPr sz="1200" b="0" i="0" u="none" strike="noStrike" cap="none">
              <a:solidFill>
                <a:schemeClr val="dk1"/>
              </a:solidFill>
              <a:latin typeface="Arial"/>
              <a:ea typeface="Arial"/>
              <a:cs typeface="Arial"/>
              <a:sym typeface="Arial"/>
            </a:endParaRPr>
          </a:p>
        </p:txBody>
      </p:sp>
      <p:pic>
        <p:nvPicPr>
          <p:cNvPr id="74" name="Google Shape;74;p2"/>
          <p:cNvPicPr preferRelativeResize="0"/>
          <p:nvPr/>
        </p:nvPicPr>
        <p:blipFill rotWithShape="1">
          <a:blip r:embed="rId6">
            <a:alphaModFix/>
          </a:blip>
          <a:srcRect t="1216" b="31219"/>
          <a:stretch/>
        </p:blipFill>
        <p:spPr>
          <a:xfrm>
            <a:off x="8754175" y="1477526"/>
            <a:ext cx="1323325" cy="1340712"/>
          </a:xfrm>
          <a:prstGeom prst="rect">
            <a:avLst/>
          </a:prstGeom>
          <a:noFill/>
          <a:ln>
            <a:noFill/>
          </a:ln>
        </p:spPr>
      </p:pic>
      <p:pic>
        <p:nvPicPr>
          <p:cNvPr id="75" name="Google Shape;75;p2"/>
          <p:cNvPicPr preferRelativeResize="0"/>
          <p:nvPr/>
        </p:nvPicPr>
        <p:blipFill rotWithShape="1">
          <a:blip r:embed="rId7">
            <a:alphaModFix/>
          </a:blip>
          <a:srcRect/>
          <a:stretch/>
        </p:blipFill>
        <p:spPr>
          <a:xfrm>
            <a:off x="5434974" y="1486220"/>
            <a:ext cx="1323325" cy="1323325"/>
          </a:xfrm>
          <a:prstGeom prst="rect">
            <a:avLst/>
          </a:prstGeom>
          <a:noFill/>
          <a:ln>
            <a:noFill/>
          </a:ln>
        </p:spPr>
      </p:pic>
      <p:pic>
        <p:nvPicPr>
          <p:cNvPr id="76" name="Google Shape;76;p2"/>
          <p:cNvPicPr preferRelativeResize="0"/>
          <p:nvPr/>
        </p:nvPicPr>
        <p:blipFill rotWithShape="1">
          <a:blip r:embed="rId8">
            <a:alphaModFix/>
          </a:blip>
          <a:srcRect/>
          <a:stretch/>
        </p:blipFill>
        <p:spPr>
          <a:xfrm>
            <a:off x="3873437" y="3275600"/>
            <a:ext cx="1296425" cy="1296402"/>
          </a:xfrm>
          <a:prstGeom prst="rect">
            <a:avLst/>
          </a:prstGeom>
          <a:noFill/>
          <a:ln>
            <a:noFill/>
          </a:ln>
        </p:spPr>
      </p:pic>
      <p:pic>
        <p:nvPicPr>
          <p:cNvPr id="77" name="Google Shape;77;p2"/>
          <p:cNvPicPr preferRelativeResize="0"/>
          <p:nvPr/>
        </p:nvPicPr>
        <p:blipFill rotWithShape="1">
          <a:blip r:embed="rId9">
            <a:alphaModFix/>
          </a:blip>
          <a:srcRect/>
          <a:stretch/>
        </p:blipFill>
        <p:spPr>
          <a:xfrm>
            <a:off x="7133788" y="3275600"/>
            <a:ext cx="1399063" cy="1296402"/>
          </a:xfrm>
          <a:prstGeom prst="rect">
            <a:avLst/>
          </a:prstGeom>
          <a:noFill/>
          <a:ln>
            <a:noFill/>
          </a:ln>
        </p:spPr>
      </p:pic>
      <p:pic>
        <p:nvPicPr>
          <p:cNvPr id="78" name="Google Shape;78;p2"/>
          <p:cNvPicPr preferRelativeResize="0"/>
          <p:nvPr/>
        </p:nvPicPr>
        <p:blipFill rotWithShape="1">
          <a:blip r:embed="rId10">
            <a:alphaModFix/>
          </a:blip>
          <a:srcRect/>
          <a:stretch/>
        </p:blipFill>
        <p:spPr>
          <a:xfrm>
            <a:off x="2093395" y="1545746"/>
            <a:ext cx="1426717" cy="13605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37"/>
        <p:cNvGrpSpPr/>
        <p:nvPr/>
      </p:nvGrpSpPr>
      <p:grpSpPr>
        <a:xfrm>
          <a:off x="0" y="0"/>
          <a:ext cx="0" cy="0"/>
          <a:chOff x="0" y="0"/>
          <a:chExt cx="0" cy="0"/>
        </a:xfrm>
      </p:grpSpPr>
      <p:sp>
        <p:nvSpPr>
          <p:cNvPr id="338" name="Google Shape;338;gd22f3ec086_2_141"/>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gd22f3ec086_2_141"/>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gd22f3ec086_2_141"/>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gd22f3ec086_2_141"/>
          <p:cNvSpPr/>
          <p:nvPr/>
        </p:nvSpPr>
        <p:spPr>
          <a:xfrm>
            <a:off x="316988" y="3472688"/>
            <a:ext cx="114621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gd22f3ec086_2_141"/>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gd22f3ec086_2_141"/>
          <p:cNvSpPr txBox="1">
            <a:spLocks noGrp="1"/>
          </p:cNvSpPr>
          <p:nvPr>
            <p:ph type="title"/>
          </p:nvPr>
        </p:nvSpPr>
        <p:spPr>
          <a:xfrm>
            <a:off x="412800" y="2443100"/>
            <a:ext cx="11462100" cy="936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000"/>
              <a:t>Key Takeaways</a:t>
            </a:r>
            <a:endParaRPr sz="6000"/>
          </a:p>
        </p:txBody>
      </p:sp>
      <p:sp>
        <p:nvSpPr>
          <p:cNvPr id="344" name="Google Shape;344;gd22f3ec086_2_141"/>
          <p:cNvSpPr txBox="1"/>
          <p:nvPr/>
        </p:nvSpPr>
        <p:spPr>
          <a:xfrm>
            <a:off x="142452" y="6232500"/>
            <a:ext cx="49905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45" name="Google Shape;345;gd22f3ec086_2_141"/>
          <p:cNvSpPr txBox="1"/>
          <p:nvPr/>
        </p:nvSpPr>
        <p:spPr>
          <a:xfrm>
            <a:off x="4548050" y="6239625"/>
            <a:ext cx="3000000" cy="369300"/>
          </a:xfrm>
          <a:prstGeom prst="rect">
            <a:avLst/>
          </a:prstGeom>
          <a:noFill/>
          <a:ln>
            <a:noFill/>
          </a:ln>
        </p:spPr>
        <p:txBody>
          <a:bodyPr spcFirstLastPara="1" wrap="square" lIns="91425" tIns="91425" rIns="91425" bIns="91425" anchor="t" anchorCtr="0">
            <a:spAutoFit/>
          </a:bodyPr>
          <a:lstStyle/>
          <a:p>
            <a:pPr marL="38100" lvl="0" indent="0" algn="ctr"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49"/>
        <p:cNvGrpSpPr/>
        <p:nvPr/>
      </p:nvGrpSpPr>
      <p:grpSpPr>
        <a:xfrm>
          <a:off x="0" y="0"/>
          <a:ext cx="0" cy="0"/>
          <a:chOff x="0" y="0"/>
          <a:chExt cx="0" cy="0"/>
        </a:xfrm>
      </p:grpSpPr>
      <p:sp>
        <p:nvSpPr>
          <p:cNvPr id="350" name="Google Shape;350;gd22f3ec086_2_93"/>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d22f3ec086_2_93"/>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d22f3ec086_2_93"/>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gd22f3ec086_2_93"/>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gd22f3ec086_2_93"/>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d22f3ec086_2_93"/>
          <p:cNvSpPr txBox="1"/>
          <p:nvPr/>
        </p:nvSpPr>
        <p:spPr>
          <a:xfrm>
            <a:off x="142452" y="6232500"/>
            <a:ext cx="45693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56" name="Google Shape;356;gd22f3ec086_2_93"/>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
        <p:nvSpPr>
          <p:cNvPr id="357" name="Google Shape;357;gd22f3ec086_2_93"/>
          <p:cNvSpPr txBox="1">
            <a:spLocks noGrp="1"/>
          </p:cNvSpPr>
          <p:nvPr>
            <p:ph type="title"/>
          </p:nvPr>
        </p:nvSpPr>
        <p:spPr>
          <a:xfrm>
            <a:off x="207378" y="0"/>
            <a:ext cx="5264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Key Takeaways</a:t>
            </a:r>
            <a:endParaRPr sz="4400"/>
          </a:p>
        </p:txBody>
      </p:sp>
      <p:sp>
        <p:nvSpPr>
          <p:cNvPr id="358" name="Google Shape;358;gd22f3ec086_2_93"/>
          <p:cNvSpPr txBox="1"/>
          <p:nvPr/>
        </p:nvSpPr>
        <p:spPr>
          <a:xfrm>
            <a:off x="82625" y="970900"/>
            <a:ext cx="9245100" cy="4340700"/>
          </a:xfrm>
          <a:prstGeom prst="rect">
            <a:avLst/>
          </a:prstGeom>
          <a:noFill/>
          <a:ln>
            <a:noFill/>
          </a:ln>
        </p:spPr>
        <p:txBody>
          <a:bodyPr spcFirstLastPara="1" wrap="square" lIns="91425" tIns="91425" rIns="91425" bIns="91425" anchor="t" anchorCtr="0">
            <a:spAutoFit/>
          </a:bodyPr>
          <a:lstStyle/>
          <a:p>
            <a:pPr marL="457200" lvl="0" indent="-419100" algn="l" rtl="0">
              <a:lnSpc>
                <a:spcPct val="200000"/>
              </a:lnSpc>
              <a:spcBef>
                <a:spcPts val="0"/>
              </a:spcBef>
              <a:spcAft>
                <a:spcPts val="0"/>
              </a:spcAft>
              <a:buClr>
                <a:schemeClr val="dk1"/>
              </a:buClr>
              <a:buSzPts val="3000"/>
              <a:buChar char="●"/>
            </a:pPr>
            <a:r>
              <a:rPr lang="en-US" sz="3000" b="1">
                <a:solidFill>
                  <a:schemeClr val="dk1"/>
                </a:solidFill>
                <a:latin typeface="Calibri"/>
                <a:ea typeface="Calibri"/>
                <a:cs typeface="Calibri"/>
                <a:sym typeface="Calibri"/>
              </a:rPr>
              <a:t>Investment Management Process</a:t>
            </a:r>
            <a:endParaRPr sz="3000" b="1">
              <a:solidFill>
                <a:schemeClr val="dk1"/>
              </a:solidFill>
              <a:latin typeface="Calibri"/>
              <a:ea typeface="Calibri"/>
              <a:cs typeface="Calibri"/>
              <a:sym typeface="Calibri"/>
            </a:endParaRPr>
          </a:p>
          <a:p>
            <a:pPr marL="457200" lvl="0" indent="-419100" algn="l" rtl="0">
              <a:lnSpc>
                <a:spcPct val="200000"/>
              </a:lnSpc>
              <a:spcBef>
                <a:spcPts val="0"/>
              </a:spcBef>
              <a:spcAft>
                <a:spcPts val="0"/>
              </a:spcAft>
              <a:buClr>
                <a:schemeClr val="dk1"/>
              </a:buClr>
              <a:buSzPts val="3000"/>
              <a:buChar char="●"/>
            </a:pPr>
            <a:r>
              <a:rPr lang="en-US" sz="3000" b="1">
                <a:solidFill>
                  <a:schemeClr val="dk1"/>
                </a:solidFill>
                <a:latin typeface="Calibri"/>
                <a:ea typeface="Calibri"/>
                <a:cs typeface="Calibri"/>
                <a:sym typeface="Calibri"/>
              </a:rPr>
              <a:t>Tested Out the Investment Hypothesis</a:t>
            </a:r>
            <a:endParaRPr sz="3000" b="1">
              <a:solidFill>
                <a:schemeClr val="dk1"/>
              </a:solidFill>
              <a:latin typeface="Calibri"/>
              <a:ea typeface="Calibri"/>
              <a:cs typeface="Calibri"/>
              <a:sym typeface="Calibri"/>
            </a:endParaRPr>
          </a:p>
          <a:p>
            <a:pPr marL="457200" lvl="0" indent="-419100" algn="l" rtl="0">
              <a:lnSpc>
                <a:spcPct val="200000"/>
              </a:lnSpc>
              <a:spcBef>
                <a:spcPts val="0"/>
              </a:spcBef>
              <a:spcAft>
                <a:spcPts val="0"/>
              </a:spcAft>
              <a:buClr>
                <a:schemeClr val="dk1"/>
              </a:buClr>
              <a:buSzPts val="3000"/>
              <a:buChar char="●"/>
            </a:pPr>
            <a:r>
              <a:rPr lang="en-US" sz="3000" b="1">
                <a:solidFill>
                  <a:schemeClr val="dk1"/>
                </a:solidFill>
                <a:latin typeface="Calibri"/>
                <a:ea typeface="Calibri"/>
                <a:cs typeface="Calibri"/>
                <a:sym typeface="Calibri"/>
              </a:rPr>
              <a:t>Implementation of Investment Model </a:t>
            </a:r>
            <a:endParaRPr sz="3000" b="1">
              <a:solidFill>
                <a:schemeClr val="dk1"/>
              </a:solidFill>
              <a:latin typeface="Calibri"/>
              <a:ea typeface="Calibri"/>
              <a:cs typeface="Calibri"/>
              <a:sym typeface="Calibri"/>
            </a:endParaRPr>
          </a:p>
          <a:p>
            <a:pPr marL="457200" lvl="0" indent="-419100" algn="l" rtl="0">
              <a:lnSpc>
                <a:spcPct val="200000"/>
              </a:lnSpc>
              <a:spcBef>
                <a:spcPts val="0"/>
              </a:spcBef>
              <a:spcAft>
                <a:spcPts val="0"/>
              </a:spcAft>
              <a:buClr>
                <a:schemeClr val="dk1"/>
              </a:buClr>
              <a:buSzPts val="3000"/>
              <a:buChar char="●"/>
            </a:pPr>
            <a:r>
              <a:rPr lang="en-US" sz="3000" b="1">
                <a:solidFill>
                  <a:schemeClr val="dk1"/>
                </a:solidFill>
                <a:latin typeface="Calibri"/>
                <a:ea typeface="Calibri"/>
                <a:cs typeface="Calibri"/>
                <a:sym typeface="Calibri"/>
              </a:rPr>
              <a:t>Understanding of Limitations</a:t>
            </a:r>
            <a:endParaRPr sz="3000" b="1">
              <a:solidFill>
                <a:schemeClr val="dk1"/>
              </a:solidFill>
              <a:latin typeface="Calibri"/>
              <a:ea typeface="Calibri"/>
              <a:cs typeface="Calibri"/>
              <a:sym typeface="Calibri"/>
            </a:endParaRPr>
          </a:p>
          <a:p>
            <a:pPr marL="457200" lvl="0" indent="-419100" algn="l" rtl="0">
              <a:lnSpc>
                <a:spcPct val="200000"/>
              </a:lnSpc>
              <a:spcBef>
                <a:spcPts val="0"/>
              </a:spcBef>
              <a:spcAft>
                <a:spcPts val="0"/>
              </a:spcAft>
              <a:buClr>
                <a:schemeClr val="dk1"/>
              </a:buClr>
              <a:buSzPts val="3000"/>
              <a:buChar char="●"/>
            </a:pPr>
            <a:r>
              <a:rPr lang="en-US" sz="3000" b="1">
                <a:solidFill>
                  <a:schemeClr val="dk1"/>
                </a:solidFill>
                <a:latin typeface="Calibri"/>
                <a:ea typeface="Calibri"/>
                <a:cs typeface="Calibri"/>
                <a:sym typeface="Calibri"/>
              </a:rPr>
              <a:t>Address Challenges in Investment Management</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gae983953a2_0_0"/>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gae983953a2_0_0"/>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gae983953a2_0_0"/>
          <p:cNvSpPr txBox="1"/>
          <p:nvPr/>
        </p:nvSpPr>
        <p:spPr>
          <a:xfrm>
            <a:off x="142451" y="6175350"/>
            <a:ext cx="4524900" cy="299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FFFFFF"/>
                </a:solidFill>
                <a:latin typeface="Calibri"/>
                <a:ea typeface="Calibri"/>
                <a:cs typeface="Calibri"/>
                <a:sym typeface="Calibri"/>
              </a:rPr>
              <a:t>MBA Student Investment Management Fund</a:t>
            </a:r>
            <a:endParaRPr sz="1800" b="0" i="0" u="none" strike="noStrike" cap="none">
              <a:solidFill>
                <a:schemeClr val="dk1"/>
              </a:solidFill>
              <a:latin typeface="Calibri"/>
              <a:ea typeface="Calibri"/>
              <a:cs typeface="Calibri"/>
              <a:sym typeface="Calibri"/>
            </a:endParaRPr>
          </a:p>
        </p:txBody>
      </p:sp>
      <p:sp>
        <p:nvSpPr>
          <p:cNvPr id="366" name="Google Shape;366;gae983953a2_0_0"/>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gae983953a2_0_0"/>
          <p:cNvSpPr/>
          <p:nvPr/>
        </p:nvSpPr>
        <p:spPr>
          <a:xfrm>
            <a:off x="316988" y="3472688"/>
            <a:ext cx="114621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gae983953a2_0_0"/>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gae983953a2_0_0"/>
          <p:cNvSpPr txBox="1">
            <a:spLocks noGrp="1"/>
          </p:cNvSpPr>
          <p:nvPr>
            <p:ph type="title"/>
          </p:nvPr>
        </p:nvSpPr>
        <p:spPr>
          <a:xfrm>
            <a:off x="465725" y="2774596"/>
            <a:ext cx="9923700" cy="5748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SzPts val="1400"/>
              <a:buNone/>
            </a:pPr>
            <a:r>
              <a:rPr lang="en-US" sz="3600"/>
              <a:t>Thank You!</a:t>
            </a:r>
            <a:endParaRPr sz="3600"/>
          </a:p>
        </p:txBody>
      </p:sp>
      <p:sp>
        <p:nvSpPr>
          <p:cNvPr id="370" name="Google Shape;370;gae983953a2_0_0"/>
          <p:cNvSpPr txBox="1"/>
          <p:nvPr/>
        </p:nvSpPr>
        <p:spPr>
          <a:xfrm>
            <a:off x="142443" y="6503389"/>
            <a:ext cx="2913840" cy="250249"/>
          </a:xfrm>
          <a:prstGeom prst="rect">
            <a:avLst/>
          </a:prstGeom>
          <a:noFill/>
          <a:ln>
            <a:noFill/>
          </a:ln>
        </p:spPr>
        <p:txBody>
          <a:bodyPr spcFirstLastPara="1" wrap="square" lIns="0" tIns="0" rIns="0" bIns="0" anchor="t" anchorCtr="0">
            <a:noAutofit/>
          </a:bodyPr>
          <a:lstStyle/>
          <a:p>
            <a:pPr marL="12700" marR="0" lvl="0" indent="0" algn="l" rtl="0">
              <a:lnSpc>
                <a:spcPct val="100875"/>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71" name="Google Shape;371;gae983953a2_0_0"/>
          <p:cNvSpPr txBox="1"/>
          <p:nvPr/>
        </p:nvSpPr>
        <p:spPr>
          <a:xfrm>
            <a:off x="3168000" y="3670150"/>
            <a:ext cx="4413300" cy="492300"/>
          </a:xfrm>
          <a:prstGeom prst="rect">
            <a:avLst/>
          </a:prstGeom>
          <a:noFill/>
          <a:ln>
            <a:noFill/>
          </a:ln>
        </p:spPr>
        <p:txBody>
          <a:bodyPr spcFirstLastPara="1" wrap="square" lIns="0" tIns="12050" rIns="0" bIns="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Questions?</a:t>
            </a:r>
            <a:endParaRPr sz="2500" b="0" i="0" u="none" strike="noStrike" cap="none">
              <a:solidFill>
                <a:schemeClr val="dk1"/>
              </a:solidFill>
              <a:latin typeface="Calibri"/>
              <a:ea typeface="Calibri"/>
              <a:cs typeface="Calibri"/>
              <a:sym typeface="Calibri"/>
            </a:endParaRPr>
          </a:p>
          <a:p>
            <a:pPr marL="0" marR="0" lvl="0" indent="0" algn="ctr" rtl="0">
              <a:lnSpc>
                <a:spcPct val="100000"/>
              </a:lnSpc>
              <a:spcBef>
                <a:spcPts val="30"/>
              </a:spcBef>
              <a:spcAft>
                <a:spcPts val="0"/>
              </a:spcAft>
              <a:buClr>
                <a:srgbClr val="000000"/>
              </a:buClr>
              <a:buSzPts val="1850"/>
              <a:buFont typeface="Arial"/>
              <a:buNone/>
            </a:pPr>
            <a:endParaRPr sz="1850" b="0" i="0" u="none" strike="noStrike" cap="none">
              <a:solidFill>
                <a:schemeClr val="dk1"/>
              </a:solidFill>
              <a:latin typeface="Calibri"/>
              <a:ea typeface="Calibri"/>
              <a:cs typeface="Calibri"/>
              <a:sym typeface="Calibri"/>
            </a:endParaRPr>
          </a:p>
          <a:p>
            <a:pPr marL="1270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72" name="Google Shape;372;gae983953a2_0_0"/>
          <p:cNvSpPr txBox="1"/>
          <p:nvPr/>
        </p:nvSpPr>
        <p:spPr>
          <a:xfrm>
            <a:off x="4596000" y="6239625"/>
            <a:ext cx="3000000" cy="369300"/>
          </a:xfrm>
          <a:prstGeom prst="rect">
            <a:avLst/>
          </a:prstGeom>
          <a:noFill/>
          <a:ln>
            <a:noFill/>
          </a:ln>
        </p:spPr>
        <p:txBody>
          <a:bodyPr spcFirstLastPara="1" wrap="square" lIns="91425" tIns="91425" rIns="91425" bIns="91425" anchor="t" anchorCtr="0">
            <a:spAutoFit/>
          </a:bodyPr>
          <a:lstStyle/>
          <a:p>
            <a:pPr marL="38100" lvl="0" indent="0" algn="ctr"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76"/>
        <p:cNvGrpSpPr/>
        <p:nvPr/>
      </p:nvGrpSpPr>
      <p:grpSpPr>
        <a:xfrm>
          <a:off x="0" y="0"/>
          <a:ext cx="0" cy="0"/>
          <a:chOff x="0" y="0"/>
          <a:chExt cx="0" cy="0"/>
        </a:xfrm>
      </p:grpSpPr>
      <p:sp>
        <p:nvSpPr>
          <p:cNvPr id="377" name="Google Shape;377;gd0556c9d03_0_0"/>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gd0556c9d03_0_0"/>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gd0556c9d03_0_0"/>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gd0556c9d03_0_0"/>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gd0556c9d03_0_0"/>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gd0556c9d03_0_0"/>
          <p:cNvSpPr txBox="1"/>
          <p:nvPr/>
        </p:nvSpPr>
        <p:spPr>
          <a:xfrm>
            <a:off x="250350" y="1080365"/>
            <a:ext cx="11263500" cy="3724200"/>
          </a:xfrm>
          <a:prstGeom prst="rect">
            <a:avLst/>
          </a:prstGeom>
          <a:noFill/>
          <a:ln>
            <a:noFill/>
          </a:ln>
        </p:spPr>
        <p:txBody>
          <a:bodyPr spcFirstLastPara="1" wrap="square" lIns="0" tIns="60325" rIns="0" bIns="0" anchor="t" anchorCtr="0">
            <a:spAutoFit/>
          </a:bodyPr>
          <a:lstStyle/>
          <a:p>
            <a:pPr marL="457200" marR="5080" lvl="0"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Viacom</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Oversight</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Prices now VIACA ($46.04) and VIAC ($41.11)</a:t>
            </a:r>
            <a:endParaRPr sz="2800" b="1">
              <a:solidFill>
                <a:schemeClr val="dk1"/>
              </a:solidFill>
              <a:highlight>
                <a:srgbClr val="FFFF00"/>
              </a:highlight>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VIACA (Class A Shares)-Voting Shares</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VIAC (Class B Shares)-Nonvoting Shares</a:t>
            </a:r>
            <a:endParaRPr sz="2800" b="1">
              <a:solidFill>
                <a:schemeClr val="dk1"/>
              </a:solidFill>
              <a:latin typeface="Calibri"/>
              <a:ea typeface="Calibri"/>
              <a:cs typeface="Calibri"/>
              <a:sym typeface="Calibri"/>
            </a:endParaRPr>
          </a:p>
          <a:p>
            <a:pPr marL="914400" marR="5080" lvl="1" indent="-406400" algn="l" rtl="0">
              <a:lnSpc>
                <a:spcPct val="150000"/>
              </a:lnSpc>
              <a:spcBef>
                <a:spcPts val="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Holding both doubled our company specific exposure</a:t>
            </a:r>
            <a:endParaRPr sz="2800" b="1">
              <a:solidFill>
                <a:schemeClr val="dk1"/>
              </a:solidFill>
              <a:latin typeface="Calibri"/>
              <a:ea typeface="Calibri"/>
              <a:cs typeface="Calibri"/>
              <a:sym typeface="Calibri"/>
            </a:endParaRPr>
          </a:p>
        </p:txBody>
      </p:sp>
      <p:sp>
        <p:nvSpPr>
          <p:cNvPr id="383" name="Google Shape;383;gd0556c9d03_0_0"/>
          <p:cNvSpPr txBox="1">
            <a:spLocks noGrp="1"/>
          </p:cNvSpPr>
          <p:nvPr>
            <p:ph type="title"/>
          </p:nvPr>
        </p:nvSpPr>
        <p:spPr>
          <a:xfrm>
            <a:off x="250350" y="38225"/>
            <a:ext cx="117300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Unusual Activity/Security Specific Exceptions</a:t>
            </a:r>
            <a:endParaRPr sz="4400"/>
          </a:p>
        </p:txBody>
      </p:sp>
      <p:sp>
        <p:nvSpPr>
          <p:cNvPr id="384" name="Google Shape;384;gd0556c9d03_0_0"/>
          <p:cNvSpPr txBox="1"/>
          <p:nvPr/>
        </p:nvSpPr>
        <p:spPr>
          <a:xfrm>
            <a:off x="142452" y="6232500"/>
            <a:ext cx="46518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385" name="Google Shape;385;gd0556c9d03_0_0"/>
          <p:cNvSpPr txBox="1"/>
          <p:nvPr/>
        </p:nvSpPr>
        <p:spPr>
          <a:xfrm>
            <a:off x="5980176" y="6387185"/>
            <a:ext cx="231900" cy="184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89"/>
        <p:cNvGrpSpPr/>
        <p:nvPr/>
      </p:nvGrpSpPr>
      <p:grpSpPr>
        <a:xfrm>
          <a:off x="0" y="0"/>
          <a:ext cx="0" cy="0"/>
          <a:chOff x="0" y="0"/>
          <a:chExt cx="0" cy="0"/>
        </a:xfrm>
      </p:grpSpPr>
      <p:sp>
        <p:nvSpPr>
          <p:cNvPr id="390" name="Google Shape;390;gcc2e9b4c1a_0_0"/>
          <p:cNvSpPr txBox="1">
            <a:spLocks noGrp="1"/>
          </p:cNvSpPr>
          <p:nvPr>
            <p:ph type="title"/>
          </p:nvPr>
        </p:nvSpPr>
        <p:spPr>
          <a:xfrm>
            <a:off x="131174" y="0"/>
            <a:ext cx="68379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Performance &amp; Attribution</a:t>
            </a:r>
            <a:endParaRPr sz="4400"/>
          </a:p>
        </p:txBody>
      </p:sp>
      <p:pic>
        <p:nvPicPr>
          <p:cNvPr id="391" name="Google Shape;391;gcc2e9b4c1a_0_0"/>
          <p:cNvPicPr preferRelativeResize="0"/>
          <p:nvPr/>
        </p:nvPicPr>
        <p:blipFill>
          <a:blip r:embed="rId3">
            <a:alphaModFix/>
          </a:blip>
          <a:stretch>
            <a:fillRect/>
          </a:stretch>
        </p:blipFill>
        <p:spPr>
          <a:xfrm>
            <a:off x="563850" y="914300"/>
            <a:ext cx="9234200" cy="4364375"/>
          </a:xfrm>
          <a:prstGeom prst="rect">
            <a:avLst/>
          </a:prstGeom>
          <a:noFill/>
          <a:ln>
            <a:noFill/>
          </a:ln>
        </p:spPr>
      </p:pic>
      <p:cxnSp>
        <p:nvCxnSpPr>
          <p:cNvPr id="392" name="Google Shape;392;gcc2e9b4c1a_0_0"/>
          <p:cNvCxnSpPr/>
          <p:nvPr/>
        </p:nvCxnSpPr>
        <p:spPr>
          <a:xfrm flipH="1">
            <a:off x="8169425" y="1250950"/>
            <a:ext cx="1885800" cy="362100"/>
          </a:xfrm>
          <a:prstGeom prst="straightConnector1">
            <a:avLst/>
          </a:prstGeom>
          <a:noFill/>
          <a:ln w="19050" cap="flat" cmpd="sng">
            <a:solidFill>
              <a:srgbClr val="FF0000"/>
            </a:solidFill>
            <a:prstDash val="solid"/>
            <a:round/>
            <a:headEnd type="none" w="med" len="med"/>
            <a:tailEnd type="triangle" w="med" len="med"/>
          </a:ln>
        </p:spPr>
      </p:cxnSp>
      <p:sp>
        <p:nvSpPr>
          <p:cNvPr id="393" name="Google Shape;393;gcc2e9b4c1a_0_0"/>
          <p:cNvSpPr txBox="1"/>
          <p:nvPr/>
        </p:nvSpPr>
        <p:spPr>
          <a:xfrm>
            <a:off x="11236325" y="1089025"/>
            <a:ext cx="955800" cy="27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94" name="Google Shape;394;gcc2e9b4c1a_0_0"/>
          <p:cNvSpPr txBox="1"/>
          <p:nvPr/>
        </p:nvSpPr>
        <p:spPr>
          <a:xfrm>
            <a:off x="10140950" y="1089025"/>
            <a:ext cx="20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Seed Date: 12/9/2020</a:t>
            </a:r>
            <a:endParaRPr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98"/>
        <p:cNvGrpSpPr/>
        <p:nvPr/>
      </p:nvGrpSpPr>
      <p:grpSpPr>
        <a:xfrm>
          <a:off x="0" y="0"/>
          <a:ext cx="0" cy="0"/>
          <a:chOff x="0" y="0"/>
          <a:chExt cx="0" cy="0"/>
        </a:xfrm>
      </p:grpSpPr>
      <p:sp>
        <p:nvSpPr>
          <p:cNvPr id="399" name="Google Shape;399;gd0fd4ba375_0_29"/>
          <p:cNvSpPr txBox="1">
            <a:spLocks noGrp="1"/>
          </p:cNvSpPr>
          <p:nvPr>
            <p:ph type="title"/>
          </p:nvPr>
        </p:nvSpPr>
        <p:spPr>
          <a:xfrm>
            <a:off x="131174" y="0"/>
            <a:ext cx="68379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Attribution</a:t>
            </a:r>
            <a:endParaRPr sz="4400"/>
          </a:p>
        </p:txBody>
      </p:sp>
      <p:pic>
        <p:nvPicPr>
          <p:cNvPr id="400" name="Google Shape;400;gd0fd4ba375_0_29" title="Chart"/>
          <p:cNvPicPr preferRelativeResize="0"/>
          <p:nvPr/>
        </p:nvPicPr>
        <p:blipFill>
          <a:blip r:embed="rId3">
            <a:alphaModFix/>
          </a:blip>
          <a:stretch>
            <a:fillRect/>
          </a:stretch>
        </p:blipFill>
        <p:spPr>
          <a:xfrm>
            <a:off x="152400" y="842400"/>
            <a:ext cx="11887201" cy="49220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sp>
        <p:nvSpPr>
          <p:cNvPr id="405" name="Google Shape;405;gd0fd4ba375_0_97"/>
          <p:cNvSpPr txBox="1"/>
          <p:nvPr/>
        </p:nvSpPr>
        <p:spPr>
          <a:xfrm>
            <a:off x="402750" y="1555975"/>
            <a:ext cx="2166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6" name="Google Shape;406;gd0fd4ba375_0_97"/>
          <p:cNvSpPr txBox="1"/>
          <p:nvPr/>
        </p:nvSpPr>
        <p:spPr>
          <a:xfrm>
            <a:off x="1787525" y="1622425"/>
            <a:ext cx="2000100" cy="24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07" name="Google Shape;407;gd0fd4ba375_0_97"/>
          <p:cNvSpPr txBox="1">
            <a:spLocks noGrp="1"/>
          </p:cNvSpPr>
          <p:nvPr>
            <p:ph type="title"/>
          </p:nvPr>
        </p:nvSpPr>
        <p:spPr>
          <a:xfrm>
            <a:off x="250352" y="38225"/>
            <a:ext cx="8316900" cy="6900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1400"/>
              <a:buNone/>
            </a:pPr>
            <a:r>
              <a:rPr lang="en-US" sz="4400"/>
              <a:t>Performance - Russell 3000</a:t>
            </a:r>
            <a:endParaRPr sz="4400"/>
          </a:p>
        </p:txBody>
      </p:sp>
      <p:pic>
        <p:nvPicPr>
          <p:cNvPr id="408" name="Google Shape;408;gd0fd4ba375_0_97"/>
          <p:cNvPicPr preferRelativeResize="0"/>
          <p:nvPr/>
        </p:nvPicPr>
        <p:blipFill>
          <a:blip r:embed="rId3">
            <a:alphaModFix/>
          </a:blip>
          <a:stretch>
            <a:fillRect/>
          </a:stretch>
        </p:blipFill>
        <p:spPr>
          <a:xfrm>
            <a:off x="271825" y="1076325"/>
            <a:ext cx="11485224" cy="3603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12"/>
        <p:cNvGrpSpPr/>
        <p:nvPr/>
      </p:nvGrpSpPr>
      <p:grpSpPr>
        <a:xfrm>
          <a:off x="0" y="0"/>
          <a:ext cx="0" cy="0"/>
          <a:chOff x="0" y="0"/>
          <a:chExt cx="0" cy="0"/>
        </a:xfrm>
      </p:grpSpPr>
      <p:sp>
        <p:nvSpPr>
          <p:cNvPr id="413" name="Google Shape;413;gd0fd4ba375_0_10"/>
          <p:cNvSpPr txBox="1"/>
          <p:nvPr/>
        </p:nvSpPr>
        <p:spPr>
          <a:xfrm>
            <a:off x="402750" y="1555975"/>
            <a:ext cx="2166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4" name="Google Shape;414;gd0fd4ba375_0_10"/>
          <p:cNvSpPr txBox="1"/>
          <p:nvPr/>
        </p:nvSpPr>
        <p:spPr>
          <a:xfrm>
            <a:off x="1787525" y="1622425"/>
            <a:ext cx="2000100" cy="24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15" name="Google Shape;415;gd0fd4ba375_0_10"/>
          <p:cNvSpPr txBox="1">
            <a:spLocks noGrp="1"/>
          </p:cNvSpPr>
          <p:nvPr>
            <p:ph type="title"/>
          </p:nvPr>
        </p:nvSpPr>
        <p:spPr>
          <a:xfrm>
            <a:off x="250352" y="38225"/>
            <a:ext cx="8316900" cy="6900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1400"/>
              <a:buNone/>
            </a:pPr>
            <a:r>
              <a:rPr lang="en-US" sz="4400"/>
              <a:t>Performance - Russell 2000</a:t>
            </a:r>
            <a:endParaRPr sz="4400"/>
          </a:p>
        </p:txBody>
      </p:sp>
      <p:pic>
        <p:nvPicPr>
          <p:cNvPr id="416" name="Google Shape;416;gd0fd4ba375_0_10"/>
          <p:cNvPicPr preferRelativeResize="0"/>
          <p:nvPr/>
        </p:nvPicPr>
        <p:blipFill>
          <a:blip r:embed="rId3">
            <a:alphaModFix/>
          </a:blip>
          <a:stretch>
            <a:fillRect/>
          </a:stretch>
        </p:blipFill>
        <p:spPr>
          <a:xfrm>
            <a:off x="114300" y="956050"/>
            <a:ext cx="11581998" cy="3615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20"/>
        <p:cNvGrpSpPr/>
        <p:nvPr/>
      </p:nvGrpSpPr>
      <p:grpSpPr>
        <a:xfrm>
          <a:off x="0" y="0"/>
          <a:ext cx="0" cy="0"/>
          <a:chOff x="0" y="0"/>
          <a:chExt cx="0" cy="0"/>
        </a:xfrm>
      </p:grpSpPr>
      <p:sp>
        <p:nvSpPr>
          <p:cNvPr id="421" name="Google Shape;421;gd0fd4ba375_0_121"/>
          <p:cNvSpPr txBox="1"/>
          <p:nvPr/>
        </p:nvSpPr>
        <p:spPr>
          <a:xfrm>
            <a:off x="402750" y="1555975"/>
            <a:ext cx="2166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22" name="Google Shape;422;gd0fd4ba375_0_121"/>
          <p:cNvSpPr txBox="1"/>
          <p:nvPr/>
        </p:nvSpPr>
        <p:spPr>
          <a:xfrm>
            <a:off x="1787525" y="1622425"/>
            <a:ext cx="2000100" cy="24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23" name="Google Shape;423;gd0fd4ba375_0_121"/>
          <p:cNvSpPr txBox="1">
            <a:spLocks noGrp="1"/>
          </p:cNvSpPr>
          <p:nvPr>
            <p:ph type="title"/>
          </p:nvPr>
        </p:nvSpPr>
        <p:spPr>
          <a:xfrm>
            <a:off x="250352" y="38225"/>
            <a:ext cx="8316900" cy="6900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1400"/>
              <a:buNone/>
            </a:pPr>
            <a:r>
              <a:rPr lang="en-US" sz="4400"/>
              <a:t>Performance - AVUV</a:t>
            </a:r>
            <a:endParaRPr sz="4400"/>
          </a:p>
        </p:txBody>
      </p:sp>
      <p:pic>
        <p:nvPicPr>
          <p:cNvPr id="424" name="Google Shape;424;gd0fd4ba375_0_121"/>
          <p:cNvPicPr preferRelativeResize="0"/>
          <p:nvPr/>
        </p:nvPicPr>
        <p:blipFill>
          <a:blip r:embed="rId3">
            <a:alphaModFix/>
          </a:blip>
          <a:stretch>
            <a:fillRect/>
          </a:stretch>
        </p:blipFill>
        <p:spPr>
          <a:xfrm>
            <a:off x="161925" y="1232275"/>
            <a:ext cx="11815076" cy="3666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d22f3ec086_3_0"/>
          <p:cNvSpPr txBox="1">
            <a:spLocks noGrp="1"/>
          </p:cNvSpPr>
          <p:nvPr>
            <p:ph type="title"/>
          </p:nvPr>
        </p:nvSpPr>
        <p:spPr>
          <a:xfrm>
            <a:off x="4523708" y="2392362"/>
            <a:ext cx="3144600" cy="1015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430" name="Google Shape;430;gd22f3ec086_3_0"/>
          <p:cNvSpPr txBox="1">
            <a:spLocks noGrp="1"/>
          </p:cNvSpPr>
          <p:nvPr>
            <p:ph type="body" idx="1"/>
          </p:nvPr>
        </p:nvSpPr>
        <p:spPr>
          <a:xfrm>
            <a:off x="402742" y="1110437"/>
            <a:ext cx="11386500" cy="2772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pic>
        <p:nvPicPr>
          <p:cNvPr id="431" name="Google Shape;431;gd22f3ec086_3_0" title="Chart"/>
          <p:cNvPicPr preferRelativeResize="0"/>
          <p:nvPr/>
        </p:nvPicPr>
        <p:blipFill>
          <a:blip r:embed="rId3">
            <a:alphaModFix/>
          </a:blip>
          <a:stretch>
            <a:fillRect/>
          </a:stretch>
        </p:blipFill>
        <p:spPr>
          <a:xfrm>
            <a:off x="3429000" y="2041188"/>
            <a:ext cx="5619750" cy="347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sp>
        <p:nvSpPr>
          <p:cNvPr id="83" name="Google Shape;83;p3"/>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
          <p:cNvSpPr txBox="1"/>
          <p:nvPr/>
        </p:nvSpPr>
        <p:spPr>
          <a:xfrm>
            <a:off x="676401" y="1269325"/>
            <a:ext cx="7696500" cy="3029100"/>
          </a:xfrm>
          <a:prstGeom prst="rect">
            <a:avLst/>
          </a:prstGeom>
          <a:noFill/>
          <a:ln>
            <a:noFill/>
          </a:ln>
        </p:spPr>
        <p:txBody>
          <a:bodyPr spcFirstLastPara="1" wrap="square" lIns="0" tIns="12050" rIns="0" bIns="0" anchor="t" anchorCtr="0">
            <a:spAutoFit/>
          </a:bodyPr>
          <a:lstStyle/>
          <a:p>
            <a:pPr marL="514350" marR="0" lvl="0" indent="-406400" algn="l" rtl="0">
              <a:lnSpc>
                <a:spcPct val="100000"/>
              </a:lnSpc>
              <a:spcBef>
                <a:spcPts val="0"/>
              </a:spcBef>
              <a:spcAft>
                <a:spcPts val="0"/>
              </a:spcAft>
              <a:buClr>
                <a:schemeClr val="dk1"/>
              </a:buClr>
              <a:buSzPts val="2800"/>
              <a:buFont typeface="Calibri"/>
              <a:buAutoNum type="romanUcPeriod"/>
            </a:pPr>
            <a:r>
              <a:rPr lang="en-US" sz="2800" b="1" i="0" u="none" strike="noStrike" cap="none">
                <a:solidFill>
                  <a:schemeClr val="dk1"/>
                </a:solidFill>
                <a:latin typeface="Calibri"/>
                <a:ea typeface="Calibri"/>
                <a:cs typeface="Calibri"/>
                <a:sym typeface="Calibri"/>
              </a:rPr>
              <a:t>Investment </a:t>
            </a:r>
            <a:r>
              <a:rPr lang="en-US" sz="2800" b="1">
                <a:solidFill>
                  <a:schemeClr val="dk1"/>
                </a:solidFill>
                <a:latin typeface="Calibri"/>
                <a:ea typeface="Calibri"/>
                <a:cs typeface="Calibri"/>
                <a:sym typeface="Calibri"/>
              </a:rPr>
              <a:t>Thesis and Methods </a:t>
            </a:r>
            <a:endParaRPr sz="2800" b="1">
              <a:solidFill>
                <a:schemeClr val="dk1"/>
              </a:solidFill>
              <a:latin typeface="Calibri"/>
              <a:ea typeface="Calibri"/>
              <a:cs typeface="Calibri"/>
              <a:sym typeface="Calibri"/>
            </a:endParaRPr>
          </a:p>
          <a:p>
            <a:pPr marL="514350" marR="0" lvl="0" indent="-406400" algn="l" rtl="0">
              <a:lnSpc>
                <a:spcPct val="100000"/>
              </a:lnSpc>
              <a:spcBef>
                <a:spcPts val="0"/>
              </a:spcBef>
              <a:spcAft>
                <a:spcPts val="0"/>
              </a:spcAft>
              <a:buClr>
                <a:schemeClr val="dk1"/>
              </a:buClr>
              <a:buSzPts val="2800"/>
              <a:buFont typeface="Calibri"/>
              <a:buAutoNum type="romanUcPeriod"/>
            </a:pPr>
            <a:r>
              <a:rPr lang="en-US" sz="2800" b="1">
                <a:solidFill>
                  <a:schemeClr val="dk1"/>
                </a:solidFill>
                <a:latin typeface="Calibri"/>
                <a:ea typeface="Calibri"/>
                <a:cs typeface="Calibri"/>
                <a:sym typeface="Calibri"/>
              </a:rPr>
              <a:t>Exposures </a:t>
            </a:r>
            <a:endParaRPr sz="2800" b="1">
              <a:solidFill>
                <a:schemeClr val="dk1"/>
              </a:solidFill>
              <a:latin typeface="Calibri"/>
              <a:ea typeface="Calibri"/>
              <a:cs typeface="Calibri"/>
              <a:sym typeface="Calibri"/>
            </a:endParaRPr>
          </a:p>
          <a:p>
            <a:pPr marL="514350" marR="0" lvl="0" indent="-406400" algn="l" rtl="0">
              <a:lnSpc>
                <a:spcPct val="100000"/>
              </a:lnSpc>
              <a:spcBef>
                <a:spcPts val="0"/>
              </a:spcBef>
              <a:spcAft>
                <a:spcPts val="0"/>
              </a:spcAft>
              <a:buClr>
                <a:schemeClr val="dk1"/>
              </a:buClr>
              <a:buSzPts val="2800"/>
              <a:buFont typeface="Calibri"/>
              <a:buAutoNum type="romanUcPeriod"/>
            </a:pPr>
            <a:r>
              <a:rPr lang="en-US" sz="2800" b="1">
                <a:solidFill>
                  <a:schemeClr val="dk1"/>
                </a:solidFill>
                <a:latin typeface="Calibri"/>
                <a:ea typeface="Calibri"/>
                <a:cs typeface="Calibri"/>
                <a:sym typeface="Calibri"/>
              </a:rPr>
              <a:t>Performance and Attribution</a:t>
            </a:r>
            <a:endParaRPr sz="2800" b="1">
              <a:solidFill>
                <a:schemeClr val="dk1"/>
              </a:solidFill>
              <a:latin typeface="Calibri"/>
              <a:ea typeface="Calibri"/>
              <a:cs typeface="Calibri"/>
              <a:sym typeface="Calibri"/>
            </a:endParaRPr>
          </a:p>
          <a:p>
            <a:pPr marL="514350" marR="0" lvl="0" indent="-406400" algn="l" rtl="0">
              <a:lnSpc>
                <a:spcPct val="100000"/>
              </a:lnSpc>
              <a:spcBef>
                <a:spcPts val="0"/>
              </a:spcBef>
              <a:spcAft>
                <a:spcPts val="0"/>
              </a:spcAft>
              <a:buClr>
                <a:schemeClr val="dk1"/>
              </a:buClr>
              <a:buSzPts val="2800"/>
              <a:buFont typeface="Calibri"/>
              <a:buAutoNum type="romanUcPeriod"/>
            </a:pPr>
            <a:r>
              <a:rPr lang="en-US" sz="2800" b="1">
                <a:solidFill>
                  <a:schemeClr val="dk1"/>
                </a:solidFill>
                <a:latin typeface="Calibri"/>
                <a:ea typeface="Calibri"/>
                <a:cs typeface="Calibri"/>
                <a:sym typeface="Calibri"/>
              </a:rPr>
              <a:t>Unusual Security Specific Exceptions</a:t>
            </a:r>
            <a:endParaRPr sz="2800" b="1">
              <a:solidFill>
                <a:schemeClr val="dk1"/>
              </a:solidFill>
              <a:latin typeface="Calibri"/>
              <a:ea typeface="Calibri"/>
              <a:cs typeface="Calibri"/>
              <a:sym typeface="Calibri"/>
            </a:endParaRPr>
          </a:p>
          <a:p>
            <a:pPr marL="514350" marR="0" lvl="0" indent="-406400" algn="l" rtl="0">
              <a:lnSpc>
                <a:spcPct val="100000"/>
              </a:lnSpc>
              <a:spcBef>
                <a:spcPts val="0"/>
              </a:spcBef>
              <a:spcAft>
                <a:spcPts val="0"/>
              </a:spcAft>
              <a:buClr>
                <a:schemeClr val="dk1"/>
              </a:buClr>
              <a:buSzPts val="2800"/>
              <a:buFont typeface="Calibri"/>
              <a:buAutoNum type="romanUcPeriod"/>
            </a:pPr>
            <a:r>
              <a:rPr lang="en-US" sz="2800" b="1">
                <a:solidFill>
                  <a:schemeClr val="dk1"/>
                </a:solidFill>
                <a:latin typeface="Calibri"/>
                <a:ea typeface="Calibri"/>
                <a:cs typeface="Calibri"/>
                <a:sym typeface="Calibri"/>
              </a:rPr>
              <a:t>Key Takeaways</a:t>
            </a:r>
            <a:endParaRPr sz="28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b="1">
              <a:solidFill>
                <a:schemeClr val="dk1"/>
              </a:solidFill>
              <a:latin typeface="Calibri"/>
              <a:ea typeface="Calibri"/>
              <a:cs typeface="Calibri"/>
              <a:sym typeface="Calibri"/>
            </a:endParaRPr>
          </a:p>
        </p:txBody>
      </p:sp>
      <p:sp>
        <p:nvSpPr>
          <p:cNvPr id="89" name="Google Shape;89;p3"/>
          <p:cNvSpPr txBox="1">
            <a:spLocks noGrp="1"/>
          </p:cNvSpPr>
          <p:nvPr>
            <p:ph type="title"/>
          </p:nvPr>
        </p:nvSpPr>
        <p:spPr>
          <a:xfrm>
            <a:off x="250353" y="38225"/>
            <a:ext cx="53694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Table of Contents</a:t>
            </a:r>
            <a:endParaRPr sz="4400"/>
          </a:p>
        </p:txBody>
      </p:sp>
      <p:sp>
        <p:nvSpPr>
          <p:cNvPr id="90" name="Google Shape;90;p3"/>
          <p:cNvSpPr txBox="1"/>
          <p:nvPr/>
        </p:nvSpPr>
        <p:spPr>
          <a:xfrm>
            <a:off x="142452" y="6232500"/>
            <a:ext cx="49800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91" name="Google Shape;91;p3"/>
          <p:cNvSpPr txBox="1"/>
          <p:nvPr/>
        </p:nvSpPr>
        <p:spPr>
          <a:xfrm>
            <a:off x="6019800" y="6387185"/>
            <a:ext cx="153670"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4"/>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4"/>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
          <p:cNvSpPr/>
          <p:nvPr/>
        </p:nvSpPr>
        <p:spPr>
          <a:xfrm>
            <a:off x="316988" y="3472688"/>
            <a:ext cx="11462025"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4"/>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
          <p:cNvSpPr txBox="1">
            <a:spLocks noGrp="1"/>
          </p:cNvSpPr>
          <p:nvPr>
            <p:ph type="title"/>
          </p:nvPr>
        </p:nvSpPr>
        <p:spPr>
          <a:xfrm>
            <a:off x="412800" y="2443100"/>
            <a:ext cx="10824600" cy="936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000"/>
              <a:t>Investment Thesis and Methods</a:t>
            </a:r>
            <a:endParaRPr sz="6000"/>
          </a:p>
        </p:txBody>
      </p:sp>
      <p:sp>
        <p:nvSpPr>
          <p:cNvPr id="102" name="Google Shape;102;p4"/>
          <p:cNvSpPr txBox="1"/>
          <p:nvPr/>
        </p:nvSpPr>
        <p:spPr>
          <a:xfrm>
            <a:off x="142452" y="6232500"/>
            <a:ext cx="49905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103" name="Google Shape;103;p4"/>
          <p:cNvSpPr txBox="1"/>
          <p:nvPr/>
        </p:nvSpPr>
        <p:spPr>
          <a:xfrm>
            <a:off x="4548013" y="6239663"/>
            <a:ext cx="3000000" cy="369300"/>
          </a:xfrm>
          <a:prstGeom prst="rect">
            <a:avLst/>
          </a:prstGeom>
          <a:noFill/>
          <a:ln>
            <a:noFill/>
          </a:ln>
        </p:spPr>
        <p:txBody>
          <a:bodyPr spcFirstLastPara="1" wrap="square" lIns="91425" tIns="91425" rIns="91425" bIns="91425" anchor="t" anchorCtr="0">
            <a:spAutoFit/>
          </a:bodyPr>
          <a:lstStyle/>
          <a:p>
            <a:pPr marL="38100" lvl="0" indent="0" algn="ctr"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7"/>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7"/>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7"/>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7"/>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7"/>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7"/>
          <p:cNvSpPr txBox="1"/>
          <p:nvPr/>
        </p:nvSpPr>
        <p:spPr>
          <a:xfrm>
            <a:off x="250350" y="958025"/>
            <a:ext cx="11669400" cy="958200"/>
          </a:xfrm>
          <a:prstGeom prst="rect">
            <a:avLst/>
          </a:prstGeom>
          <a:noFill/>
          <a:ln>
            <a:noFill/>
          </a:ln>
        </p:spPr>
        <p:txBody>
          <a:bodyPr spcFirstLastPara="1" wrap="square" lIns="0" tIns="60325" rIns="0" bIns="0" anchor="t" anchorCtr="0">
            <a:spAutoFit/>
          </a:bodyPr>
          <a:lstStyle/>
          <a:p>
            <a:pPr marL="12700" marR="5080" lvl="0" indent="0" algn="l" rtl="0">
              <a:lnSpc>
                <a:spcPct val="108214"/>
              </a:lnSpc>
              <a:spcBef>
                <a:spcPts val="0"/>
              </a:spcBef>
              <a:spcAft>
                <a:spcPts val="0"/>
              </a:spcAft>
              <a:buClr>
                <a:schemeClr val="dk1"/>
              </a:buClr>
              <a:buSzPts val="2800"/>
              <a:buFont typeface="Arial"/>
              <a:buNone/>
            </a:pPr>
            <a:r>
              <a:rPr lang="en-US" sz="2800" b="1">
                <a:solidFill>
                  <a:schemeClr val="dk1"/>
                </a:solidFill>
                <a:latin typeface="Calibri"/>
                <a:ea typeface="Calibri"/>
                <a:cs typeface="Calibri"/>
                <a:sym typeface="Calibri"/>
              </a:rPr>
              <a:t>Equity of a firm with debt in its capital structure is analogous to a call option written on the assets of the firm</a:t>
            </a:r>
            <a:endParaRPr sz="2800" b="0" i="0" u="none" strike="noStrike" cap="none">
              <a:solidFill>
                <a:schemeClr val="dk1"/>
              </a:solidFill>
              <a:latin typeface="Calibri"/>
              <a:ea typeface="Calibri"/>
              <a:cs typeface="Calibri"/>
              <a:sym typeface="Calibri"/>
            </a:endParaRPr>
          </a:p>
        </p:txBody>
      </p:sp>
      <p:sp>
        <p:nvSpPr>
          <p:cNvPr id="114" name="Google Shape;114;p7"/>
          <p:cNvSpPr txBox="1"/>
          <p:nvPr/>
        </p:nvSpPr>
        <p:spPr>
          <a:xfrm>
            <a:off x="142452" y="6232500"/>
            <a:ext cx="45693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115" name="Google Shape;115;p7"/>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
        <p:nvSpPr>
          <p:cNvPr id="116" name="Google Shape;116;p7"/>
          <p:cNvSpPr txBox="1">
            <a:spLocks noGrp="1"/>
          </p:cNvSpPr>
          <p:nvPr>
            <p:ph type="title"/>
          </p:nvPr>
        </p:nvSpPr>
        <p:spPr>
          <a:xfrm>
            <a:off x="207378" y="0"/>
            <a:ext cx="52641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Investment Thesis</a:t>
            </a:r>
            <a:endParaRPr sz="4400"/>
          </a:p>
        </p:txBody>
      </p:sp>
      <p:graphicFrame>
        <p:nvGraphicFramePr>
          <p:cNvPr id="117" name="Google Shape;117;p7"/>
          <p:cNvGraphicFramePr/>
          <p:nvPr/>
        </p:nvGraphicFramePr>
        <p:xfrm>
          <a:off x="1362202" y="2351785"/>
          <a:ext cx="3000000" cy="3000000"/>
        </p:xfrm>
        <a:graphic>
          <a:graphicData uri="http://schemas.openxmlformats.org/drawingml/2006/table">
            <a:tbl>
              <a:tblPr firstRow="1" bandRow="1">
                <a:noFill/>
                <a:tableStyleId>{5A3358E3-E474-48F4-811A-2DF2C9FD48DC}</a:tableStyleId>
              </a:tblPr>
              <a:tblGrid>
                <a:gridCol w="3349625">
                  <a:extLst>
                    <a:ext uri="{9D8B030D-6E8A-4147-A177-3AD203B41FA5}">
                      <a16:colId xmlns:a16="http://schemas.microsoft.com/office/drawing/2014/main" val="20000"/>
                    </a:ext>
                  </a:extLst>
                </a:gridCol>
                <a:gridCol w="2613025">
                  <a:extLst>
                    <a:ext uri="{9D8B030D-6E8A-4147-A177-3AD203B41FA5}">
                      <a16:colId xmlns:a16="http://schemas.microsoft.com/office/drawing/2014/main" val="20001"/>
                    </a:ext>
                  </a:extLst>
                </a:gridCol>
                <a:gridCol w="174625">
                  <a:extLst>
                    <a:ext uri="{9D8B030D-6E8A-4147-A177-3AD203B41FA5}">
                      <a16:colId xmlns:a16="http://schemas.microsoft.com/office/drawing/2014/main" val="20002"/>
                    </a:ext>
                  </a:extLst>
                </a:gridCol>
                <a:gridCol w="2613025">
                  <a:extLst>
                    <a:ext uri="{9D8B030D-6E8A-4147-A177-3AD203B41FA5}">
                      <a16:colId xmlns:a16="http://schemas.microsoft.com/office/drawing/2014/main" val="20003"/>
                    </a:ext>
                  </a:extLst>
                </a:gridCol>
              </a:tblGrid>
              <a:tr h="7965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ctr" rtl="0">
                        <a:lnSpc>
                          <a:spcPct val="95250"/>
                        </a:lnSpc>
                        <a:spcBef>
                          <a:spcPts val="0"/>
                        </a:spcBef>
                        <a:spcAft>
                          <a:spcPts val="0"/>
                        </a:spcAft>
                        <a:buClr>
                          <a:srgbClr val="000000"/>
                        </a:buClr>
                        <a:buSzPts val="2000"/>
                        <a:buFont typeface="Arial"/>
                        <a:buNone/>
                      </a:pPr>
                      <a:r>
                        <a:rPr lang="en-US" sz="2000" b="1" u="sng" strike="noStrike" cap="none">
                          <a:latin typeface="Calibri"/>
                          <a:ea typeface="Calibri"/>
                          <a:cs typeface="Calibri"/>
                          <a:sym typeface="Calibri"/>
                        </a:rPr>
                        <a:t>High Default Option</a:t>
                      </a:r>
                      <a:endParaRPr sz="20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635" marR="0" lvl="0" indent="0" algn="ctr" rtl="0">
                        <a:lnSpc>
                          <a:spcPct val="95250"/>
                        </a:lnSpc>
                        <a:spcBef>
                          <a:spcPts val="0"/>
                        </a:spcBef>
                        <a:spcAft>
                          <a:spcPts val="0"/>
                        </a:spcAft>
                        <a:buClr>
                          <a:srgbClr val="000000"/>
                        </a:buClr>
                        <a:buSzPts val="2000"/>
                        <a:buFont typeface="Arial"/>
                        <a:buNone/>
                      </a:pPr>
                      <a:r>
                        <a:rPr lang="en-US" sz="2000" b="1" u="sng" strike="noStrike" cap="none">
                          <a:latin typeface="Calibri"/>
                          <a:ea typeface="Calibri"/>
                          <a:cs typeface="Calibri"/>
                          <a:sym typeface="Calibri"/>
                        </a:rPr>
                        <a:t>Low Default Option</a:t>
                      </a:r>
                      <a:endParaRPr sz="2000" u="none" strike="noStrike" cap="none">
                        <a:latin typeface="Calibri"/>
                        <a:ea typeface="Calibri"/>
                        <a:cs typeface="Calibri"/>
                        <a:sym typeface="Calibri"/>
                      </a:endParaRPr>
                    </a:p>
                  </a:txBody>
                  <a:tcPr marL="0" marR="0" marT="0" marB="0"/>
                </a:tc>
                <a:extLst>
                  <a:ext uri="{0D108BD9-81ED-4DB2-BD59-A6C34878D82A}">
                    <a16:rowId xmlns:a16="http://schemas.microsoft.com/office/drawing/2014/main" val="10000"/>
                  </a:ext>
                </a:extLst>
              </a:tr>
              <a:tr h="619125">
                <a:tc>
                  <a:txBody>
                    <a:bodyPr/>
                    <a:lstStyle/>
                    <a:p>
                      <a:pPr marL="127000" marR="1019175" lvl="0" indent="0" algn="l" rtl="0">
                        <a:lnSpc>
                          <a:spcPct val="120000"/>
                        </a:lnSpc>
                        <a:spcBef>
                          <a:spcPts val="0"/>
                        </a:spcBef>
                        <a:spcAft>
                          <a:spcPts val="0"/>
                        </a:spcAft>
                        <a:buClr>
                          <a:srgbClr val="000000"/>
                        </a:buClr>
                        <a:buSzPts val="2000"/>
                        <a:buFont typeface="Arial"/>
                        <a:buNone/>
                      </a:pPr>
                      <a:r>
                        <a:rPr lang="en-US" sz="2000" b="1" u="none" strike="noStrike" cap="none">
                          <a:latin typeface="Calibri"/>
                          <a:ea typeface="Calibri"/>
                          <a:cs typeface="Calibri"/>
                          <a:sym typeface="Calibri"/>
                        </a:rPr>
                        <a:t>Traditional Valuation  (e.g. DCF)</a:t>
                      </a:r>
                      <a:endParaRPr sz="2000" u="none" strike="noStrike" cap="none">
                        <a:latin typeface="Calibri"/>
                        <a:ea typeface="Calibri"/>
                        <a:cs typeface="Calibri"/>
                        <a:sym typeface="Calibri"/>
                      </a:endParaRPr>
                    </a:p>
                  </a:txBody>
                  <a:tcPr marL="0" marR="0" marT="3800" marB="0"/>
                </a:tc>
                <a:tc>
                  <a:txBody>
                    <a:bodyPr/>
                    <a:lstStyle/>
                    <a:p>
                      <a:pPr marL="635" marR="0" lvl="0" indent="0" algn="ctr" rtl="0">
                        <a:lnSpc>
                          <a:spcPct val="100000"/>
                        </a:lnSpc>
                        <a:spcBef>
                          <a:spcPts val="0"/>
                        </a:spcBef>
                        <a:spcAft>
                          <a:spcPts val="0"/>
                        </a:spcAft>
                        <a:buClr>
                          <a:srgbClr val="000000"/>
                        </a:buClr>
                        <a:buSzPts val="2000"/>
                        <a:buFont typeface="Arial"/>
                        <a:buNone/>
                      </a:pPr>
                      <a:r>
                        <a:rPr lang="en-US" sz="2000" u="none" strike="noStrike" cap="none">
                          <a:solidFill>
                            <a:srgbClr val="FFFFFF"/>
                          </a:solidFill>
                          <a:latin typeface="Calibri"/>
                          <a:ea typeface="Calibri"/>
                          <a:cs typeface="Calibri"/>
                          <a:sym typeface="Calibri"/>
                        </a:rPr>
                        <a:t>Misvalued</a:t>
                      </a:r>
                      <a:endParaRPr sz="2000" u="none" strike="noStrike" cap="none">
                        <a:latin typeface="Calibri"/>
                        <a:ea typeface="Calibri"/>
                        <a:cs typeface="Calibri"/>
                        <a:sym typeface="Calibri"/>
                      </a:endParaRPr>
                    </a:p>
                  </a:txBody>
                  <a:tcPr marL="0" marR="0" marT="146050" marB="0">
                    <a:solidFill>
                      <a:srgbClr val="CC99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1270" marR="0" lvl="0" indent="0" algn="ctr" rtl="0">
                        <a:lnSpc>
                          <a:spcPct val="100000"/>
                        </a:lnSpc>
                        <a:spcBef>
                          <a:spcPts val="0"/>
                        </a:spcBef>
                        <a:spcAft>
                          <a:spcPts val="0"/>
                        </a:spcAft>
                        <a:buClr>
                          <a:srgbClr val="000000"/>
                        </a:buClr>
                        <a:buSzPts val="2000"/>
                        <a:buFont typeface="Arial"/>
                        <a:buNone/>
                      </a:pPr>
                      <a:r>
                        <a:rPr lang="en-US" sz="2000" u="none" strike="noStrike" cap="none">
                          <a:solidFill>
                            <a:srgbClr val="FFFFFF"/>
                          </a:solidFill>
                          <a:latin typeface="Calibri"/>
                          <a:ea typeface="Calibri"/>
                          <a:cs typeface="Calibri"/>
                          <a:sym typeface="Calibri"/>
                        </a:rPr>
                        <a:t>Appropriate Valuation</a:t>
                      </a:r>
                      <a:endParaRPr sz="2000" u="none" strike="noStrike" cap="none">
                        <a:latin typeface="Calibri"/>
                        <a:ea typeface="Calibri"/>
                        <a:cs typeface="Calibri"/>
                        <a:sym typeface="Calibri"/>
                      </a:endParaRPr>
                    </a:p>
                  </a:txBody>
                  <a:tcPr marL="0" marR="0" marT="146050" marB="0">
                    <a:solidFill>
                      <a:srgbClr val="8B1D40"/>
                    </a:solidFill>
                  </a:tcPr>
                </a:tc>
                <a:extLst>
                  <a:ext uri="{0D108BD9-81ED-4DB2-BD59-A6C34878D82A}">
                    <a16:rowId xmlns:a16="http://schemas.microsoft.com/office/drawing/2014/main" val="10001"/>
                  </a:ext>
                </a:extLst>
              </a:tr>
              <a:tr h="5392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2"/>
                  </a:ext>
                </a:extLst>
              </a:tr>
              <a:tr h="619125">
                <a:tc>
                  <a:txBody>
                    <a:bodyPr/>
                    <a:lstStyle/>
                    <a:p>
                      <a:pPr marL="127000" marR="842644" lvl="0" indent="0" algn="l" rtl="0">
                        <a:lnSpc>
                          <a:spcPct val="120000"/>
                        </a:lnSpc>
                        <a:spcBef>
                          <a:spcPts val="0"/>
                        </a:spcBef>
                        <a:spcAft>
                          <a:spcPts val="0"/>
                        </a:spcAft>
                        <a:buClr>
                          <a:srgbClr val="000000"/>
                        </a:buClr>
                        <a:buSzPts val="2000"/>
                        <a:buFont typeface="Arial"/>
                        <a:buNone/>
                      </a:pPr>
                      <a:r>
                        <a:rPr lang="en-US" sz="2000" b="1" u="none" strike="noStrike" cap="none">
                          <a:latin typeface="Calibri"/>
                          <a:ea typeface="Calibri"/>
                          <a:cs typeface="Calibri"/>
                          <a:sym typeface="Calibri"/>
                        </a:rPr>
                        <a:t>Valuation with Default  Option</a:t>
                      </a:r>
                      <a:endParaRPr sz="2000" u="none" strike="noStrike" cap="none">
                        <a:latin typeface="Calibri"/>
                        <a:ea typeface="Calibri"/>
                        <a:cs typeface="Calibri"/>
                        <a:sym typeface="Calibri"/>
                      </a:endParaRPr>
                    </a:p>
                  </a:txBody>
                  <a:tcPr marL="0" marR="0" marT="4450" marB="0"/>
                </a:tc>
                <a:tc>
                  <a:txBody>
                    <a:bodyPr/>
                    <a:lstStyle/>
                    <a:p>
                      <a:pPr marL="635" marR="0" lvl="0" indent="0" algn="ctr" rtl="0">
                        <a:lnSpc>
                          <a:spcPct val="100000"/>
                        </a:lnSpc>
                        <a:spcBef>
                          <a:spcPts val="0"/>
                        </a:spcBef>
                        <a:spcAft>
                          <a:spcPts val="0"/>
                        </a:spcAft>
                        <a:buClr>
                          <a:srgbClr val="000000"/>
                        </a:buClr>
                        <a:buSzPts val="2000"/>
                        <a:buFont typeface="Arial"/>
                        <a:buNone/>
                      </a:pPr>
                      <a:r>
                        <a:rPr lang="en-US" sz="2000" u="none" strike="noStrike" cap="none">
                          <a:solidFill>
                            <a:srgbClr val="FFFFFF"/>
                          </a:solidFill>
                          <a:latin typeface="Calibri"/>
                          <a:ea typeface="Calibri"/>
                          <a:cs typeface="Calibri"/>
                          <a:sym typeface="Calibri"/>
                        </a:rPr>
                        <a:t>Appropriate Valuation</a:t>
                      </a:r>
                      <a:endParaRPr sz="2000" u="none" strike="noStrike" cap="none">
                        <a:latin typeface="Calibri"/>
                        <a:ea typeface="Calibri"/>
                        <a:cs typeface="Calibri"/>
                        <a:sym typeface="Calibri"/>
                      </a:endParaRPr>
                    </a:p>
                  </a:txBody>
                  <a:tcPr marL="0" marR="0" marT="146675" marB="0">
                    <a:solidFill>
                      <a:srgbClr val="8B1D4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0" marR="0" marT="0" marB="0"/>
                </a:tc>
                <a:tc>
                  <a:txBody>
                    <a:bodyPr/>
                    <a:lstStyle/>
                    <a:p>
                      <a:pPr marL="1270" marR="0" lvl="0" indent="0" algn="ctr" rtl="0">
                        <a:lnSpc>
                          <a:spcPct val="100000"/>
                        </a:lnSpc>
                        <a:spcBef>
                          <a:spcPts val="0"/>
                        </a:spcBef>
                        <a:spcAft>
                          <a:spcPts val="0"/>
                        </a:spcAft>
                        <a:buClr>
                          <a:srgbClr val="000000"/>
                        </a:buClr>
                        <a:buSzPts val="2000"/>
                        <a:buFont typeface="Arial"/>
                        <a:buNone/>
                      </a:pPr>
                      <a:r>
                        <a:rPr lang="en-US" sz="2000" u="none" strike="noStrike" cap="none">
                          <a:solidFill>
                            <a:srgbClr val="FFFFFF"/>
                          </a:solidFill>
                          <a:latin typeface="Calibri"/>
                          <a:ea typeface="Calibri"/>
                          <a:cs typeface="Calibri"/>
                          <a:sym typeface="Calibri"/>
                        </a:rPr>
                        <a:t>Appropriate Valuation</a:t>
                      </a:r>
                      <a:endParaRPr sz="2000" u="none" strike="noStrike" cap="none">
                        <a:latin typeface="Calibri"/>
                        <a:ea typeface="Calibri"/>
                        <a:cs typeface="Calibri"/>
                        <a:sym typeface="Calibri"/>
                      </a:endParaRPr>
                    </a:p>
                  </a:txBody>
                  <a:tcPr marL="0" marR="0" marT="146675" marB="0">
                    <a:solidFill>
                      <a:srgbClr val="8B1D40"/>
                    </a:solidFill>
                  </a:tcPr>
                </a:tc>
                <a:extLst>
                  <a:ext uri="{0D108BD9-81ED-4DB2-BD59-A6C34878D82A}">
                    <a16:rowId xmlns:a16="http://schemas.microsoft.com/office/drawing/2014/main" val="10003"/>
                  </a:ext>
                </a:extLst>
              </a:tr>
            </a:tbl>
          </a:graphicData>
        </a:graphic>
      </p:graphicFrame>
      <p:sp>
        <p:nvSpPr>
          <p:cNvPr id="118" name="Google Shape;118;p7"/>
          <p:cNvSpPr txBox="1"/>
          <p:nvPr/>
        </p:nvSpPr>
        <p:spPr>
          <a:xfrm>
            <a:off x="243941" y="5601411"/>
            <a:ext cx="3359785" cy="330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Eisdorfer, Goyal, and Alexei Zhdanov, 2019, “Equity Misvaluation</a:t>
            </a:r>
            <a:endParaRPr sz="1000" b="0" i="0" u="none" strike="noStrike" cap="none">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and Default Options”, The </a:t>
            </a:r>
            <a:r>
              <a:rPr lang="en-US" sz="1000" b="0" i="1" u="none" strike="noStrike" cap="none">
                <a:solidFill>
                  <a:schemeClr val="dk1"/>
                </a:solidFill>
                <a:latin typeface="Calibri"/>
                <a:ea typeface="Calibri"/>
                <a:cs typeface="Calibri"/>
                <a:sym typeface="Calibri"/>
              </a:rPr>
              <a:t>Journal of Finance 74</a:t>
            </a:r>
            <a:r>
              <a:rPr lang="en-US" sz="1000" b="0" i="0" u="none" strike="noStrike" cap="none">
                <a:solidFill>
                  <a:schemeClr val="dk1"/>
                </a:solidFill>
                <a:latin typeface="Calibri"/>
                <a:ea typeface="Calibri"/>
                <a:cs typeface="Calibri"/>
                <a:sym typeface="Calibri"/>
              </a:rPr>
              <a:t>, 845–898.</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16"/>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6"/>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16"/>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16"/>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16"/>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16"/>
          <p:cNvSpPr txBox="1">
            <a:spLocks noGrp="1"/>
          </p:cNvSpPr>
          <p:nvPr>
            <p:ph type="title"/>
          </p:nvPr>
        </p:nvSpPr>
        <p:spPr>
          <a:xfrm>
            <a:off x="250351" y="38225"/>
            <a:ext cx="115818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Portfolio Construction: Inputs &amp; Assumptions</a:t>
            </a:r>
            <a:endParaRPr sz="4400"/>
          </a:p>
        </p:txBody>
      </p:sp>
      <p:sp>
        <p:nvSpPr>
          <p:cNvPr id="129" name="Google Shape;129;p16"/>
          <p:cNvSpPr/>
          <p:nvPr/>
        </p:nvSpPr>
        <p:spPr>
          <a:xfrm>
            <a:off x="1927823" y="1741916"/>
            <a:ext cx="3823788" cy="360886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16"/>
          <p:cNvSpPr/>
          <p:nvPr/>
        </p:nvSpPr>
        <p:spPr>
          <a:xfrm>
            <a:off x="2156460" y="1996439"/>
            <a:ext cx="3373120" cy="1379220"/>
          </a:xfrm>
          <a:custGeom>
            <a:avLst/>
            <a:gdLst/>
            <a:ahLst/>
            <a:cxnLst/>
            <a:rect l="l" t="t" r="r" b="b"/>
            <a:pathLst>
              <a:path w="3373120" h="1379220" extrusionOk="0">
                <a:moveTo>
                  <a:pt x="1686305" y="0"/>
                </a:moveTo>
                <a:lnTo>
                  <a:pt x="1620092" y="521"/>
                </a:lnTo>
                <a:lnTo>
                  <a:pt x="1554526" y="2074"/>
                </a:lnTo>
                <a:lnTo>
                  <a:pt x="1489652" y="4639"/>
                </a:lnTo>
                <a:lnTo>
                  <a:pt x="1425519" y="8196"/>
                </a:lnTo>
                <a:lnTo>
                  <a:pt x="1362173" y="12727"/>
                </a:lnTo>
                <a:lnTo>
                  <a:pt x="1299660" y="18212"/>
                </a:lnTo>
                <a:lnTo>
                  <a:pt x="1238029" y="24632"/>
                </a:lnTo>
                <a:lnTo>
                  <a:pt x="1177325" y="31968"/>
                </a:lnTo>
                <a:lnTo>
                  <a:pt x="1117596" y="40202"/>
                </a:lnTo>
                <a:lnTo>
                  <a:pt x="1058888" y="49312"/>
                </a:lnTo>
                <a:lnTo>
                  <a:pt x="1001248" y="59282"/>
                </a:lnTo>
                <a:lnTo>
                  <a:pt x="944724" y="70090"/>
                </a:lnTo>
                <a:lnTo>
                  <a:pt x="889362" y="81719"/>
                </a:lnTo>
                <a:lnTo>
                  <a:pt x="835208" y="94149"/>
                </a:lnTo>
                <a:lnTo>
                  <a:pt x="782310" y="107361"/>
                </a:lnTo>
                <a:lnTo>
                  <a:pt x="730715" y="121335"/>
                </a:lnTo>
                <a:lnTo>
                  <a:pt x="680469" y="136053"/>
                </a:lnTo>
                <a:lnTo>
                  <a:pt x="631620" y="151495"/>
                </a:lnTo>
                <a:lnTo>
                  <a:pt x="584214" y="167643"/>
                </a:lnTo>
                <a:lnTo>
                  <a:pt x="538297" y="184477"/>
                </a:lnTo>
                <a:lnTo>
                  <a:pt x="493918" y="201977"/>
                </a:lnTo>
                <a:lnTo>
                  <a:pt x="451123" y="220125"/>
                </a:lnTo>
                <a:lnTo>
                  <a:pt x="409958" y="238902"/>
                </a:lnTo>
                <a:lnTo>
                  <a:pt x="370471" y="258289"/>
                </a:lnTo>
                <a:lnTo>
                  <a:pt x="332709" y="278265"/>
                </a:lnTo>
                <a:lnTo>
                  <a:pt x="296718" y="298813"/>
                </a:lnTo>
                <a:lnTo>
                  <a:pt x="262544" y="319912"/>
                </a:lnTo>
                <a:lnTo>
                  <a:pt x="230236" y="341545"/>
                </a:lnTo>
                <a:lnTo>
                  <a:pt x="171403" y="386331"/>
                </a:lnTo>
                <a:lnTo>
                  <a:pt x="120592" y="433019"/>
                </a:lnTo>
                <a:lnTo>
                  <a:pt x="78179" y="481454"/>
                </a:lnTo>
                <a:lnTo>
                  <a:pt x="44538" y="531485"/>
                </a:lnTo>
                <a:lnTo>
                  <a:pt x="20044" y="582956"/>
                </a:lnTo>
                <a:lnTo>
                  <a:pt x="5073" y="635715"/>
                </a:lnTo>
                <a:lnTo>
                  <a:pt x="0" y="689610"/>
                </a:lnTo>
                <a:lnTo>
                  <a:pt x="1276" y="716689"/>
                </a:lnTo>
                <a:lnTo>
                  <a:pt x="11345" y="770035"/>
                </a:lnTo>
                <a:lnTo>
                  <a:pt x="31124" y="822169"/>
                </a:lnTo>
                <a:lnTo>
                  <a:pt x="60238" y="872939"/>
                </a:lnTo>
                <a:lnTo>
                  <a:pt x="98312" y="922191"/>
                </a:lnTo>
                <a:lnTo>
                  <a:pt x="144971" y="969772"/>
                </a:lnTo>
                <a:lnTo>
                  <a:pt x="199840" y="1015528"/>
                </a:lnTo>
                <a:lnTo>
                  <a:pt x="262544" y="1059307"/>
                </a:lnTo>
                <a:lnTo>
                  <a:pt x="296718" y="1080406"/>
                </a:lnTo>
                <a:lnTo>
                  <a:pt x="332709" y="1100954"/>
                </a:lnTo>
                <a:lnTo>
                  <a:pt x="370471" y="1120930"/>
                </a:lnTo>
                <a:lnTo>
                  <a:pt x="409958" y="1140317"/>
                </a:lnTo>
                <a:lnTo>
                  <a:pt x="451123" y="1159094"/>
                </a:lnTo>
                <a:lnTo>
                  <a:pt x="493918" y="1177242"/>
                </a:lnTo>
                <a:lnTo>
                  <a:pt x="538297" y="1194742"/>
                </a:lnTo>
                <a:lnTo>
                  <a:pt x="584214" y="1211576"/>
                </a:lnTo>
                <a:lnTo>
                  <a:pt x="631620" y="1227724"/>
                </a:lnTo>
                <a:lnTo>
                  <a:pt x="680469" y="1243166"/>
                </a:lnTo>
                <a:lnTo>
                  <a:pt x="730715" y="1257884"/>
                </a:lnTo>
                <a:lnTo>
                  <a:pt x="782310" y="1271858"/>
                </a:lnTo>
                <a:lnTo>
                  <a:pt x="835208" y="1285070"/>
                </a:lnTo>
                <a:lnTo>
                  <a:pt x="889362" y="1297500"/>
                </a:lnTo>
                <a:lnTo>
                  <a:pt x="944724" y="1309129"/>
                </a:lnTo>
                <a:lnTo>
                  <a:pt x="1001248" y="1319937"/>
                </a:lnTo>
                <a:lnTo>
                  <a:pt x="1058888" y="1329907"/>
                </a:lnTo>
                <a:lnTo>
                  <a:pt x="1117596" y="1339017"/>
                </a:lnTo>
                <a:lnTo>
                  <a:pt x="1177325" y="1347251"/>
                </a:lnTo>
                <a:lnTo>
                  <a:pt x="1238029" y="1354587"/>
                </a:lnTo>
                <a:lnTo>
                  <a:pt x="1299660" y="1361007"/>
                </a:lnTo>
                <a:lnTo>
                  <a:pt x="1362173" y="1366492"/>
                </a:lnTo>
                <a:lnTo>
                  <a:pt x="1425519" y="1371023"/>
                </a:lnTo>
                <a:lnTo>
                  <a:pt x="1489652" y="1374580"/>
                </a:lnTo>
                <a:lnTo>
                  <a:pt x="1554526" y="1377145"/>
                </a:lnTo>
                <a:lnTo>
                  <a:pt x="1620092" y="1378698"/>
                </a:lnTo>
                <a:lnTo>
                  <a:pt x="1686305" y="1379220"/>
                </a:lnTo>
                <a:lnTo>
                  <a:pt x="1752519" y="1378698"/>
                </a:lnTo>
                <a:lnTo>
                  <a:pt x="1818085" y="1377145"/>
                </a:lnTo>
                <a:lnTo>
                  <a:pt x="1882959" y="1374580"/>
                </a:lnTo>
                <a:lnTo>
                  <a:pt x="1947092" y="1371023"/>
                </a:lnTo>
                <a:lnTo>
                  <a:pt x="2010438" y="1366492"/>
                </a:lnTo>
                <a:lnTo>
                  <a:pt x="2072951" y="1361007"/>
                </a:lnTo>
                <a:lnTo>
                  <a:pt x="2134582" y="1354587"/>
                </a:lnTo>
                <a:lnTo>
                  <a:pt x="2195286" y="1347251"/>
                </a:lnTo>
                <a:lnTo>
                  <a:pt x="2255015" y="1339017"/>
                </a:lnTo>
                <a:lnTo>
                  <a:pt x="2313723" y="1329907"/>
                </a:lnTo>
                <a:lnTo>
                  <a:pt x="2371363" y="1319937"/>
                </a:lnTo>
                <a:lnTo>
                  <a:pt x="2427887" y="1309129"/>
                </a:lnTo>
                <a:lnTo>
                  <a:pt x="2483249" y="1297500"/>
                </a:lnTo>
                <a:lnTo>
                  <a:pt x="2537403" y="1285070"/>
                </a:lnTo>
                <a:lnTo>
                  <a:pt x="2590301" y="1271858"/>
                </a:lnTo>
                <a:lnTo>
                  <a:pt x="2641896" y="1257884"/>
                </a:lnTo>
                <a:lnTo>
                  <a:pt x="2692142" y="1243166"/>
                </a:lnTo>
                <a:lnTo>
                  <a:pt x="2740991" y="1227724"/>
                </a:lnTo>
                <a:lnTo>
                  <a:pt x="2788397" y="1211576"/>
                </a:lnTo>
                <a:lnTo>
                  <a:pt x="2834314" y="1194742"/>
                </a:lnTo>
                <a:lnTo>
                  <a:pt x="2878693" y="1177242"/>
                </a:lnTo>
                <a:lnTo>
                  <a:pt x="2921488" y="1159094"/>
                </a:lnTo>
                <a:lnTo>
                  <a:pt x="2962653" y="1140317"/>
                </a:lnTo>
                <a:lnTo>
                  <a:pt x="3002140" y="1120930"/>
                </a:lnTo>
                <a:lnTo>
                  <a:pt x="3039902" y="1100954"/>
                </a:lnTo>
                <a:lnTo>
                  <a:pt x="3075893" y="1080406"/>
                </a:lnTo>
                <a:lnTo>
                  <a:pt x="3110067" y="1059307"/>
                </a:lnTo>
                <a:lnTo>
                  <a:pt x="3142375" y="1037674"/>
                </a:lnTo>
                <a:lnTo>
                  <a:pt x="3201208" y="992888"/>
                </a:lnTo>
                <a:lnTo>
                  <a:pt x="3252019" y="946200"/>
                </a:lnTo>
                <a:lnTo>
                  <a:pt x="3294432" y="897765"/>
                </a:lnTo>
                <a:lnTo>
                  <a:pt x="3328073" y="847734"/>
                </a:lnTo>
                <a:lnTo>
                  <a:pt x="3352567" y="796263"/>
                </a:lnTo>
                <a:lnTo>
                  <a:pt x="3367538" y="743504"/>
                </a:lnTo>
                <a:lnTo>
                  <a:pt x="3372612" y="689610"/>
                </a:lnTo>
                <a:lnTo>
                  <a:pt x="3371335" y="662530"/>
                </a:lnTo>
                <a:lnTo>
                  <a:pt x="3361266" y="609184"/>
                </a:lnTo>
                <a:lnTo>
                  <a:pt x="3341487" y="557050"/>
                </a:lnTo>
                <a:lnTo>
                  <a:pt x="3312373" y="506280"/>
                </a:lnTo>
                <a:lnTo>
                  <a:pt x="3274299" y="457028"/>
                </a:lnTo>
                <a:lnTo>
                  <a:pt x="3227640" y="409447"/>
                </a:lnTo>
                <a:lnTo>
                  <a:pt x="3172771" y="363691"/>
                </a:lnTo>
                <a:lnTo>
                  <a:pt x="3110067" y="319912"/>
                </a:lnTo>
                <a:lnTo>
                  <a:pt x="3075893" y="298813"/>
                </a:lnTo>
                <a:lnTo>
                  <a:pt x="3039902" y="278265"/>
                </a:lnTo>
                <a:lnTo>
                  <a:pt x="3002140" y="258289"/>
                </a:lnTo>
                <a:lnTo>
                  <a:pt x="2962653" y="238902"/>
                </a:lnTo>
                <a:lnTo>
                  <a:pt x="2921488" y="220125"/>
                </a:lnTo>
                <a:lnTo>
                  <a:pt x="2878693" y="201977"/>
                </a:lnTo>
                <a:lnTo>
                  <a:pt x="2834314" y="184477"/>
                </a:lnTo>
                <a:lnTo>
                  <a:pt x="2788397" y="167643"/>
                </a:lnTo>
                <a:lnTo>
                  <a:pt x="2740991" y="151495"/>
                </a:lnTo>
                <a:lnTo>
                  <a:pt x="2692142" y="136053"/>
                </a:lnTo>
                <a:lnTo>
                  <a:pt x="2641896" y="121335"/>
                </a:lnTo>
                <a:lnTo>
                  <a:pt x="2590301" y="107361"/>
                </a:lnTo>
                <a:lnTo>
                  <a:pt x="2537403" y="94149"/>
                </a:lnTo>
                <a:lnTo>
                  <a:pt x="2483249" y="81719"/>
                </a:lnTo>
                <a:lnTo>
                  <a:pt x="2427887" y="70090"/>
                </a:lnTo>
                <a:lnTo>
                  <a:pt x="2371363" y="59282"/>
                </a:lnTo>
                <a:lnTo>
                  <a:pt x="2313723" y="49312"/>
                </a:lnTo>
                <a:lnTo>
                  <a:pt x="2255015" y="40202"/>
                </a:lnTo>
                <a:lnTo>
                  <a:pt x="2195286" y="31968"/>
                </a:lnTo>
                <a:lnTo>
                  <a:pt x="2134582" y="24632"/>
                </a:lnTo>
                <a:lnTo>
                  <a:pt x="2072951" y="18212"/>
                </a:lnTo>
                <a:lnTo>
                  <a:pt x="2010438" y="12727"/>
                </a:lnTo>
                <a:lnTo>
                  <a:pt x="1947092" y="8196"/>
                </a:lnTo>
                <a:lnTo>
                  <a:pt x="1882959" y="4639"/>
                </a:lnTo>
                <a:lnTo>
                  <a:pt x="1818085" y="2074"/>
                </a:lnTo>
                <a:lnTo>
                  <a:pt x="1752519" y="521"/>
                </a:lnTo>
                <a:lnTo>
                  <a:pt x="1686305" y="0"/>
                </a:lnTo>
                <a:close/>
              </a:path>
            </a:pathLst>
          </a:custGeom>
          <a:solidFill>
            <a:srgbClr val="C0C8E3">
              <a:alpha val="3921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16"/>
          <p:cNvSpPr/>
          <p:nvPr/>
        </p:nvSpPr>
        <p:spPr>
          <a:xfrm>
            <a:off x="2011413" y="1831318"/>
            <a:ext cx="3660775" cy="3441700"/>
          </a:xfrm>
          <a:custGeom>
            <a:avLst/>
            <a:gdLst/>
            <a:ahLst/>
            <a:cxnLst/>
            <a:rect l="l" t="t" r="r" b="b"/>
            <a:pathLst>
              <a:path w="3660775" h="3441700" extrusionOk="0">
                <a:moveTo>
                  <a:pt x="2398819" y="38100"/>
                </a:moveTo>
                <a:lnTo>
                  <a:pt x="1260855" y="38100"/>
                </a:lnTo>
                <a:lnTo>
                  <a:pt x="1200805" y="50800"/>
                </a:lnTo>
                <a:lnTo>
                  <a:pt x="971519" y="101600"/>
                </a:lnTo>
                <a:lnTo>
                  <a:pt x="811937" y="139700"/>
                </a:lnTo>
                <a:lnTo>
                  <a:pt x="761277" y="165100"/>
                </a:lnTo>
                <a:lnTo>
                  <a:pt x="711939" y="177800"/>
                </a:lnTo>
                <a:lnTo>
                  <a:pt x="663957" y="203200"/>
                </a:lnTo>
                <a:lnTo>
                  <a:pt x="617362" y="215900"/>
                </a:lnTo>
                <a:lnTo>
                  <a:pt x="572188" y="241300"/>
                </a:lnTo>
                <a:lnTo>
                  <a:pt x="528469" y="254000"/>
                </a:lnTo>
                <a:lnTo>
                  <a:pt x="486236" y="279400"/>
                </a:lnTo>
                <a:lnTo>
                  <a:pt x="445523" y="292100"/>
                </a:lnTo>
                <a:lnTo>
                  <a:pt x="406362" y="317500"/>
                </a:lnTo>
                <a:lnTo>
                  <a:pt x="368788" y="342900"/>
                </a:lnTo>
                <a:lnTo>
                  <a:pt x="332832" y="368300"/>
                </a:lnTo>
                <a:lnTo>
                  <a:pt x="298528" y="393700"/>
                </a:lnTo>
                <a:lnTo>
                  <a:pt x="265908" y="419100"/>
                </a:lnTo>
                <a:lnTo>
                  <a:pt x="235007" y="444500"/>
                </a:lnTo>
                <a:lnTo>
                  <a:pt x="205855" y="469900"/>
                </a:lnTo>
                <a:lnTo>
                  <a:pt x="152936" y="520700"/>
                </a:lnTo>
                <a:lnTo>
                  <a:pt x="107414" y="571500"/>
                </a:lnTo>
                <a:lnTo>
                  <a:pt x="69554" y="622300"/>
                </a:lnTo>
                <a:lnTo>
                  <a:pt x="39619" y="685800"/>
                </a:lnTo>
                <a:lnTo>
                  <a:pt x="27705" y="711200"/>
                </a:lnTo>
                <a:lnTo>
                  <a:pt x="17872" y="736600"/>
                </a:lnTo>
                <a:lnTo>
                  <a:pt x="10152" y="774700"/>
                </a:lnTo>
                <a:lnTo>
                  <a:pt x="4578" y="800100"/>
                </a:lnTo>
                <a:lnTo>
                  <a:pt x="1183" y="825500"/>
                </a:lnTo>
                <a:lnTo>
                  <a:pt x="0" y="863600"/>
                </a:lnTo>
                <a:lnTo>
                  <a:pt x="1061" y="889000"/>
                </a:lnTo>
                <a:lnTo>
                  <a:pt x="4401" y="914400"/>
                </a:lnTo>
                <a:lnTo>
                  <a:pt x="10051" y="952500"/>
                </a:lnTo>
                <a:lnTo>
                  <a:pt x="18046" y="977900"/>
                </a:lnTo>
                <a:lnTo>
                  <a:pt x="1377454" y="3263900"/>
                </a:lnTo>
                <a:lnTo>
                  <a:pt x="1391647" y="3289300"/>
                </a:lnTo>
                <a:lnTo>
                  <a:pt x="1414786" y="3327400"/>
                </a:lnTo>
                <a:lnTo>
                  <a:pt x="1446151" y="3352800"/>
                </a:lnTo>
                <a:lnTo>
                  <a:pt x="1485027" y="3378200"/>
                </a:lnTo>
                <a:lnTo>
                  <a:pt x="1530696" y="3390900"/>
                </a:lnTo>
                <a:lnTo>
                  <a:pt x="1582441" y="3416300"/>
                </a:lnTo>
                <a:lnTo>
                  <a:pt x="1639545" y="3429000"/>
                </a:lnTo>
                <a:lnTo>
                  <a:pt x="1701291" y="3441700"/>
                </a:lnTo>
                <a:lnTo>
                  <a:pt x="1948309" y="3441700"/>
                </a:lnTo>
                <a:lnTo>
                  <a:pt x="2004316" y="3429000"/>
                </a:lnTo>
                <a:lnTo>
                  <a:pt x="2057076" y="3416300"/>
                </a:lnTo>
                <a:lnTo>
                  <a:pt x="2105973" y="3403600"/>
                </a:lnTo>
                <a:lnTo>
                  <a:pt x="2150391" y="3390900"/>
                </a:lnTo>
                <a:lnTo>
                  <a:pt x="2189713" y="3365500"/>
                </a:lnTo>
                <a:lnTo>
                  <a:pt x="2223323" y="3340100"/>
                </a:lnTo>
                <a:lnTo>
                  <a:pt x="2270946" y="3289300"/>
                </a:lnTo>
                <a:lnTo>
                  <a:pt x="2283726" y="3263900"/>
                </a:lnTo>
                <a:lnTo>
                  <a:pt x="3303282" y="1549400"/>
                </a:lnTo>
                <a:lnTo>
                  <a:pt x="1632598" y="1549400"/>
                </a:lnTo>
                <a:lnTo>
                  <a:pt x="1568070" y="1536700"/>
                </a:lnTo>
                <a:lnTo>
                  <a:pt x="1441516" y="1536700"/>
                </a:lnTo>
                <a:lnTo>
                  <a:pt x="1379589" y="1524000"/>
                </a:lnTo>
                <a:lnTo>
                  <a:pt x="1318627" y="1524000"/>
                </a:lnTo>
                <a:lnTo>
                  <a:pt x="1085428" y="1473200"/>
                </a:lnTo>
                <a:lnTo>
                  <a:pt x="923096" y="1435100"/>
                </a:lnTo>
                <a:lnTo>
                  <a:pt x="821601" y="1409700"/>
                </a:lnTo>
                <a:lnTo>
                  <a:pt x="773020" y="1397000"/>
                </a:lnTo>
                <a:lnTo>
                  <a:pt x="725950" y="1371600"/>
                </a:lnTo>
                <a:lnTo>
                  <a:pt x="680439" y="1358900"/>
                </a:lnTo>
                <a:lnTo>
                  <a:pt x="636538" y="1346200"/>
                </a:lnTo>
                <a:lnTo>
                  <a:pt x="594296" y="1320800"/>
                </a:lnTo>
                <a:lnTo>
                  <a:pt x="553762" y="1295400"/>
                </a:lnTo>
                <a:lnTo>
                  <a:pt x="514986" y="1282700"/>
                </a:lnTo>
                <a:lnTo>
                  <a:pt x="478017" y="1257300"/>
                </a:lnTo>
                <a:lnTo>
                  <a:pt x="442906" y="1244600"/>
                </a:lnTo>
                <a:lnTo>
                  <a:pt x="409701" y="1219200"/>
                </a:lnTo>
                <a:lnTo>
                  <a:pt x="378451" y="1193800"/>
                </a:lnTo>
                <a:lnTo>
                  <a:pt x="349208" y="1168400"/>
                </a:lnTo>
                <a:lnTo>
                  <a:pt x="322019" y="1143000"/>
                </a:lnTo>
                <a:lnTo>
                  <a:pt x="296935" y="1117600"/>
                </a:lnTo>
                <a:lnTo>
                  <a:pt x="274005" y="1104900"/>
                </a:lnTo>
                <a:lnTo>
                  <a:pt x="234804" y="1054100"/>
                </a:lnTo>
                <a:lnTo>
                  <a:pt x="204814" y="1003300"/>
                </a:lnTo>
                <a:lnTo>
                  <a:pt x="193396" y="965200"/>
                </a:lnTo>
                <a:lnTo>
                  <a:pt x="184430" y="939800"/>
                </a:lnTo>
                <a:lnTo>
                  <a:pt x="177964" y="914400"/>
                </a:lnTo>
                <a:lnTo>
                  <a:pt x="174048" y="889000"/>
                </a:lnTo>
                <a:lnTo>
                  <a:pt x="172732" y="863600"/>
                </a:lnTo>
                <a:lnTo>
                  <a:pt x="174048" y="838200"/>
                </a:lnTo>
                <a:lnTo>
                  <a:pt x="177964" y="800100"/>
                </a:lnTo>
                <a:lnTo>
                  <a:pt x="193396" y="749300"/>
                </a:lnTo>
                <a:lnTo>
                  <a:pt x="218633" y="698500"/>
                </a:lnTo>
                <a:lnTo>
                  <a:pt x="253278" y="647700"/>
                </a:lnTo>
                <a:lnTo>
                  <a:pt x="296935" y="596900"/>
                </a:lnTo>
                <a:lnTo>
                  <a:pt x="349208" y="546100"/>
                </a:lnTo>
                <a:lnTo>
                  <a:pt x="378451" y="533400"/>
                </a:lnTo>
                <a:lnTo>
                  <a:pt x="409701" y="508000"/>
                </a:lnTo>
                <a:lnTo>
                  <a:pt x="442906" y="482600"/>
                </a:lnTo>
                <a:lnTo>
                  <a:pt x="478017" y="457200"/>
                </a:lnTo>
                <a:lnTo>
                  <a:pt x="514986" y="444500"/>
                </a:lnTo>
                <a:lnTo>
                  <a:pt x="553762" y="419100"/>
                </a:lnTo>
                <a:lnTo>
                  <a:pt x="594296" y="406400"/>
                </a:lnTo>
                <a:lnTo>
                  <a:pt x="636538" y="381000"/>
                </a:lnTo>
                <a:lnTo>
                  <a:pt x="680439" y="368300"/>
                </a:lnTo>
                <a:lnTo>
                  <a:pt x="725950" y="342900"/>
                </a:lnTo>
                <a:lnTo>
                  <a:pt x="821601" y="317500"/>
                </a:lnTo>
                <a:lnTo>
                  <a:pt x="871643" y="304800"/>
                </a:lnTo>
                <a:lnTo>
                  <a:pt x="923096" y="279400"/>
                </a:lnTo>
                <a:lnTo>
                  <a:pt x="1085428" y="241300"/>
                </a:lnTo>
                <a:lnTo>
                  <a:pt x="1142032" y="228600"/>
                </a:lnTo>
                <a:lnTo>
                  <a:pt x="1199799" y="228600"/>
                </a:lnTo>
                <a:lnTo>
                  <a:pt x="1318627" y="203200"/>
                </a:lnTo>
                <a:lnTo>
                  <a:pt x="1379589" y="203200"/>
                </a:lnTo>
                <a:lnTo>
                  <a:pt x="1441516" y="190500"/>
                </a:lnTo>
                <a:lnTo>
                  <a:pt x="1504360" y="190500"/>
                </a:lnTo>
                <a:lnTo>
                  <a:pt x="1568070" y="177800"/>
                </a:lnTo>
                <a:lnTo>
                  <a:pt x="2954862" y="177800"/>
                </a:lnTo>
                <a:lnTo>
                  <a:pt x="2814304" y="139700"/>
                </a:lnTo>
                <a:lnTo>
                  <a:pt x="2765434" y="114300"/>
                </a:lnTo>
                <a:lnTo>
                  <a:pt x="2613279" y="76200"/>
                </a:lnTo>
                <a:lnTo>
                  <a:pt x="2560833" y="76200"/>
                </a:lnTo>
                <a:lnTo>
                  <a:pt x="2398819" y="38100"/>
                </a:lnTo>
                <a:close/>
              </a:path>
              <a:path w="3660775" h="3441700" extrusionOk="0">
                <a:moveTo>
                  <a:pt x="2954862" y="177800"/>
                </a:moveTo>
                <a:lnTo>
                  <a:pt x="2093109" y="177800"/>
                </a:lnTo>
                <a:lnTo>
                  <a:pt x="2156819" y="190500"/>
                </a:lnTo>
                <a:lnTo>
                  <a:pt x="2219663" y="190500"/>
                </a:lnTo>
                <a:lnTo>
                  <a:pt x="2281590" y="203200"/>
                </a:lnTo>
                <a:lnTo>
                  <a:pt x="2342552" y="203200"/>
                </a:lnTo>
                <a:lnTo>
                  <a:pt x="2461380" y="228600"/>
                </a:lnTo>
                <a:lnTo>
                  <a:pt x="2519147" y="228600"/>
                </a:lnTo>
                <a:lnTo>
                  <a:pt x="2575751" y="241300"/>
                </a:lnTo>
                <a:lnTo>
                  <a:pt x="2738083" y="279400"/>
                </a:lnTo>
                <a:lnTo>
                  <a:pt x="2789536" y="304800"/>
                </a:lnTo>
                <a:lnTo>
                  <a:pt x="2839578" y="317500"/>
                </a:lnTo>
                <a:lnTo>
                  <a:pt x="2935229" y="342900"/>
                </a:lnTo>
                <a:lnTo>
                  <a:pt x="2980740" y="368300"/>
                </a:lnTo>
                <a:lnTo>
                  <a:pt x="3024641" y="381000"/>
                </a:lnTo>
                <a:lnTo>
                  <a:pt x="3066883" y="406400"/>
                </a:lnTo>
                <a:lnTo>
                  <a:pt x="3107417" y="419100"/>
                </a:lnTo>
                <a:lnTo>
                  <a:pt x="3146193" y="444500"/>
                </a:lnTo>
                <a:lnTo>
                  <a:pt x="3183162" y="457200"/>
                </a:lnTo>
                <a:lnTo>
                  <a:pt x="3218273" y="482600"/>
                </a:lnTo>
                <a:lnTo>
                  <a:pt x="3251479" y="508000"/>
                </a:lnTo>
                <a:lnTo>
                  <a:pt x="3282728" y="533400"/>
                </a:lnTo>
                <a:lnTo>
                  <a:pt x="3311971" y="546100"/>
                </a:lnTo>
                <a:lnTo>
                  <a:pt x="3364244" y="596900"/>
                </a:lnTo>
                <a:lnTo>
                  <a:pt x="3407901" y="647700"/>
                </a:lnTo>
                <a:lnTo>
                  <a:pt x="3442546" y="698500"/>
                </a:lnTo>
                <a:lnTo>
                  <a:pt x="3467783" y="749300"/>
                </a:lnTo>
                <a:lnTo>
                  <a:pt x="3483215" y="800100"/>
                </a:lnTo>
                <a:lnTo>
                  <a:pt x="3487131" y="838200"/>
                </a:lnTo>
                <a:lnTo>
                  <a:pt x="3488448" y="863600"/>
                </a:lnTo>
                <a:lnTo>
                  <a:pt x="3487131" y="889000"/>
                </a:lnTo>
                <a:lnTo>
                  <a:pt x="3483215" y="914400"/>
                </a:lnTo>
                <a:lnTo>
                  <a:pt x="3476749" y="939800"/>
                </a:lnTo>
                <a:lnTo>
                  <a:pt x="3467783" y="965200"/>
                </a:lnTo>
                <a:lnTo>
                  <a:pt x="3456365" y="1003300"/>
                </a:lnTo>
                <a:lnTo>
                  <a:pt x="3426375" y="1054100"/>
                </a:lnTo>
                <a:lnTo>
                  <a:pt x="3387175" y="1104900"/>
                </a:lnTo>
                <a:lnTo>
                  <a:pt x="3364244" y="1117600"/>
                </a:lnTo>
                <a:lnTo>
                  <a:pt x="3339160" y="1143000"/>
                </a:lnTo>
                <a:lnTo>
                  <a:pt x="3282728" y="1193800"/>
                </a:lnTo>
                <a:lnTo>
                  <a:pt x="3251479" y="1219200"/>
                </a:lnTo>
                <a:lnTo>
                  <a:pt x="3218273" y="1244600"/>
                </a:lnTo>
                <a:lnTo>
                  <a:pt x="3183162" y="1257300"/>
                </a:lnTo>
                <a:lnTo>
                  <a:pt x="3146193" y="1282700"/>
                </a:lnTo>
                <a:lnTo>
                  <a:pt x="3107417" y="1295400"/>
                </a:lnTo>
                <a:lnTo>
                  <a:pt x="3066883" y="1320800"/>
                </a:lnTo>
                <a:lnTo>
                  <a:pt x="3024641" y="1346200"/>
                </a:lnTo>
                <a:lnTo>
                  <a:pt x="2980740" y="1358900"/>
                </a:lnTo>
                <a:lnTo>
                  <a:pt x="2935229" y="1371600"/>
                </a:lnTo>
                <a:lnTo>
                  <a:pt x="2888159" y="1397000"/>
                </a:lnTo>
                <a:lnTo>
                  <a:pt x="2839578" y="1409700"/>
                </a:lnTo>
                <a:lnTo>
                  <a:pt x="2738083" y="1435100"/>
                </a:lnTo>
                <a:lnTo>
                  <a:pt x="2575751" y="1473200"/>
                </a:lnTo>
                <a:lnTo>
                  <a:pt x="2342552" y="1524000"/>
                </a:lnTo>
                <a:lnTo>
                  <a:pt x="2281590" y="1524000"/>
                </a:lnTo>
                <a:lnTo>
                  <a:pt x="2219663" y="1536700"/>
                </a:lnTo>
                <a:lnTo>
                  <a:pt x="2093109" y="1536700"/>
                </a:lnTo>
                <a:lnTo>
                  <a:pt x="2028581" y="1549400"/>
                </a:lnTo>
                <a:lnTo>
                  <a:pt x="3303282" y="1549400"/>
                </a:lnTo>
                <a:lnTo>
                  <a:pt x="3643134" y="977900"/>
                </a:lnTo>
                <a:lnTo>
                  <a:pt x="3654533" y="939800"/>
                </a:lnTo>
                <a:lnTo>
                  <a:pt x="3660233" y="889000"/>
                </a:lnTo>
                <a:lnTo>
                  <a:pt x="3660233" y="838200"/>
                </a:lnTo>
                <a:lnTo>
                  <a:pt x="3654533" y="787400"/>
                </a:lnTo>
                <a:lnTo>
                  <a:pt x="3643134" y="736600"/>
                </a:lnTo>
                <a:lnTo>
                  <a:pt x="3622029" y="685800"/>
                </a:lnTo>
                <a:lnTo>
                  <a:pt x="3593368" y="635000"/>
                </a:lnTo>
                <a:lnTo>
                  <a:pt x="3576294" y="596900"/>
                </a:lnTo>
                <a:lnTo>
                  <a:pt x="3536842" y="546100"/>
                </a:lnTo>
                <a:lnTo>
                  <a:pt x="3490558" y="495300"/>
                </a:lnTo>
                <a:lnTo>
                  <a:pt x="3437731" y="444500"/>
                </a:lnTo>
                <a:lnTo>
                  <a:pt x="3408954" y="419100"/>
                </a:lnTo>
                <a:lnTo>
                  <a:pt x="3378650" y="406400"/>
                </a:lnTo>
                <a:lnTo>
                  <a:pt x="3346856" y="381000"/>
                </a:lnTo>
                <a:lnTo>
                  <a:pt x="3313606" y="355600"/>
                </a:lnTo>
                <a:lnTo>
                  <a:pt x="3278938" y="330200"/>
                </a:lnTo>
                <a:lnTo>
                  <a:pt x="3242887" y="317500"/>
                </a:lnTo>
                <a:lnTo>
                  <a:pt x="3205490" y="292100"/>
                </a:lnTo>
                <a:lnTo>
                  <a:pt x="3166783" y="266700"/>
                </a:lnTo>
                <a:lnTo>
                  <a:pt x="3126802" y="254000"/>
                </a:lnTo>
                <a:lnTo>
                  <a:pt x="3085583" y="228600"/>
                </a:lnTo>
                <a:lnTo>
                  <a:pt x="2999577" y="203200"/>
                </a:lnTo>
                <a:lnTo>
                  <a:pt x="2954862" y="177800"/>
                </a:lnTo>
                <a:close/>
              </a:path>
              <a:path w="3660775" h="3441700" extrusionOk="0">
                <a:moveTo>
                  <a:pt x="2173237" y="12700"/>
                </a:moveTo>
                <a:lnTo>
                  <a:pt x="1447026" y="12700"/>
                </a:lnTo>
                <a:lnTo>
                  <a:pt x="1321930" y="38100"/>
                </a:lnTo>
                <a:lnTo>
                  <a:pt x="2343375" y="38100"/>
                </a:lnTo>
                <a:lnTo>
                  <a:pt x="2287273" y="25400"/>
                </a:lnTo>
                <a:lnTo>
                  <a:pt x="2230549" y="25400"/>
                </a:lnTo>
                <a:lnTo>
                  <a:pt x="2173237" y="12700"/>
                </a:lnTo>
                <a:close/>
              </a:path>
              <a:path w="3660775" h="3441700" extrusionOk="0">
                <a:moveTo>
                  <a:pt x="2057000" y="0"/>
                </a:moveTo>
                <a:lnTo>
                  <a:pt x="1637014" y="0"/>
                </a:lnTo>
                <a:lnTo>
                  <a:pt x="1575828" y="12700"/>
                </a:lnTo>
                <a:lnTo>
                  <a:pt x="2115376" y="12700"/>
                </a:lnTo>
                <a:lnTo>
                  <a:pt x="2057000" y="0"/>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16"/>
          <p:cNvSpPr/>
          <p:nvPr/>
        </p:nvSpPr>
        <p:spPr>
          <a:xfrm>
            <a:off x="2409444" y="5332476"/>
            <a:ext cx="2860548" cy="531901"/>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6"/>
          <p:cNvSpPr/>
          <p:nvPr/>
        </p:nvSpPr>
        <p:spPr>
          <a:xfrm>
            <a:off x="2508504" y="5408676"/>
            <a:ext cx="2667000" cy="384175"/>
          </a:xfrm>
          <a:custGeom>
            <a:avLst/>
            <a:gdLst/>
            <a:ahLst/>
            <a:cxnLst/>
            <a:rect l="l" t="t" r="r" b="b"/>
            <a:pathLst>
              <a:path w="2667000" h="384175" extrusionOk="0">
                <a:moveTo>
                  <a:pt x="0" y="384048"/>
                </a:moveTo>
                <a:lnTo>
                  <a:pt x="2666999" y="384048"/>
                </a:lnTo>
                <a:lnTo>
                  <a:pt x="2666999" y="0"/>
                </a:lnTo>
                <a:lnTo>
                  <a:pt x="0" y="0"/>
                </a:lnTo>
                <a:lnTo>
                  <a:pt x="0" y="384048"/>
                </a:lnTo>
                <a:close/>
              </a:path>
            </a:pathLst>
          </a:custGeom>
          <a:solidFill>
            <a:srgbClr val="FFC5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6"/>
          <p:cNvSpPr/>
          <p:nvPr/>
        </p:nvSpPr>
        <p:spPr>
          <a:xfrm>
            <a:off x="2508504" y="5408676"/>
            <a:ext cx="2667000" cy="384175"/>
          </a:xfrm>
          <a:custGeom>
            <a:avLst/>
            <a:gdLst/>
            <a:ahLst/>
            <a:cxnLst/>
            <a:rect l="l" t="t" r="r" b="b"/>
            <a:pathLst>
              <a:path w="2667000" h="384175" extrusionOk="0">
                <a:moveTo>
                  <a:pt x="0" y="384048"/>
                </a:moveTo>
                <a:lnTo>
                  <a:pt x="2666999" y="384048"/>
                </a:lnTo>
                <a:lnTo>
                  <a:pt x="2666999" y="0"/>
                </a:lnTo>
                <a:lnTo>
                  <a:pt x="0" y="0"/>
                </a:lnTo>
                <a:lnTo>
                  <a:pt x="0" y="38404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6"/>
          <p:cNvSpPr txBox="1"/>
          <p:nvPr/>
        </p:nvSpPr>
        <p:spPr>
          <a:xfrm>
            <a:off x="2508504" y="5436514"/>
            <a:ext cx="2667000" cy="299720"/>
          </a:xfrm>
          <a:prstGeom prst="rect">
            <a:avLst/>
          </a:prstGeom>
          <a:noFill/>
          <a:ln>
            <a:noFill/>
          </a:ln>
        </p:spPr>
        <p:txBody>
          <a:bodyPr spcFirstLastPara="1" wrap="square" lIns="0" tIns="12700" rIns="0" bIns="0" anchor="t" anchorCtr="0">
            <a:spAutoFit/>
          </a:bodyPr>
          <a:lstStyle/>
          <a:p>
            <a:pPr marL="409575"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Model Equity Value</a:t>
            </a:r>
            <a:endParaRPr sz="1800" b="0" i="0" u="none" strike="noStrike" cap="none">
              <a:solidFill>
                <a:schemeClr val="dk1"/>
              </a:solidFill>
              <a:latin typeface="Calibri"/>
              <a:ea typeface="Calibri"/>
              <a:cs typeface="Calibri"/>
              <a:sym typeface="Calibri"/>
            </a:endParaRPr>
          </a:p>
        </p:txBody>
      </p:sp>
      <p:sp>
        <p:nvSpPr>
          <p:cNvPr id="136" name="Google Shape;136;p16"/>
          <p:cNvSpPr/>
          <p:nvPr/>
        </p:nvSpPr>
        <p:spPr>
          <a:xfrm>
            <a:off x="68490" y="996413"/>
            <a:ext cx="1828978" cy="49584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6"/>
          <p:cNvSpPr/>
          <p:nvPr/>
        </p:nvSpPr>
        <p:spPr>
          <a:xfrm>
            <a:off x="138684" y="1054608"/>
            <a:ext cx="1693545" cy="384175"/>
          </a:xfrm>
          <a:custGeom>
            <a:avLst/>
            <a:gdLst/>
            <a:ahLst/>
            <a:cxnLst/>
            <a:rect l="l" t="t" r="r" b="b"/>
            <a:pathLst>
              <a:path w="1693545" h="384175" extrusionOk="0">
                <a:moveTo>
                  <a:pt x="0" y="384048"/>
                </a:moveTo>
                <a:lnTo>
                  <a:pt x="1693164" y="384048"/>
                </a:lnTo>
                <a:lnTo>
                  <a:pt x="1693164" y="0"/>
                </a:lnTo>
                <a:lnTo>
                  <a:pt x="0" y="0"/>
                </a:lnTo>
                <a:lnTo>
                  <a:pt x="0" y="384048"/>
                </a:lnTo>
                <a:close/>
              </a:path>
            </a:pathLst>
          </a:custGeom>
          <a:solidFill>
            <a:srgbClr val="FFC5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16"/>
          <p:cNvSpPr/>
          <p:nvPr/>
        </p:nvSpPr>
        <p:spPr>
          <a:xfrm>
            <a:off x="138684" y="1054608"/>
            <a:ext cx="1693545" cy="384175"/>
          </a:xfrm>
          <a:custGeom>
            <a:avLst/>
            <a:gdLst/>
            <a:ahLst/>
            <a:cxnLst/>
            <a:rect l="l" t="t" r="r" b="b"/>
            <a:pathLst>
              <a:path w="1693545" h="384175" extrusionOk="0">
                <a:moveTo>
                  <a:pt x="0" y="384048"/>
                </a:moveTo>
                <a:lnTo>
                  <a:pt x="1693164" y="384048"/>
                </a:lnTo>
                <a:lnTo>
                  <a:pt x="1693164" y="0"/>
                </a:lnTo>
                <a:lnTo>
                  <a:pt x="0" y="0"/>
                </a:lnTo>
                <a:lnTo>
                  <a:pt x="0" y="38404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16"/>
          <p:cNvSpPr txBox="1"/>
          <p:nvPr/>
        </p:nvSpPr>
        <p:spPr>
          <a:xfrm>
            <a:off x="138684" y="1080973"/>
            <a:ext cx="1693545" cy="300355"/>
          </a:xfrm>
          <a:prstGeom prst="rect">
            <a:avLst/>
          </a:prstGeom>
          <a:noFill/>
          <a:ln>
            <a:noFill/>
          </a:ln>
        </p:spPr>
        <p:txBody>
          <a:bodyPr spcFirstLastPara="1" wrap="square" lIns="0" tIns="12700" rIns="0" bIns="0" anchor="t" anchorCtr="0">
            <a:spAutoFit/>
          </a:bodyPr>
          <a:lstStyle/>
          <a:p>
            <a:pPr marL="21209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Model Inputs</a:t>
            </a:r>
            <a:endParaRPr sz="1800" b="0" i="0" u="none" strike="noStrike" cap="none">
              <a:solidFill>
                <a:schemeClr val="dk1"/>
              </a:solidFill>
              <a:latin typeface="Calibri"/>
              <a:ea typeface="Calibri"/>
              <a:cs typeface="Calibri"/>
              <a:sym typeface="Calibri"/>
            </a:endParaRPr>
          </a:p>
        </p:txBody>
      </p:sp>
      <p:sp>
        <p:nvSpPr>
          <p:cNvPr id="140" name="Google Shape;140;p16"/>
          <p:cNvSpPr/>
          <p:nvPr/>
        </p:nvSpPr>
        <p:spPr>
          <a:xfrm>
            <a:off x="1736598" y="1945385"/>
            <a:ext cx="341630" cy="3563620"/>
          </a:xfrm>
          <a:custGeom>
            <a:avLst/>
            <a:gdLst/>
            <a:ahLst/>
            <a:cxnLst/>
            <a:rect l="l" t="t" r="r" b="b"/>
            <a:pathLst>
              <a:path w="341630" h="3563620" extrusionOk="0">
                <a:moveTo>
                  <a:pt x="0" y="0"/>
                </a:moveTo>
                <a:lnTo>
                  <a:pt x="66424" y="2230"/>
                </a:lnTo>
                <a:lnTo>
                  <a:pt x="120681" y="8318"/>
                </a:lnTo>
                <a:lnTo>
                  <a:pt x="157269" y="17359"/>
                </a:lnTo>
                <a:lnTo>
                  <a:pt x="170687" y="28448"/>
                </a:lnTo>
                <a:lnTo>
                  <a:pt x="170687" y="1753108"/>
                </a:lnTo>
                <a:lnTo>
                  <a:pt x="184106" y="1764196"/>
                </a:lnTo>
                <a:lnTo>
                  <a:pt x="220694" y="1773237"/>
                </a:lnTo>
                <a:lnTo>
                  <a:pt x="274951" y="1779325"/>
                </a:lnTo>
                <a:lnTo>
                  <a:pt x="341375" y="1781556"/>
                </a:lnTo>
                <a:lnTo>
                  <a:pt x="274951" y="1783786"/>
                </a:lnTo>
                <a:lnTo>
                  <a:pt x="220694" y="1789874"/>
                </a:lnTo>
                <a:lnTo>
                  <a:pt x="184106" y="1798915"/>
                </a:lnTo>
                <a:lnTo>
                  <a:pt x="170687" y="1810003"/>
                </a:lnTo>
                <a:lnTo>
                  <a:pt x="170687" y="3534664"/>
                </a:lnTo>
                <a:lnTo>
                  <a:pt x="157269" y="3545752"/>
                </a:lnTo>
                <a:lnTo>
                  <a:pt x="120681" y="3554793"/>
                </a:lnTo>
                <a:lnTo>
                  <a:pt x="66424" y="3560881"/>
                </a:lnTo>
                <a:lnTo>
                  <a:pt x="0" y="3563112"/>
                </a:lnTo>
              </a:path>
            </a:pathLst>
          </a:custGeom>
          <a:noFill/>
          <a:ln w="381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16"/>
          <p:cNvSpPr/>
          <p:nvPr/>
        </p:nvSpPr>
        <p:spPr>
          <a:xfrm>
            <a:off x="1985772" y="1310627"/>
            <a:ext cx="1216164" cy="124512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16"/>
          <p:cNvSpPr/>
          <p:nvPr/>
        </p:nvSpPr>
        <p:spPr>
          <a:xfrm>
            <a:off x="2061336" y="1387728"/>
            <a:ext cx="1068705" cy="1096645"/>
          </a:xfrm>
          <a:custGeom>
            <a:avLst/>
            <a:gdLst/>
            <a:ahLst/>
            <a:cxnLst/>
            <a:rect l="l" t="t" r="r" b="b"/>
            <a:pathLst>
              <a:path w="1068705" h="1096645" extrusionOk="0">
                <a:moveTo>
                  <a:pt x="466788" y="0"/>
                </a:moveTo>
                <a:lnTo>
                  <a:pt x="421861" y="1361"/>
                </a:lnTo>
                <a:lnTo>
                  <a:pt x="376905" y="5829"/>
                </a:lnTo>
                <a:lnTo>
                  <a:pt x="332096" y="13403"/>
                </a:lnTo>
                <a:lnTo>
                  <a:pt x="287609" y="24084"/>
                </a:lnTo>
                <a:lnTo>
                  <a:pt x="243621" y="37873"/>
                </a:lnTo>
                <a:lnTo>
                  <a:pt x="200307" y="54772"/>
                </a:lnTo>
                <a:lnTo>
                  <a:pt x="157842" y="74780"/>
                </a:lnTo>
                <a:lnTo>
                  <a:pt x="116404" y="97898"/>
                </a:lnTo>
                <a:lnTo>
                  <a:pt x="76167" y="124129"/>
                </a:lnTo>
                <a:lnTo>
                  <a:pt x="37307" y="153472"/>
                </a:lnTo>
                <a:lnTo>
                  <a:pt x="0" y="185928"/>
                </a:lnTo>
                <a:lnTo>
                  <a:pt x="48547" y="192972"/>
                </a:lnTo>
                <a:lnTo>
                  <a:pt x="96173" y="202246"/>
                </a:lnTo>
                <a:lnTo>
                  <a:pt x="142828" y="213694"/>
                </a:lnTo>
                <a:lnTo>
                  <a:pt x="188460" y="227262"/>
                </a:lnTo>
                <a:lnTo>
                  <a:pt x="233019" y="242897"/>
                </a:lnTo>
                <a:lnTo>
                  <a:pt x="276455" y="260543"/>
                </a:lnTo>
                <a:lnTo>
                  <a:pt x="318716" y="280146"/>
                </a:lnTo>
                <a:lnTo>
                  <a:pt x="359753" y="301653"/>
                </a:lnTo>
                <a:lnTo>
                  <a:pt x="399515" y="325008"/>
                </a:lnTo>
                <a:lnTo>
                  <a:pt x="437951" y="350157"/>
                </a:lnTo>
                <a:lnTo>
                  <a:pt x="475011" y="377046"/>
                </a:lnTo>
                <a:lnTo>
                  <a:pt x="510644" y="405621"/>
                </a:lnTo>
                <a:lnTo>
                  <a:pt x="544800" y="435827"/>
                </a:lnTo>
                <a:lnTo>
                  <a:pt x="577428" y="467610"/>
                </a:lnTo>
                <a:lnTo>
                  <a:pt x="608477" y="500916"/>
                </a:lnTo>
                <a:lnTo>
                  <a:pt x="637898" y="535690"/>
                </a:lnTo>
                <a:lnTo>
                  <a:pt x="665638" y="571878"/>
                </a:lnTo>
                <a:lnTo>
                  <a:pt x="691649" y="609425"/>
                </a:lnTo>
                <a:lnTo>
                  <a:pt x="715879" y="648278"/>
                </a:lnTo>
                <a:lnTo>
                  <a:pt x="738278" y="688382"/>
                </a:lnTo>
                <a:lnTo>
                  <a:pt x="758795" y="729682"/>
                </a:lnTo>
                <a:lnTo>
                  <a:pt x="777380" y="772125"/>
                </a:lnTo>
                <a:lnTo>
                  <a:pt x="793982" y="815656"/>
                </a:lnTo>
                <a:lnTo>
                  <a:pt x="808550" y="860220"/>
                </a:lnTo>
                <a:lnTo>
                  <a:pt x="821080" y="905968"/>
                </a:lnTo>
                <a:lnTo>
                  <a:pt x="831384" y="952232"/>
                </a:lnTo>
                <a:lnTo>
                  <a:pt x="839549" y="999571"/>
                </a:lnTo>
                <a:lnTo>
                  <a:pt x="845478" y="1047727"/>
                </a:lnTo>
                <a:lnTo>
                  <a:pt x="849121" y="1096645"/>
                </a:lnTo>
                <a:lnTo>
                  <a:pt x="884099" y="1061690"/>
                </a:lnTo>
                <a:lnTo>
                  <a:pt x="916080" y="1024970"/>
                </a:lnTo>
                <a:lnTo>
                  <a:pt x="945054" y="986659"/>
                </a:lnTo>
                <a:lnTo>
                  <a:pt x="971008" y="946933"/>
                </a:lnTo>
                <a:lnTo>
                  <a:pt x="993931" y="905968"/>
                </a:lnTo>
                <a:lnTo>
                  <a:pt x="1013811" y="863937"/>
                </a:lnTo>
                <a:lnTo>
                  <a:pt x="1030638" y="821017"/>
                </a:lnTo>
                <a:lnTo>
                  <a:pt x="1044400" y="777384"/>
                </a:lnTo>
                <a:lnTo>
                  <a:pt x="1055086" y="733212"/>
                </a:lnTo>
                <a:lnTo>
                  <a:pt x="1062683" y="688676"/>
                </a:lnTo>
                <a:lnTo>
                  <a:pt x="1067180" y="643953"/>
                </a:lnTo>
                <a:lnTo>
                  <a:pt x="1068567" y="599217"/>
                </a:lnTo>
                <a:lnTo>
                  <a:pt x="1066831" y="554644"/>
                </a:lnTo>
                <a:lnTo>
                  <a:pt x="1061962" y="510409"/>
                </a:lnTo>
                <a:lnTo>
                  <a:pt x="1053947" y="466687"/>
                </a:lnTo>
                <a:lnTo>
                  <a:pt x="1042775" y="423654"/>
                </a:lnTo>
                <a:lnTo>
                  <a:pt x="1028435" y="381485"/>
                </a:lnTo>
                <a:lnTo>
                  <a:pt x="1010916" y="340355"/>
                </a:lnTo>
                <a:lnTo>
                  <a:pt x="990205" y="300441"/>
                </a:lnTo>
                <a:lnTo>
                  <a:pt x="966292" y="261916"/>
                </a:lnTo>
                <a:lnTo>
                  <a:pt x="939164" y="224956"/>
                </a:lnTo>
                <a:lnTo>
                  <a:pt x="908812" y="189737"/>
                </a:lnTo>
                <a:lnTo>
                  <a:pt x="875802" y="156995"/>
                </a:lnTo>
                <a:lnTo>
                  <a:pt x="840831" y="127349"/>
                </a:lnTo>
                <a:lnTo>
                  <a:pt x="804073" y="100800"/>
                </a:lnTo>
                <a:lnTo>
                  <a:pt x="765705" y="77349"/>
                </a:lnTo>
                <a:lnTo>
                  <a:pt x="725901" y="56996"/>
                </a:lnTo>
                <a:lnTo>
                  <a:pt x="684838" y="39743"/>
                </a:lnTo>
                <a:lnTo>
                  <a:pt x="642692" y="25590"/>
                </a:lnTo>
                <a:lnTo>
                  <a:pt x="599638" y="14538"/>
                </a:lnTo>
                <a:lnTo>
                  <a:pt x="555852" y="6589"/>
                </a:lnTo>
                <a:lnTo>
                  <a:pt x="511510" y="1742"/>
                </a:lnTo>
                <a:lnTo>
                  <a:pt x="466788" y="0"/>
                </a:lnTo>
                <a:close/>
              </a:path>
            </a:pathLst>
          </a:custGeom>
          <a:solidFill>
            <a:srgbClr val="FFC5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16"/>
          <p:cNvSpPr/>
          <p:nvPr/>
        </p:nvSpPr>
        <p:spPr>
          <a:xfrm>
            <a:off x="2493264" y="1972030"/>
            <a:ext cx="938771" cy="74068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16"/>
          <p:cNvSpPr/>
          <p:nvPr/>
        </p:nvSpPr>
        <p:spPr>
          <a:xfrm>
            <a:off x="2547111" y="1987676"/>
            <a:ext cx="836930" cy="638175"/>
          </a:xfrm>
          <a:custGeom>
            <a:avLst/>
            <a:gdLst/>
            <a:ahLst/>
            <a:cxnLst/>
            <a:rect l="l" t="t" r="r" b="b"/>
            <a:pathLst>
              <a:path w="836929" h="638175" extrusionOk="0">
                <a:moveTo>
                  <a:pt x="836549" y="0"/>
                </a:moveTo>
                <a:lnTo>
                  <a:pt x="0" y="119380"/>
                </a:lnTo>
                <a:lnTo>
                  <a:pt x="500888" y="638175"/>
                </a:lnTo>
                <a:lnTo>
                  <a:pt x="836549" y="0"/>
                </a:lnTo>
                <a:close/>
              </a:path>
            </a:pathLst>
          </a:custGeom>
          <a:solidFill>
            <a:srgbClr val="FFC52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16"/>
          <p:cNvSpPr/>
          <p:nvPr/>
        </p:nvSpPr>
        <p:spPr>
          <a:xfrm>
            <a:off x="6223253" y="2803398"/>
            <a:ext cx="5675630" cy="0"/>
          </a:xfrm>
          <a:custGeom>
            <a:avLst/>
            <a:gdLst/>
            <a:ahLst/>
            <a:cxnLst/>
            <a:rect l="l" t="t" r="r" b="b"/>
            <a:pathLst>
              <a:path w="5675630" h="120000" extrusionOk="0">
                <a:moveTo>
                  <a:pt x="0" y="0"/>
                </a:moveTo>
                <a:lnTo>
                  <a:pt x="5675630" y="0"/>
                </a:lnTo>
              </a:path>
            </a:pathLst>
          </a:custGeom>
          <a:noFill/>
          <a:ln w="2895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16"/>
          <p:cNvSpPr txBox="1"/>
          <p:nvPr/>
        </p:nvSpPr>
        <p:spPr>
          <a:xfrm>
            <a:off x="6822440" y="2393696"/>
            <a:ext cx="56324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SG&amp;A</a:t>
            </a:r>
            <a:endParaRPr sz="1800" b="0" i="0" u="none" strike="noStrike" cap="none">
              <a:solidFill>
                <a:schemeClr val="dk1"/>
              </a:solidFill>
              <a:latin typeface="Calibri"/>
              <a:ea typeface="Calibri"/>
              <a:cs typeface="Calibri"/>
              <a:sym typeface="Calibri"/>
            </a:endParaRPr>
          </a:p>
        </p:txBody>
      </p:sp>
      <p:sp>
        <p:nvSpPr>
          <p:cNvPr id="147" name="Google Shape;147;p16"/>
          <p:cNvSpPr/>
          <p:nvPr/>
        </p:nvSpPr>
        <p:spPr>
          <a:xfrm>
            <a:off x="7827264" y="2426207"/>
            <a:ext cx="367665" cy="260985"/>
          </a:xfrm>
          <a:custGeom>
            <a:avLst/>
            <a:gdLst/>
            <a:ahLst/>
            <a:cxnLst/>
            <a:rect l="l" t="t" r="r" b="b"/>
            <a:pathLst>
              <a:path w="367665" h="260985" extrusionOk="0">
                <a:moveTo>
                  <a:pt x="236981" y="0"/>
                </a:moveTo>
                <a:lnTo>
                  <a:pt x="236981" y="65150"/>
                </a:lnTo>
                <a:lnTo>
                  <a:pt x="0" y="65150"/>
                </a:lnTo>
                <a:lnTo>
                  <a:pt x="0" y="195452"/>
                </a:lnTo>
                <a:lnTo>
                  <a:pt x="236981" y="195452"/>
                </a:lnTo>
                <a:lnTo>
                  <a:pt x="236981" y="260603"/>
                </a:lnTo>
                <a:lnTo>
                  <a:pt x="367283" y="130301"/>
                </a:lnTo>
                <a:lnTo>
                  <a:pt x="236981" y="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16"/>
          <p:cNvSpPr txBox="1"/>
          <p:nvPr/>
        </p:nvSpPr>
        <p:spPr>
          <a:xfrm>
            <a:off x="8477504" y="2381503"/>
            <a:ext cx="2704018"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Proxy for fixed costs</a:t>
            </a:r>
            <a:endParaRPr sz="1800" b="0" i="0" u="none" strike="noStrike" cap="none">
              <a:solidFill>
                <a:schemeClr val="dk1"/>
              </a:solidFill>
              <a:latin typeface="Calibri"/>
              <a:ea typeface="Calibri"/>
              <a:cs typeface="Calibri"/>
              <a:sym typeface="Calibri"/>
            </a:endParaRPr>
          </a:p>
        </p:txBody>
      </p:sp>
      <p:sp>
        <p:nvSpPr>
          <p:cNvPr id="149" name="Google Shape;149;p16"/>
          <p:cNvSpPr txBox="1"/>
          <p:nvPr/>
        </p:nvSpPr>
        <p:spPr>
          <a:xfrm>
            <a:off x="6665214" y="3029203"/>
            <a:ext cx="92773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SIC Codes</a:t>
            </a:r>
            <a:endParaRPr sz="1800" b="0" i="0" u="none" strike="noStrike" cap="none">
              <a:solidFill>
                <a:schemeClr val="dk1"/>
              </a:solidFill>
              <a:latin typeface="Calibri"/>
              <a:ea typeface="Calibri"/>
              <a:cs typeface="Calibri"/>
              <a:sym typeface="Calibri"/>
            </a:endParaRPr>
          </a:p>
        </p:txBody>
      </p:sp>
      <p:sp>
        <p:nvSpPr>
          <p:cNvPr id="150" name="Google Shape;150;p16"/>
          <p:cNvSpPr txBox="1"/>
          <p:nvPr/>
        </p:nvSpPr>
        <p:spPr>
          <a:xfrm>
            <a:off x="8477503" y="2862834"/>
            <a:ext cx="3565143" cy="57404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Used to calculate industry averages  for Depreciation &amp; CAPEX</a:t>
            </a:r>
            <a:endParaRPr sz="1800" b="0" i="0" u="none" strike="noStrike" cap="none">
              <a:solidFill>
                <a:schemeClr val="dk1"/>
              </a:solidFill>
              <a:latin typeface="Calibri"/>
              <a:ea typeface="Calibri"/>
              <a:cs typeface="Calibri"/>
              <a:sym typeface="Calibri"/>
            </a:endParaRPr>
          </a:p>
        </p:txBody>
      </p:sp>
      <p:sp>
        <p:nvSpPr>
          <p:cNvPr id="151" name="Google Shape;151;p16"/>
          <p:cNvSpPr/>
          <p:nvPr/>
        </p:nvSpPr>
        <p:spPr>
          <a:xfrm>
            <a:off x="6223253" y="3605021"/>
            <a:ext cx="5675630" cy="0"/>
          </a:xfrm>
          <a:custGeom>
            <a:avLst/>
            <a:gdLst/>
            <a:ahLst/>
            <a:cxnLst/>
            <a:rect l="l" t="t" r="r" b="b"/>
            <a:pathLst>
              <a:path w="5675630" h="120000" extrusionOk="0">
                <a:moveTo>
                  <a:pt x="0" y="0"/>
                </a:moveTo>
                <a:lnTo>
                  <a:pt x="5675630" y="0"/>
                </a:lnTo>
              </a:path>
            </a:pathLst>
          </a:custGeom>
          <a:noFill/>
          <a:ln w="2895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16"/>
          <p:cNvSpPr/>
          <p:nvPr/>
        </p:nvSpPr>
        <p:spPr>
          <a:xfrm>
            <a:off x="7827264" y="3070860"/>
            <a:ext cx="367665" cy="260985"/>
          </a:xfrm>
          <a:custGeom>
            <a:avLst/>
            <a:gdLst/>
            <a:ahLst/>
            <a:cxnLst/>
            <a:rect l="l" t="t" r="r" b="b"/>
            <a:pathLst>
              <a:path w="367665" h="260985" extrusionOk="0">
                <a:moveTo>
                  <a:pt x="236981" y="0"/>
                </a:moveTo>
                <a:lnTo>
                  <a:pt x="236981" y="65150"/>
                </a:lnTo>
                <a:lnTo>
                  <a:pt x="0" y="65150"/>
                </a:lnTo>
                <a:lnTo>
                  <a:pt x="0" y="195452"/>
                </a:lnTo>
                <a:lnTo>
                  <a:pt x="236981" y="195452"/>
                </a:lnTo>
                <a:lnTo>
                  <a:pt x="236981" y="260603"/>
                </a:lnTo>
                <a:lnTo>
                  <a:pt x="367283" y="130301"/>
                </a:lnTo>
                <a:lnTo>
                  <a:pt x="236981" y="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16"/>
          <p:cNvSpPr txBox="1"/>
          <p:nvPr/>
        </p:nvSpPr>
        <p:spPr>
          <a:xfrm>
            <a:off x="6649339" y="3762247"/>
            <a:ext cx="948690" cy="574040"/>
          </a:xfrm>
          <a:prstGeom prst="rect">
            <a:avLst/>
          </a:prstGeom>
          <a:noFill/>
          <a:ln>
            <a:noFill/>
          </a:ln>
        </p:spPr>
        <p:txBody>
          <a:bodyPr spcFirstLastPara="1" wrap="square" lIns="0" tIns="12700" rIns="0" bIns="0" anchor="t" anchorCtr="0">
            <a:spAutoFit/>
          </a:bodyPr>
          <a:lstStyle/>
          <a:p>
            <a:pPr marL="178435" marR="5080" lvl="0" indent="-16637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on  Assets</a:t>
            </a:r>
            <a:endParaRPr sz="1800" b="0" i="0" u="none" strike="noStrike" cap="none">
              <a:solidFill>
                <a:schemeClr val="dk1"/>
              </a:solidFill>
              <a:latin typeface="Calibri"/>
              <a:ea typeface="Calibri"/>
              <a:cs typeface="Calibri"/>
              <a:sym typeface="Calibri"/>
            </a:endParaRPr>
          </a:p>
        </p:txBody>
      </p:sp>
      <p:sp>
        <p:nvSpPr>
          <p:cNvPr id="154" name="Google Shape;154;p16"/>
          <p:cNvSpPr/>
          <p:nvPr/>
        </p:nvSpPr>
        <p:spPr>
          <a:xfrm>
            <a:off x="7827264" y="3982211"/>
            <a:ext cx="355600" cy="251460"/>
          </a:xfrm>
          <a:custGeom>
            <a:avLst/>
            <a:gdLst/>
            <a:ahLst/>
            <a:cxnLst/>
            <a:rect l="l" t="t" r="r" b="b"/>
            <a:pathLst>
              <a:path w="355600" h="251460" extrusionOk="0">
                <a:moveTo>
                  <a:pt x="229361" y="0"/>
                </a:moveTo>
                <a:lnTo>
                  <a:pt x="229361" y="62864"/>
                </a:lnTo>
                <a:lnTo>
                  <a:pt x="0" y="62864"/>
                </a:lnTo>
                <a:lnTo>
                  <a:pt x="0" y="188594"/>
                </a:lnTo>
                <a:lnTo>
                  <a:pt x="229361" y="188594"/>
                </a:lnTo>
                <a:lnTo>
                  <a:pt x="229361" y="251460"/>
                </a:lnTo>
                <a:lnTo>
                  <a:pt x="355091" y="125730"/>
                </a:lnTo>
                <a:lnTo>
                  <a:pt x="229361" y="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16"/>
          <p:cNvSpPr txBox="1"/>
          <p:nvPr/>
        </p:nvSpPr>
        <p:spPr>
          <a:xfrm>
            <a:off x="8477504" y="3895470"/>
            <a:ext cx="2376026"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Equals WACC</a:t>
            </a:r>
            <a:endParaRPr sz="1800" b="0" i="0" u="none" strike="noStrike" cap="none">
              <a:solidFill>
                <a:schemeClr val="dk1"/>
              </a:solidFill>
              <a:latin typeface="Calibri"/>
              <a:ea typeface="Calibri"/>
              <a:cs typeface="Calibri"/>
              <a:sym typeface="Calibri"/>
            </a:endParaRPr>
          </a:p>
        </p:txBody>
      </p:sp>
      <p:sp>
        <p:nvSpPr>
          <p:cNvPr id="156" name="Google Shape;156;p16"/>
          <p:cNvSpPr txBox="1"/>
          <p:nvPr/>
        </p:nvSpPr>
        <p:spPr>
          <a:xfrm>
            <a:off x="142452" y="6232500"/>
            <a:ext cx="49692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157" name="Google Shape;157;p16"/>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
        <p:nvSpPr>
          <p:cNvPr id="158" name="Google Shape;158;p16"/>
          <p:cNvSpPr txBox="1"/>
          <p:nvPr/>
        </p:nvSpPr>
        <p:spPr>
          <a:xfrm>
            <a:off x="270459" y="2085213"/>
            <a:ext cx="1275715" cy="3013710"/>
          </a:xfrm>
          <a:prstGeom prst="rect">
            <a:avLst/>
          </a:prstGeom>
          <a:noFill/>
          <a:ln>
            <a:noFill/>
          </a:ln>
        </p:spPr>
        <p:txBody>
          <a:bodyPr spcFirstLastPara="1" wrap="square" lIns="0" tIns="13325" rIns="0" bIns="0" anchor="t" anchorCtr="0">
            <a:spAutoFit/>
          </a:bodyPr>
          <a:lstStyle/>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Current</a:t>
            </a:r>
            <a:endParaRPr sz="1400" b="0" i="0" u="none" strike="noStrike" cap="none">
              <a:solidFill>
                <a:schemeClr val="dk1"/>
              </a:solidFill>
              <a:latin typeface="Calibri"/>
              <a:ea typeface="Calibri"/>
              <a:cs typeface="Calibri"/>
              <a:sym typeface="Calibri"/>
            </a:endParaRPr>
          </a:p>
          <a:p>
            <a:pPr marL="299085"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liabilities</a:t>
            </a:r>
            <a:endParaRPr sz="1400" b="0" i="0" u="none" strike="noStrike" cap="none">
              <a:solidFill>
                <a:schemeClr val="dk1"/>
              </a:solidFill>
              <a:latin typeface="Calibri"/>
              <a:ea typeface="Calibri"/>
              <a:cs typeface="Calibri"/>
              <a:sym typeface="Calibri"/>
            </a:endParaRPr>
          </a:p>
          <a:p>
            <a:pPr marL="299085" marR="21590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Long-term  liabilities</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Revenue</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Fixed Costs</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Volatility</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Risk-free rate</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COGS</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WAAC</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CAPEX</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Depreciation</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Leverage</a:t>
            </a:r>
            <a:endParaRPr sz="1400" b="0" i="0" u="none" strike="noStrike" cap="none">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SIC Code</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2"/>
        <p:cNvGrpSpPr/>
        <p:nvPr/>
      </p:nvGrpSpPr>
      <p:grpSpPr>
        <a:xfrm>
          <a:off x="0" y="0"/>
          <a:ext cx="0" cy="0"/>
          <a:chOff x="0" y="0"/>
          <a:chExt cx="0" cy="0"/>
        </a:xfrm>
      </p:grpSpPr>
      <p:sp>
        <p:nvSpPr>
          <p:cNvPr id="163" name="Google Shape;163;gd22f3ec086_2_111"/>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gd22f3ec086_2_111"/>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gd22f3ec086_2_111"/>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gd22f3ec086_2_111"/>
          <p:cNvSpPr/>
          <p:nvPr/>
        </p:nvSpPr>
        <p:spPr>
          <a:xfrm>
            <a:off x="316988" y="3472688"/>
            <a:ext cx="114621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gd22f3ec086_2_111"/>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gd22f3ec086_2_111"/>
          <p:cNvSpPr txBox="1">
            <a:spLocks noGrp="1"/>
          </p:cNvSpPr>
          <p:nvPr>
            <p:ph type="title"/>
          </p:nvPr>
        </p:nvSpPr>
        <p:spPr>
          <a:xfrm>
            <a:off x="412800" y="2443100"/>
            <a:ext cx="7270800" cy="936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000"/>
              <a:t>Exposures</a:t>
            </a:r>
            <a:endParaRPr sz="6000"/>
          </a:p>
        </p:txBody>
      </p:sp>
      <p:sp>
        <p:nvSpPr>
          <p:cNvPr id="169" name="Google Shape;169;gd22f3ec086_2_111"/>
          <p:cNvSpPr txBox="1"/>
          <p:nvPr/>
        </p:nvSpPr>
        <p:spPr>
          <a:xfrm>
            <a:off x="142452" y="6232500"/>
            <a:ext cx="4990500" cy="5274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170" name="Google Shape;170;gd22f3ec086_2_111"/>
          <p:cNvSpPr txBox="1"/>
          <p:nvPr/>
        </p:nvSpPr>
        <p:spPr>
          <a:xfrm>
            <a:off x="4527163" y="6239625"/>
            <a:ext cx="3000000" cy="369300"/>
          </a:xfrm>
          <a:prstGeom prst="rect">
            <a:avLst/>
          </a:prstGeom>
          <a:noFill/>
          <a:ln>
            <a:noFill/>
          </a:ln>
        </p:spPr>
        <p:txBody>
          <a:bodyPr spcFirstLastPara="1" wrap="square" lIns="91425" tIns="91425" rIns="91425" bIns="91425" anchor="t" anchorCtr="0">
            <a:spAutoFit/>
          </a:bodyPr>
          <a:lstStyle/>
          <a:p>
            <a:pPr marL="38100" lvl="0" indent="0" algn="ctr" rtl="0">
              <a:lnSpc>
                <a:spcPct val="103333"/>
              </a:lnSpc>
              <a:spcBef>
                <a:spcPts val="0"/>
              </a:spcBef>
              <a:spcAft>
                <a:spcPts val="0"/>
              </a:spcAft>
              <a:buNone/>
            </a:pPr>
            <a:fld id="{00000000-1234-1234-1234-123412341234}" type="slidenum">
              <a:rPr lang="en-US" sz="1200">
                <a:solidFill>
                  <a:schemeClr val="lt1"/>
                </a:solidFill>
                <a:latin typeface="Calibri"/>
                <a:ea typeface="Calibri"/>
                <a:cs typeface="Calibri"/>
                <a:sym typeface="Calibri"/>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gd2a55c4c4b_1_7"/>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gd2a55c4c4b_1_7"/>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gd2a55c4c4b_1_7"/>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gd2a55c4c4b_1_7"/>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gd2a55c4c4b_1_7"/>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gd2a55c4c4b_1_7"/>
          <p:cNvSpPr txBox="1">
            <a:spLocks noGrp="1"/>
          </p:cNvSpPr>
          <p:nvPr>
            <p:ph type="title"/>
          </p:nvPr>
        </p:nvSpPr>
        <p:spPr>
          <a:xfrm>
            <a:off x="250350" y="38225"/>
            <a:ext cx="101259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Sector Weighting Comparison - April 2021</a:t>
            </a:r>
            <a:endParaRPr sz="4400"/>
          </a:p>
        </p:txBody>
      </p:sp>
      <p:sp>
        <p:nvSpPr>
          <p:cNvPr id="181" name="Google Shape;181;gd2a55c4c4b_1_7"/>
          <p:cNvSpPr/>
          <p:nvPr/>
        </p:nvSpPr>
        <p:spPr>
          <a:xfrm>
            <a:off x="9015983" y="1630045"/>
            <a:ext cx="208279" cy="902969"/>
          </a:xfrm>
          <a:custGeom>
            <a:avLst/>
            <a:gdLst/>
            <a:ahLst/>
            <a:cxnLst/>
            <a:rect l="l" t="t" r="r" b="b"/>
            <a:pathLst>
              <a:path w="208279" h="902969" extrusionOk="0">
                <a:moveTo>
                  <a:pt x="0" y="0"/>
                </a:moveTo>
                <a:lnTo>
                  <a:pt x="52169" y="762"/>
                </a:lnTo>
                <a:lnTo>
                  <a:pt x="104267" y="3048"/>
                </a:lnTo>
                <a:lnTo>
                  <a:pt x="156269" y="6858"/>
                </a:lnTo>
                <a:lnTo>
                  <a:pt x="208152" y="12191"/>
                </a:lnTo>
                <a:lnTo>
                  <a:pt x="104013" y="902588"/>
                </a:lnTo>
                <a:lnTo>
                  <a:pt x="78081" y="899922"/>
                </a:lnTo>
                <a:lnTo>
                  <a:pt x="52101" y="898016"/>
                </a:lnTo>
                <a:lnTo>
                  <a:pt x="26074" y="896873"/>
                </a:lnTo>
                <a:lnTo>
                  <a:pt x="0" y="896492"/>
                </a:lnTo>
                <a:lnTo>
                  <a:pt x="0"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d2a55c4c4b_1_7"/>
          <p:cNvSpPr/>
          <p:nvPr/>
        </p:nvSpPr>
        <p:spPr>
          <a:xfrm>
            <a:off x="9119996" y="1642236"/>
            <a:ext cx="1644015" cy="1581785"/>
          </a:xfrm>
          <a:custGeom>
            <a:avLst/>
            <a:gdLst/>
            <a:ahLst/>
            <a:cxnLst/>
            <a:rect l="l" t="t" r="r" b="b"/>
            <a:pathLst>
              <a:path w="1644015" h="1581785" extrusionOk="0">
                <a:moveTo>
                  <a:pt x="104139" y="0"/>
                </a:moveTo>
                <a:lnTo>
                  <a:pt x="153132" y="6405"/>
                </a:lnTo>
                <a:lnTo>
                  <a:pt x="201716" y="14113"/>
                </a:lnTo>
                <a:lnTo>
                  <a:pt x="249871" y="23107"/>
                </a:lnTo>
                <a:lnTo>
                  <a:pt x="297580" y="33370"/>
                </a:lnTo>
                <a:lnTo>
                  <a:pt x="344822" y="44884"/>
                </a:lnTo>
                <a:lnTo>
                  <a:pt x="391579" y="57633"/>
                </a:lnTo>
                <a:lnTo>
                  <a:pt x="437831" y="71598"/>
                </a:lnTo>
                <a:lnTo>
                  <a:pt x="483560" y="86763"/>
                </a:lnTo>
                <a:lnTo>
                  <a:pt x="528746" y="103111"/>
                </a:lnTo>
                <a:lnTo>
                  <a:pt x="573370" y="120624"/>
                </a:lnTo>
                <a:lnTo>
                  <a:pt x="617413" y="139286"/>
                </a:lnTo>
                <a:lnTo>
                  <a:pt x="660855" y="159079"/>
                </a:lnTo>
                <a:lnTo>
                  <a:pt x="703678" y="179985"/>
                </a:lnTo>
                <a:lnTo>
                  <a:pt x="745863" y="201988"/>
                </a:lnTo>
                <a:lnTo>
                  <a:pt x="787390" y="225071"/>
                </a:lnTo>
                <a:lnTo>
                  <a:pt x="828240" y="249216"/>
                </a:lnTo>
                <a:lnTo>
                  <a:pt x="868394" y="274406"/>
                </a:lnTo>
                <a:lnTo>
                  <a:pt x="907832" y="300624"/>
                </a:lnTo>
                <a:lnTo>
                  <a:pt x="946537" y="327853"/>
                </a:lnTo>
                <a:lnTo>
                  <a:pt x="984488" y="356075"/>
                </a:lnTo>
                <a:lnTo>
                  <a:pt x="1021666" y="385274"/>
                </a:lnTo>
                <a:lnTo>
                  <a:pt x="1058053" y="415432"/>
                </a:lnTo>
                <a:lnTo>
                  <a:pt x="1093628" y="446531"/>
                </a:lnTo>
                <a:lnTo>
                  <a:pt x="1128374" y="478556"/>
                </a:lnTo>
                <a:lnTo>
                  <a:pt x="1162270" y="511488"/>
                </a:lnTo>
                <a:lnTo>
                  <a:pt x="1195298" y="545311"/>
                </a:lnTo>
                <a:lnTo>
                  <a:pt x="1227439" y="580006"/>
                </a:lnTo>
                <a:lnTo>
                  <a:pt x="1258673" y="615558"/>
                </a:lnTo>
                <a:lnTo>
                  <a:pt x="1288981" y="651949"/>
                </a:lnTo>
                <a:lnTo>
                  <a:pt x="1318344" y="689161"/>
                </a:lnTo>
                <a:lnTo>
                  <a:pt x="1346743" y="727177"/>
                </a:lnTo>
                <a:lnTo>
                  <a:pt x="1374159" y="765981"/>
                </a:lnTo>
                <a:lnTo>
                  <a:pt x="1400572" y="805555"/>
                </a:lnTo>
                <a:lnTo>
                  <a:pt x="1425964" y="845882"/>
                </a:lnTo>
                <a:lnTo>
                  <a:pt x="1450315" y="886944"/>
                </a:lnTo>
                <a:lnTo>
                  <a:pt x="1473606" y="928725"/>
                </a:lnTo>
                <a:lnTo>
                  <a:pt x="1495818" y="971207"/>
                </a:lnTo>
                <a:lnTo>
                  <a:pt x="1516932" y="1014373"/>
                </a:lnTo>
                <a:lnTo>
                  <a:pt x="1536929" y="1058207"/>
                </a:lnTo>
                <a:lnTo>
                  <a:pt x="1555790" y="1102689"/>
                </a:lnTo>
                <a:lnTo>
                  <a:pt x="1573494" y="1147805"/>
                </a:lnTo>
                <a:lnTo>
                  <a:pt x="1590025" y="1193535"/>
                </a:lnTo>
                <a:lnTo>
                  <a:pt x="1605361" y="1239864"/>
                </a:lnTo>
                <a:lnTo>
                  <a:pt x="1619484" y="1286774"/>
                </a:lnTo>
                <a:lnTo>
                  <a:pt x="1632375" y="1334247"/>
                </a:lnTo>
                <a:lnTo>
                  <a:pt x="1644014" y="1382267"/>
                </a:lnTo>
                <a:lnTo>
                  <a:pt x="770001" y="1581530"/>
                </a:lnTo>
                <a:lnTo>
                  <a:pt x="757743" y="1533784"/>
                </a:lnTo>
                <a:lnTo>
                  <a:pt x="743019" y="1487164"/>
                </a:lnTo>
                <a:lnTo>
                  <a:pt x="725907" y="1441741"/>
                </a:lnTo>
                <a:lnTo>
                  <a:pt x="706482" y="1397583"/>
                </a:lnTo>
                <a:lnTo>
                  <a:pt x="684821" y="1354759"/>
                </a:lnTo>
                <a:lnTo>
                  <a:pt x="661001" y="1313338"/>
                </a:lnTo>
                <a:lnTo>
                  <a:pt x="635099" y="1273387"/>
                </a:lnTo>
                <a:lnTo>
                  <a:pt x="607191" y="1234977"/>
                </a:lnTo>
                <a:lnTo>
                  <a:pt x="577353" y="1198176"/>
                </a:lnTo>
                <a:lnTo>
                  <a:pt x="545664" y="1163052"/>
                </a:lnTo>
                <a:lnTo>
                  <a:pt x="512198" y="1129675"/>
                </a:lnTo>
                <a:lnTo>
                  <a:pt x="477033" y="1098113"/>
                </a:lnTo>
                <a:lnTo>
                  <a:pt x="440246" y="1068434"/>
                </a:lnTo>
                <a:lnTo>
                  <a:pt x="401913" y="1040709"/>
                </a:lnTo>
                <a:lnTo>
                  <a:pt x="362111" y="1015005"/>
                </a:lnTo>
                <a:lnTo>
                  <a:pt x="320916" y="991391"/>
                </a:lnTo>
                <a:lnTo>
                  <a:pt x="278405" y="969936"/>
                </a:lnTo>
                <a:lnTo>
                  <a:pt x="234655" y="950709"/>
                </a:lnTo>
                <a:lnTo>
                  <a:pt x="189742" y="933778"/>
                </a:lnTo>
                <a:lnTo>
                  <a:pt x="143744" y="919213"/>
                </a:lnTo>
                <a:lnTo>
                  <a:pt x="96736" y="907082"/>
                </a:lnTo>
                <a:lnTo>
                  <a:pt x="48796" y="897453"/>
                </a:lnTo>
                <a:lnTo>
                  <a:pt x="0" y="890397"/>
                </a:lnTo>
                <a:lnTo>
                  <a:pt x="104139"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gd2a55c4c4b_1_7"/>
          <p:cNvSpPr/>
          <p:nvPr/>
        </p:nvSpPr>
        <p:spPr>
          <a:xfrm>
            <a:off x="8462136" y="1640713"/>
            <a:ext cx="456565" cy="929639"/>
          </a:xfrm>
          <a:custGeom>
            <a:avLst/>
            <a:gdLst/>
            <a:ahLst/>
            <a:cxnLst/>
            <a:rect l="l" t="t" r="r" b="b"/>
            <a:pathLst>
              <a:path w="456565" h="929639" extrusionOk="0">
                <a:moveTo>
                  <a:pt x="0" y="77088"/>
                </a:moveTo>
                <a:lnTo>
                  <a:pt x="50286" y="61562"/>
                </a:lnTo>
                <a:lnTo>
                  <a:pt x="100974" y="47532"/>
                </a:lnTo>
                <a:lnTo>
                  <a:pt x="152032" y="35004"/>
                </a:lnTo>
                <a:lnTo>
                  <a:pt x="203425" y="23983"/>
                </a:lnTo>
                <a:lnTo>
                  <a:pt x="255120" y="14472"/>
                </a:lnTo>
                <a:lnTo>
                  <a:pt x="307083" y="6476"/>
                </a:lnTo>
                <a:lnTo>
                  <a:pt x="359283" y="0"/>
                </a:lnTo>
                <a:lnTo>
                  <a:pt x="456565" y="891159"/>
                </a:lnTo>
                <a:lnTo>
                  <a:pt x="410932" y="897296"/>
                </a:lnTo>
                <a:lnTo>
                  <a:pt x="365728" y="905779"/>
                </a:lnTo>
                <a:lnTo>
                  <a:pt x="321048" y="916572"/>
                </a:lnTo>
                <a:lnTo>
                  <a:pt x="276987" y="929639"/>
                </a:lnTo>
                <a:lnTo>
                  <a:pt x="0" y="77088"/>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gd2a55c4c4b_1_7"/>
          <p:cNvSpPr/>
          <p:nvPr/>
        </p:nvSpPr>
        <p:spPr>
          <a:xfrm>
            <a:off x="8821419" y="1630045"/>
            <a:ext cx="194945" cy="902335"/>
          </a:xfrm>
          <a:custGeom>
            <a:avLst/>
            <a:gdLst/>
            <a:ahLst/>
            <a:cxnLst/>
            <a:rect l="l" t="t" r="r" b="b"/>
            <a:pathLst>
              <a:path w="194945" h="902335" extrusionOk="0">
                <a:moveTo>
                  <a:pt x="0" y="10667"/>
                </a:moveTo>
                <a:lnTo>
                  <a:pt x="48527" y="6000"/>
                </a:lnTo>
                <a:lnTo>
                  <a:pt x="97139" y="2666"/>
                </a:lnTo>
                <a:lnTo>
                  <a:pt x="145821" y="666"/>
                </a:lnTo>
                <a:lnTo>
                  <a:pt x="194563" y="0"/>
                </a:lnTo>
                <a:lnTo>
                  <a:pt x="194563" y="896492"/>
                </a:lnTo>
                <a:lnTo>
                  <a:pt x="170183" y="896826"/>
                </a:lnTo>
                <a:lnTo>
                  <a:pt x="145827" y="897826"/>
                </a:lnTo>
                <a:lnTo>
                  <a:pt x="121519" y="899493"/>
                </a:lnTo>
                <a:lnTo>
                  <a:pt x="97281" y="901826"/>
                </a:lnTo>
                <a:lnTo>
                  <a:pt x="0" y="10667"/>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gd2a55c4c4b_1_7"/>
          <p:cNvSpPr txBox="1"/>
          <p:nvPr/>
        </p:nvSpPr>
        <p:spPr>
          <a:xfrm>
            <a:off x="142453" y="6232500"/>
            <a:ext cx="55938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186" name="Google Shape;186;gd2a55c4c4b_1_7"/>
          <p:cNvSpPr txBox="1"/>
          <p:nvPr/>
        </p:nvSpPr>
        <p:spPr>
          <a:xfrm>
            <a:off x="5980176" y="6387185"/>
            <a:ext cx="231900" cy="1779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pic>
        <p:nvPicPr>
          <p:cNvPr id="187" name="Google Shape;187;gd2a55c4c4b_1_7"/>
          <p:cNvPicPr preferRelativeResize="0"/>
          <p:nvPr/>
        </p:nvPicPr>
        <p:blipFill>
          <a:blip r:embed="rId6">
            <a:alphaModFix/>
          </a:blip>
          <a:stretch>
            <a:fillRect/>
          </a:stretch>
        </p:blipFill>
        <p:spPr>
          <a:xfrm>
            <a:off x="487550" y="1402041"/>
            <a:ext cx="5724525" cy="3914775"/>
          </a:xfrm>
          <a:prstGeom prst="rect">
            <a:avLst/>
          </a:prstGeom>
          <a:noFill/>
          <a:ln>
            <a:noFill/>
          </a:ln>
        </p:spPr>
      </p:pic>
      <p:pic>
        <p:nvPicPr>
          <p:cNvPr id="188" name="Google Shape;188;gd2a55c4c4b_1_7"/>
          <p:cNvPicPr preferRelativeResize="0"/>
          <p:nvPr/>
        </p:nvPicPr>
        <p:blipFill>
          <a:blip r:embed="rId7">
            <a:alphaModFix/>
          </a:blip>
          <a:stretch>
            <a:fillRect/>
          </a:stretch>
        </p:blipFill>
        <p:spPr>
          <a:xfrm>
            <a:off x="6326850" y="1402052"/>
            <a:ext cx="5309786" cy="391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sp>
        <p:nvSpPr>
          <p:cNvPr id="193" name="Google Shape;193;gd2a55c4c4b_1_26"/>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gd2a55c4c4b_1_26"/>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gd2a55c4c4b_1_26"/>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gd2a55c4c4b_1_26"/>
          <p:cNvSpPr/>
          <p:nvPr/>
        </p:nvSpPr>
        <p:spPr>
          <a:xfrm>
            <a:off x="0" y="837691"/>
            <a:ext cx="121920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gd2a55c4c4b_1_26"/>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gd2a55c4c4b_1_26"/>
          <p:cNvSpPr txBox="1">
            <a:spLocks noGrp="1"/>
          </p:cNvSpPr>
          <p:nvPr>
            <p:ph type="title"/>
          </p:nvPr>
        </p:nvSpPr>
        <p:spPr>
          <a:xfrm>
            <a:off x="250349" y="38225"/>
            <a:ext cx="10607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4400"/>
              <a:t>Sector Weighting Comparison - April 2021</a:t>
            </a:r>
            <a:endParaRPr sz="4400"/>
          </a:p>
        </p:txBody>
      </p:sp>
      <p:sp>
        <p:nvSpPr>
          <p:cNvPr id="199" name="Google Shape;199;gd2a55c4c4b_1_26"/>
          <p:cNvSpPr/>
          <p:nvPr/>
        </p:nvSpPr>
        <p:spPr>
          <a:xfrm>
            <a:off x="9015983" y="1630045"/>
            <a:ext cx="208279" cy="902969"/>
          </a:xfrm>
          <a:custGeom>
            <a:avLst/>
            <a:gdLst/>
            <a:ahLst/>
            <a:cxnLst/>
            <a:rect l="l" t="t" r="r" b="b"/>
            <a:pathLst>
              <a:path w="208279" h="902969" extrusionOk="0">
                <a:moveTo>
                  <a:pt x="0" y="0"/>
                </a:moveTo>
                <a:lnTo>
                  <a:pt x="52169" y="762"/>
                </a:lnTo>
                <a:lnTo>
                  <a:pt x="104267" y="3048"/>
                </a:lnTo>
                <a:lnTo>
                  <a:pt x="156269" y="6858"/>
                </a:lnTo>
                <a:lnTo>
                  <a:pt x="208152" y="12191"/>
                </a:lnTo>
                <a:lnTo>
                  <a:pt x="104013" y="902588"/>
                </a:lnTo>
                <a:lnTo>
                  <a:pt x="78081" y="899922"/>
                </a:lnTo>
                <a:lnTo>
                  <a:pt x="52101" y="898016"/>
                </a:lnTo>
                <a:lnTo>
                  <a:pt x="26074" y="896873"/>
                </a:lnTo>
                <a:lnTo>
                  <a:pt x="0" y="896492"/>
                </a:lnTo>
                <a:lnTo>
                  <a:pt x="0"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gd2a55c4c4b_1_26"/>
          <p:cNvSpPr/>
          <p:nvPr/>
        </p:nvSpPr>
        <p:spPr>
          <a:xfrm>
            <a:off x="9119996" y="1642236"/>
            <a:ext cx="1644015" cy="1581785"/>
          </a:xfrm>
          <a:custGeom>
            <a:avLst/>
            <a:gdLst/>
            <a:ahLst/>
            <a:cxnLst/>
            <a:rect l="l" t="t" r="r" b="b"/>
            <a:pathLst>
              <a:path w="1644015" h="1581785" extrusionOk="0">
                <a:moveTo>
                  <a:pt x="104139" y="0"/>
                </a:moveTo>
                <a:lnTo>
                  <a:pt x="153132" y="6405"/>
                </a:lnTo>
                <a:lnTo>
                  <a:pt x="201716" y="14113"/>
                </a:lnTo>
                <a:lnTo>
                  <a:pt x="249871" y="23107"/>
                </a:lnTo>
                <a:lnTo>
                  <a:pt x="297580" y="33370"/>
                </a:lnTo>
                <a:lnTo>
                  <a:pt x="344822" y="44884"/>
                </a:lnTo>
                <a:lnTo>
                  <a:pt x="391579" y="57633"/>
                </a:lnTo>
                <a:lnTo>
                  <a:pt x="437831" y="71598"/>
                </a:lnTo>
                <a:lnTo>
                  <a:pt x="483560" y="86763"/>
                </a:lnTo>
                <a:lnTo>
                  <a:pt x="528746" y="103111"/>
                </a:lnTo>
                <a:lnTo>
                  <a:pt x="573370" y="120624"/>
                </a:lnTo>
                <a:lnTo>
                  <a:pt x="617413" y="139286"/>
                </a:lnTo>
                <a:lnTo>
                  <a:pt x="660855" y="159079"/>
                </a:lnTo>
                <a:lnTo>
                  <a:pt x="703678" y="179985"/>
                </a:lnTo>
                <a:lnTo>
                  <a:pt x="745863" y="201988"/>
                </a:lnTo>
                <a:lnTo>
                  <a:pt x="787390" y="225071"/>
                </a:lnTo>
                <a:lnTo>
                  <a:pt x="828240" y="249216"/>
                </a:lnTo>
                <a:lnTo>
                  <a:pt x="868394" y="274406"/>
                </a:lnTo>
                <a:lnTo>
                  <a:pt x="907832" y="300624"/>
                </a:lnTo>
                <a:lnTo>
                  <a:pt x="946537" y="327853"/>
                </a:lnTo>
                <a:lnTo>
                  <a:pt x="984488" y="356075"/>
                </a:lnTo>
                <a:lnTo>
                  <a:pt x="1021666" y="385274"/>
                </a:lnTo>
                <a:lnTo>
                  <a:pt x="1058053" y="415432"/>
                </a:lnTo>
                <a:lnTo>
                  <a:pt x="1093628" y="446531"/>
                </a:lnTo>
                <a:lnTo>
                  <a:pt x="1128374" y="478556"/>
                </a:lnTo>
                <a:lnTo>
                  <a:pt x="1162270" y="511488"/>
                </a:lnTo>
                <a:lnTo>
                  <a:pt x="1195298" y="545311"/>
                </a:lnTo>
                <a:lnTo>
                  <a:pt x="1227439" y="580006"/>
                </a:lnTo>
                <a:lnTo>
                  <a:pt x="1258673" y="615558"/>
                </a:lnTo>
                <a:lnTo>
                  <a:pt x="1288981" y="651949"/>
                </a:lnTo>
                <a:lnTo>
                  <a:pt x="1318344" y="689161"/>
                </a:lnTo>
                <a:lnTo>
                  <a:pt x="1346743" y="727177"/>
                </a:lnTo>
                <a:lnTo>
                  <a:pt x="1374159" y="765981"/>
                </a:lnTo>
                <a:lnTo>
                  <a:pt x="1400572" y="805555"/>
                </a:lnTo>
                <a:lnTo>
                  <a:pt x="1425964" y="845882"/>
                </a:lnTo>
                <a:lnTo>
                  <a:pt x="1450315" y="886944"/>
                </a:lnTo>
                <a:lnTo>
                  <a:pt x="1473606" y="928725"/>
                </a:lnTo>
                <a:lnTo>
                  <a:pt x="1495818" y="971207"/>
                </a:lnTo>
                <a:lnTo>
                  <a:pt x="1516932" y="1014373"/>
                </a:lnTo>
                <a:lnTo>
                  <a:pt x="1536929" y="1058207"/>
                </a:lnTo>
                <a:lnTo>
                  <a:pt x="1555790" y="1102689"/>
                </a:lnTo>
                <a:lnTo>
                  <a:pt x="1573494" y="1147805"/>
                </a:lnTo>
                <a:lnTo>
                  <a:pt x="1590025" y="1193535"/>
                </a:lnTo>
                <a:lnTo>
                  <a:pt x="1605361" y="1239864"/>
                </a:lnTo>
                <a:lnTo>
                  <a:pt x="1619484" y="1286774"/>
                </a:lnTo>
                <a:lnTo>
                  <a:pt x="1632375" y="1334247"/>
                </a:lnTo>
                <a:lnTo>
                  <a:pt x="1644014" y="1382267"/>
                </a:lnTo>
                <a:lnTo>
                  <a:pt x="770001" y="1581530"/>
                </a:lnTo>
                <a:lnTo>
                  <a:pt x="757743" y="1533784"/>
                </a:lnTo>
                <a:lnTo>
                  <a:pt x="743019" y="1487164"/>
                </a:lnTo>
                <a:lnTo>
                  <a:pt x="725907" y="1441741"/>
                </a:lnTo>
                <a:lnTo>
                  <a:pt x="706482" y="1397583"/>
                </a:lnTo>
                <a:lnTo>
                  <a:pt x="684821" y="1354759"/>
                </a:lnTo>
                <a:lnTo>
                  <a:pt x="661001" y="1313338"/>
                </a:lnTo>
                <a:lnTo>
                  <a:pt x="635099" y="1273387"/>
                </a:lnTo>
                <a:lnTo>
                  <a:pt x="607191" y="1234977"/>
                </a:lnTo>
                <a:lnTo>
                  <a:pt x="577353" y="1198176"/>
                </a:lnTo>
                <a:lnTo>
                  <a:pt x="545664" y="1163052"/>
                </a:lnTo>
                <a:lnTo>
                  <a:pt x="512198" y="1129675"/>
                </a:lnTo>
                <a:lnTo>
                  <a:pt x="477033" y="1098113"/>
                </a:lnTo>
                <a:lnTo>
                  <a:pt x="440246" y="1068434"/>
                </a:lnTo>
                <a:lnTo>
                  <a:pt x="401913" y="1040709"/>
                </a:lnTo>
                <a:lnTo>
                  <a:pt x="362111" y="1015005"/>
                </a:lnTo>
                <a:lnTo>
                  <a:pt x="320916" y="991391"/>
                </a:lnTo>
                <a:lnTo>
                  <a:pt x="278405" y="969936"/>
                </a:lnTo>
                <a:lnTo>
                  <a:pt x="234655" y="950709"/>
                </a:lnTo>
                <a:lnTo>
                  <a:pt x="189742" y="933778"/>
                </a:lnTo>
                <a:lnTo>
                  <a:pt x="143744" y="919213"/>
                </a:lnTo>
                <a:lnTo>
                  <a:pt x="96736" y="907082"/>
                </a:lnTo>
                <a:lnTo>
                  <a:pt x="48796" y="897453"/>
                </a:lnTo>
                <a:lnTo>
                  <a:pt x="0" y="890397"/>
                </a:lnTo>
                <a:lnTo>
                  <a:pt x="104139"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gd2a55c4c4b_1_26"/>
          <p:cNvSpPr/>
          <p:nvPr/>
        </p:nvSpPr>
        <p:spPr>
          <a:xfrm>
            <a:off x="8462136" y="1640713"/>
            <a:ext cx="456565" cy="929639"/>
          </a:xfrm>
          <a:custGeom>
            <a:avLst/>
            <a:gdLst/>
            <a:ahLst/>
            <a:cxnLst/>
            <a:rect l="l" t="t" r="r" b="b"/>
            <a:pathLst>
              <a:path w="456565" h="929639" extrusionOk="0">
                <a:moveTo>
                  <a:pt x="0" y="77088"/>
                </a:moveTo>
                <a:lnTo>
                  <a:pt x="50286" y="61562"/>
                </a:lnTo>
                <a:lnTo>
                  <a:pt x="100974" y="47532"/>
                </a:lnTo>
                <a:lnTo>
                  <a:pt x="152032" y="35004"/>
                </a:lnTo>
                <a:lnTo>
                  <a:pt x="203425" y="23983"/>
                </a:lnTo>
                <a:lnTo>
                  <a:pt x="255120" y="14472"/>
                </a:lnTo>
                <a:lnTo>
                  <a:pt x="307083" y="6476"/>
                </a:lnTo>
                <a:lnTo>
                  <a:pt x="359283" y="0"/>
                </a:lnTo>
                <a:lnTo>
                  <a:pt x="456565" y="891159"/>
                </a:lnTo>
                <a:lnTo>
                  <a:pt x="410932" y="897296"/>
                </a:lnTo>
                <a:lnTo>
                  <a:pt x="365728" y="905779"/>
                </a:lnTo>
                <a:lnTo>
                  <a:pt x="321048" y="916572"/>
                </a:lnTo>
                <a:lnTo>
                  <a:pt x="276987" y="929639"/>
                </a:lnTo>
                <a:lnTo>
                  <a:pt x="0" y="77088"/>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gd2a55c4c4b_1_26"/>
          <p:cNvSpPr/>
          <p:nvPr/>
        </p:nvSpPr>
        <p:spPr>
          <a:xfrm>
            <a:off x="8821419" y="1630045"/>
            <a:ext cx="194945" cy="902335"/>
          </a:xfrm>
          <a:custGeom>
            <a:avLst/>
            <a:gdLst/>
            <a:ahLst/>
            <a:cxnLst/>
            <a:rect l="l" t="t" r="r" b="b"/>
            <a:pathLst>
              <a:path w="194945" h="902335" extrusionOk="0">
                <a:moveTo>
                  <a:pt x="0" y="10667"/>
                </a:moveTo>
                <a:lnTo>
                  <a:pt x="48527" y="6000"/>
                </a:lnTo>
                <a:lnTo>
                  <a:pt x="97139" y="2666"/>
                </a:lnTo>
                <a:lnTo>
                  <a:pt x="145821" y="666"/>
                </a:lnTo>
                <a:lnTo>
                  <a:pt x="194563" y="0"/>
                </a:lnTo>
                <a:lnTo>
                  <a:pt x="194563" y="896492"/>
                </a:lnTo>
                <a:lnTo>
                  <a:pt x="170183" y="896826"/>
                </a:lnTo>
                <a:lnTo>
                  <a:pt x="145827" y="897826"/>
                </a:lnTo>
                <a:lnTo>
                  <a:pt x="121519" y="899493"/>
                </a:lnTo>
                <a:lnTo>
                  <a:pt x="97281" y="901826"/>
                </a:lnTo>
                <a:lnTo>
                  <a:pt x="0" y="10667"/>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gd2a55c4c4b_1_26"/>
          <p:cNvSpPr txBox="1"/>
          <p:nvPr/>
        </p:nvSpPr>
        <p:spPr>
          <a:xfrm>
            <a:off x="142453" y="6232500"/>
            <a:ext cx="55938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Clr>
                <a:srgbClr val="000000"/>
              </a:buClr>
              <a:buSzPts val="1800"/>
              <a:buFont typeface="Arial"/>
              <a:buNone/>
            </a:pPr>
            <a:r>
              <a:rPr lang="en-US" sz="1800" b="1" i="1" u="none" strike="noStrike" cap="none">
                <a:solidFill>
                  <a:schemeClr val="lt1"/>
                </a:solidFill>
                <a:latin typeface="Calibri"/>
                <a:ea typeface="Calibri"/>
                <a:cs typeface="Calibri"/>
                <a:sym typeface="Calibri"/>
              </a:rPr>
              <a:t>MBA </a:t>
            </a:r>
            <a:r>
              <a:rPr lang="en-US" sz="1800" b="1" i="1" u="none" strike="noStrike" cap="none">
                <a:solidFill>
                  <a:srgbClr val="FFFFFF"/>
                </a:solidFill>
                <a:latin typeface="Calibri"/>
                <a:ea typeface="Calibri"/>
                <a:cs typeface="Calibri"/>
                <a:sym typeface="Calibri"/>
              </a:rPr>
              <a:t>Student Investment Management Fund</a:t>
            </a:r>
            <a:endParaRPr sz="1800" b="0" i="0" u="none" strike="noStrike" cap="none">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Arizona State University</a:t>
            </a:r>
            <a:endParaRPr sz="1600" b="0" i="0" u="none" strike="noStrike" cap="none">
              <a:solidFill>
                <a:schemeClr val="dk1"/>
              </a:solidFill>
              <a:latin typeface="Calibri"/>
              <a:ea typeface="Calibri"/>
              <a:cs typeface="Calibri"/>
              <a:sym typeface="Calibri"/>
            </a:endParaRPr>
          </a:p>
        </p:txBody>
      </p:sp>
      <p:sp>
        <p:nvSpPr>
          <p:cNvPr id="204" name="Google Shape;204;gd2a55c4c4b_1_26"/>
          <p:cNvSpPr txBox="1"/>
          <p:nvPr/>
        </p:nvSpPr>
        <p:spPr>
          <a:xfrm>
            <a:off x="5980176" y="6387185"/>
            <a:ext cx="231900" cy="1779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graphicFrame>
        <p:nvGraphicFramePr>
          <p:cNvPr id="205" name="Google Shape;205;gd2a55c4c4b_1_26"/>
          <p:cNvGraphicFramePr/>
          <p:nvPr/>
        </p:nvGraphicFramePr>
        <p:xfrm>
          <a:off x="507374" y="1612739"/>
          <a:ext cx="3000000" cy="3000000"/>
        </p:xfrm>
        <a:graphic>
          <a:graphicData uri="http://schemas.openxmlformats.org/drawingml/2006/table">
            <a:tbl>
              <a:tblPr>
                <a:noFill/>
                <a:tableStyleId>{9C860E94-AB3A-4CB1-BAA6-D115BC8C6B6E}</a:tableStyleId>
              </a:tblPr>
              <a:tblGrid>
                <a:gridCol w="2455650">
                  <a:extLst>
                    <a:ext uri="{9D8B030D-6E8A-4147-A177-3AD203B41FA5}">
                      <a16:colId xmlns:a16="http://schemas.microsoft.com/office/drawing/2014/main" val="20000"/>
                    </a:ext>
                  </a:extLst>
                </a:gridCol>
                <a:gridCol w="1555475">
                  <a:extLst>
                    <a:ext uri="{9D8B030D-6E8A-4147-A177-3AD203B41FA5}">
                      <a16:colId xmlns:a16="http://schemas.microsoft.com/office/drawing/2014/main" val="20001"/>
                    </a:ext>
                  </a:extLst>
                </a:gridCol>
                <a:gridCol w="1118150">
                  <a:extLst>
                    <a:ext uri="{9D8B030D-6E8A-4147-A177-3AD203B41FA5}">
                      <a16:colId xmlns:a16="http://schemas.microsoft.com/office/drawing/2014/main" val="20002"/>
                    </a:ext>
                  </a:extLst>
                </a:gridCol>
                <a:gridCol w="1936800">
                  <a:extLst>
                    <a:ext uri="{9D8B030D-6E8A-4147-A177-3AD203B41FA5}">
                      <a16:colId xmlns:a16="http://schemas.microsoft.com/office/drawing/2014/main" val="20003"/>
                    </a:ext>
                  </a:extLst>
                </a:gridCol>
                <a:gridCol w="1969925">
                  <a:extLst>
                    <a:ext uri="{9D8B030D-6E8A-4147-A177-3AD203B41FA5}">
                      <a16:colId xmlns:a16="http://schemas.microsoft.com/office/drawing/2014/main" val="20004"/>
                    </a:ext>
                  </a:extLst>
                </a:gridCol>
                <a:gridCol w="2141225">
                  <a:extLst>
                    <a:ext uri="{9D8B030D-6E8A-4147-A177-3AD203B41FA5}">
                      <a16:colId xmlns:a16="http://schemas.microsoft.com/office/drawing/2014/main" val="20005"/>
                    </a:ext>
                  </a:extLst>
                </a:gridCol>
              </a:tblGrid>
              <a:tr h="550625">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Asset</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Russell 3000</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Portfolio</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Number of Stocks</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Allocation per equity</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Average Market Cap</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0"/>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Basic Materials</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2.44%</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2.31%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3</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0.8%</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$2.7B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1"/>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Consumer Cyclical</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12.05%</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11.62%</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12</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1.0%</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$2.7B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2"/>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Financial Services</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12.47%</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12.03%</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$2.5B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3"/>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Consumer Defensive</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6.76%</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6.51%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7</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0.9%</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$2.6B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4"/>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Healthcare</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14.45%</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13.92%</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6</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2.3%</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$2.1B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5"/>
                  </a:ext>
                </a:extLst>
              </a:tr>
              <a:tr h="364850">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Communication Services</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10.51%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10.13%</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5</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2.0%</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$2.9B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6"/>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Energy</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1.91%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1.81%</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3</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0.6%</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$1.7B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7"/>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Industrials</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9.15%</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8.82%</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9</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1.0%</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$3.3B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8"/>
                  </a:ext>
                </a:extLst>
              </a:tr>
              <a:tr h="288375">
                <a:tc>
                  <a:txBody>
                    <a:bodyPr/>
                    <a:lstStyle/>
                    <a:p>
                      <a:pPr marL="0" marR="0" lvl="0" indent="0" algn="l" rtl="0">
                        <a:lnSpc>
                          <a:spcPct val="100000"/>
                        </a:lnSpc>
                        <a:spcBef>
                          <a:spcPts val="0"/>
                        </a:spcBef>
                        <a:spcAft>
                          <a:spcPts val="0"/>
                        </a:spcAft>
                        <a:buNone/>
                      </a:pPr>
                      <a:r>
                        <a:rPr lang="en-US" sz="1600" b="1" u="none" strike="noStrike" cap="none">
                          <a:solidFill>
                            <a:schemeClr val="lt1"/>
                          </a:solidFill>
                        </a:rPr>
                        <a:t>Technology</a:t>
                      </a:r>
                      <a:endParaRPr sz="1600" b="1" i="0" u="none" strike="noStrike" cap="none">
                        <a:solidFill>
                          <a:schemeClr val="lt1"/>
                        </a:solidFill>
                        <a:latin typeface="Calibri"/>
                        <a:ea typeface="Calibri"/>
                        <a:cs typeface="Calibri"/>
                        <a:sym typeface="Calibri"/>
                      </a:endParaRPr>
                    </a:p>
                  </a:txBody>
                  <a:tcPr marL="3825" marR="3825" marT="3825"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23.70%</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22.84%</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13</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1.9%</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$2.4B</a:t>
                      </a:r>
                      <a:endParaRPr sz="1600" b="1" i="0" u="none" strike="noStrike" cap="none">
                        <a:solidFill>
                          <a:schemeClr val="lt1"/>
                        </a:solidFill>
                        <a:latin typeface="Calibri"/>
                        <a:ea typeface="Calibri"/>
                        <a:cs typeface="Calibri"/>
                        <a:sym typeface="Calibri"/>
                      </a:endParaRPr>
                    </a:p>
                  </a:txBody>
                  <a:tcPr marL="3825" marR="3825" marT="3825"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B1D40"/>
                    </a:solidFill>
                  </a:tcP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Widescreen</PresentationFormat>
  <Paragraphs>271</Paragraphs>
  <Slides>29</Slides>
  <Notes>29</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MBA Student Investment Management Fund</vt:lpstr>
      <vt:lpstr>MBA SIM Fund Team</vt:lpstr>
      <vt:lpstr>Table of Contents</vt:lpstr>
      <vt:lpstr>Investment Thesis and Methods</vt:lpstr>
      <vt:lpstr>Investment Thesis</vt:lpstr>
      <vt:lpstr>Portfolio Construction: Inputs &amp; Assumptions</vt:lpstr>
      <vt:lpstr>Exposures</vt:lpstr>
      <vt:lpstr>Sector Weighting Comparison - April 2021</vt:lpstr>
      <vt:lpstr>Sector Weighting Comparison - April 2021</vt:lpstr>
      <vt:lpstr>Performance and Attribution</vt:lpstr>
      <vt:lpstr>Performance</vt:lpstr>
      <vt:lpstr>Market Cap Attribution - Russell 3000</vt:lpstr>
      <vt:lpstr>Market Cap Attribution - Russell 2000</vt:lpstr>
      <vt:lpstr>Market Cap Attribution - AVUV </vt:lpstr>
      <vt:lpstr>Sector Attribution - Russell 3000 </vt:lpstr>
      <vt:lpstr>Sector Attribution - Russell 2000 </vt:lpstr>
      <vt:lpstr>Sector Attribution - AVUV </vt:lpstr>
      <vt:lpstr>Unusual Security Specific Exceptions</vt:lpstr>
      <vt:lpstr>Unusual Activity/Security Specific Exceptions</vt:lpstr>
      <vt:lpstr>Key Takeaways</vt:lpstr>
      <vt:lpstr>Key Takeaways</vt:lpstr>
      <vt:lpstr>Thank You!</vt:lpstr>
      <vt:lpstr>Unusual Activity/Security Specific Exceptions</vt:lpstr>
      <vt:lpstr>Performance &amp; Attribution</vt:lpstr>
      <vt:lpstr>Attribution</vt:lpstr>
      <vt:lpstr>Performance - Russell 3000</vt:lpstr>
      <vt:lpstr>Performance - Russell 2000</vt:lpstr>
      <vt:lpstr>Performance - AVUV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Student Investment Management Fund</dc:title>
  <dc:creator>Gabrielle DeGravina</dc:creator>
  <cp:lastModifiedBy>Maya Duebler</cp:lastModifiedBy>
  <cp:revision>1</cp:revision>
  <dcterms:created xsi:type="dcterms:W3CDTF">2020-12-01T00:22:01Z</dcterms:created>
  <dcterms:modified xsi:type="dcterms:W3CDTF">2021-07-28T02:21:08Z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2019-12-13T00:00:00Z</vt:filetime>
  </property>
  <property fmtid="{D5CDD505-2E9C-101B-9397-08002B2CF9AE}" pid="3" name="Creator">
    <vt:lpwstr>Adobe Acrobat Pro 11.0.23</vt:lpwstr>
  </property>
  <property fmtid="{D5CDD505-2E9C-101B-9397-08002B2CF9AE}" pid="4" name="LastSaved">
    <vt:filetime>2020-12-01T00:00:00Z</vt:filetime>
  </property>
</Properties>
</file>